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7"/>
  </p:handoutMasterIdLst>
  <p:sldIdLst>
    <p:sldId id="296" r:id="rId2"/>
    <p:sldId id="297" r:id="rId3"/>
    <p:sldId id="262" r:id="rId4"/>
    <p:sldId id="263" r:id="rId5"/>
    <p:sldId id="264" r:id="rId6"/>
    <p:sldId id="265" r:id="rId7"/>
    <p:sldId id="266" r:id="rId8"/>
    <p:sldId id="267" r:id="rId9"/>
    <p:sldId id="269" r:id="rId10"/>
    <p:sldId id="315" r:id="rId11"/>
    <p:sldId id="316" r:id="rId12"/>
    <p:sldId id="282" r:id="rId13"/>
    <p:sldId id="284" r:id="rId14"/>
    <p:sldId id="285" r:id="rId15"/>
    <p:sldId id="286" r:id="rId16"/>
    <p:sldId id="287" r:id="rId17"/>
    <p:sldId id="288" r:id="rId18"/>
    <p:sldId id="317" r:id="rId19"/>
    <p:sldId id="318" r:id="rId20"/>
    <p:sldId id="274" r:id="rId21"/>
    <p:sldId id="275" r:id="rId22"/>
    <p:sldId id="276" r:id="rId23"/>
    <p:sldId id="278" r:id="rId24"/>
    <p:sldId id="279" r:id="rId25"/>
    <p:sldId id="280" r:id="rId26"/>
    <p:sldId id="281" r:id="rId27"/>
    <p:sldId id="319" r:id="rId28"/>
    <p:sldId id="320" r:id="rId29"/>
    <p:sldId id="321" r:id="rId30"/>
    <p:sldId id="322" r:id="rId31"/>
    <p:sldId id="292" r:id="rId32"/>
    <p:sldId id="293" r:id="rId33"/>
    <p:sldId id="294" r:id="rId34"/>
    <p:sldId id="295" r:id="rId35"/>
    <p:sldId id="261" r:id="rId3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2"/>
    <p:restoredTop sz="94760"/>
  </p:normalViewPr>
  <p:slideViewPr>
    <p:cSldViewPr snapToGrid="0" snapToObjects="1">
      <p:cViewPr varScale="1">
        <p:scale>
          <a:sx n="79" d="100"/>
          <a:sy n="79" d="100"/>
        </p:scale>
        <p:origin x="114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08.03.2018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72145" y="314891"/>
            <a:ext cx="9230877" cy="2616199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Finanční management ve veřejné správě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Management  veřejné správy – NP203Zk</a:t>
            </a:r>
            <a:br>
              <a:rPr lang="cs-CZ" sz="2400" dirty="0" smtClean="0"/>
            </a:br>
            <a:r>
              <a:rPr lang="cs-CZ" sz="2400" dirty="0" smtClean="0"/>
              <a:t>Blok 2 - 3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12064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O</a:t>
            </a:r>
            <a:r>
              <a:rPr lang="pl-PL" dirty="0" smtClean="0"/>
              <a:t>dpisy časové – majetek se odepisuje podle času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9637"/>
            <a:ext cx="10018713" cy="4738254"/>
          </a:xfrm>
        </p:spPr>
        <p:txBody>
          <a:bodyPr>
            <a:normAutofit/>
          </a:bodyPr>
          <a:lstStyle/>
          <a:p>
            <a:pPr marL="457200" lvl="1" indent="0">
              <a:buFontTx/>
              <a:buNone/>
            </a:pPr>
            <a:r>
              <a:rPr lang="cs-CZ" altLang="en-US" sz="2400" dirty="0" smtClean="0"/>
              <a:t>Příklad s chybou (najděte chybu </a:t>
            </a:r>
            <a:r>
              <a:rPr lang="cs-CZ" altLang="en-US" sz="2400" dirty="0" smtClean="0">
                <a:sym typeface="Wingdings" panose="05000000000000000000" pitchFamily="2" charset="2"/>
              </a:rPr>
              <a:t>)</a:t>
            </a:r>
            <a:r>
              <a:rPr lang="cs-CZ" altLang="en-US" sz="2400" dirty="0" smtClean="0"/>
              <a:t>:</a:t>
            </a:r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4211" y="2438399"/>
            <a:ext cx="7918099" cy="4047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 rot="16200000">
            <a:off x="8918556" y="3676887"/>
            <a:ext cx="5623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</a:t>
            </a:r>
            <a:r>
              <a:rPr lang="cs-CZ" sz="1400" dirty="0" err="1" smtClean="0"/>
              <a:t>portal.pohoda.cz</a:t>
            </a:r>
            <a:endParaRPr lang="cs-CZ" sz="1400" dirty="0" smtClean="0"/>
          </a:p>
          <a:p>
            <a:r>
              <a:rPr lang="cs-CZ" sz="1400" dirty="0" smtClean="0"/>
              <a:t>Více na: https://portal.pohoda.cz/dane-ucetnictvi-mzdy/ucetnictvi/ucetni-a-danove-odpisy-majetku/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5932761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12064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O</a:t>
            </a:r>
            <a:r>
              <a:rPr lang="pl-PL" dirty="0" smtClean="0"/>
              <a:t>dpisy výkonové – odepis dle výkonu, např. jednotek výroby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9637"/>
            <a:ext cx="10018713" cy="4738254"/>
          </a:xfrm>
        </p:spPr>
        <p:txBody>
          <a:bodyPr>
            <a:normAutofit/>
          </a:bodyPr>
          <a:lstStyle/>
          <a:p>
            <a:pPr marL="457200" lvl="1" indent="0">
              <a:buFontTx/>
              <a:buNone/>
            </a:pPr>
            <a:r>
              <a:rPr lang="cs-CZ" altLang="en-US" sz="2400" dirty="0" smtClean="0"/>
              <a:t>Příklad:</a:t>
            </a:r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</p:txBody>
      </p:sp>
      <p:sp>
        <p:nvSpPr>
          <p:cNvPr id="5" name="TextovéPole 4"/>
          <p:cNvSpPr txBox="1"/>
          <p:nvPr/>
        </p:nvSpPr>
        <p:spPr>
          <a:xfrm rot="16200000">
            <a:off x="8918556" y="3676887"/>
            <a:ext cx="5623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</a:t>
            </a:r>
            <a:r>
              <a:rPr lang="cs-CZ" sz="1400" dirty="0" err="1" smtClean="0"/>
              <a:t>portal.pohoda.cz</a:t>
            </a:r>
            <a:endParaRPr lang="cs-CZ" sz="1400" dirty="0" smtClean="0"/>
          </a:p>
          <a:p>
            <a:r>
              <a:rPr lang="cs-CZ" sz="1400" dirty="0" smtClean="0"/>
              <a:t>Více na: https://portal.pohoda.cz/dane-ucetnictvi-mzdy/ucetnictvi/ucetni-a-danove-odpisy-majetku/</a:t>
            </a:r>
            <a:endParaRPr lang="cs-CZ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4311" y="2445257"/>
            <a:ext cx="8826915" cy="4232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932761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ČÁST II – Pohledávky jako aktivum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2496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sz="2800" dirty="0" smtClean="0"/>
              <a:t>Pohledávka představuje nárok na zaplacení určité částky</a:t>
            </a:r>
          </a:p>
          <a:p>
            <a:r>
              <a:rPr lang="cs-CZ" altLang="cs-CZ" sz="2800" dirty="0" smtClean="0"/>
              <a:t>Pohledávka je aktivum</a:t>
            </a:r>
          </a:p>
          <a:p>
            <a:r>
              <a:rPr lang="cs-CZ" altLang="cs-CZ" sz="2800" dirty="0" smtClean="0"/>
              <a:t>Pohledávky lze postupovat (není-li to smluvně či zákonem zakázáno)</a:t>
            </a:r>
          </a:p>
          <a:p>
            <a:r>
              <a:rPr lang="cs-CZ" altLang="cs-CZ" sz="2800" dirty="0" smtClean="0"/>
              <a:t>Pohledávky lze rozdělit (není-li to smluvně či zákonem zakázáno)</a:t>
            </a:r>
            <a:endParaRPr lang="en-US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530446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Úkol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2496"/>
            <a:ext cx="10018713" cy="4158641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cs-CZ" altLang="cs-CZ" sz="2800" dirty="0" smtClean="0"/>
              <a:t>Subjekt A vlastní pohledávku za subjektem B v </a:t>
            </a:r>
            <a:r>
              <a:rPr lang="cs-CZ" altLang="cs-CZ" sz="2800" dirty="0" err="1" smtClean="0"/>
              <a:t>nom</a:t>
            </a:r>
            <a:r>
              <a:rPr lang="cs-CZ" altLang="cs-CZ" sz="2800" dirty="0" smtClean="0"/>
              <a:t>. výši 100 tis. Kč. Tuto pohledávku postoupí na subjekt C za 50% nominální hodnoty.</a:t>
            </a:r>
          </a:p>
          <a:p>
            <a:pPr marL="0" indent="0">
              <a:buNone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r>
              <a:rPr lang="cs-CZ" altLang="cs-CZ" sz="2800" dirty="0" smtClean="0"/>
              <a:t>Jak vysokou má subjekt C pohledávku za subjektem B?</a:t>
            </a:r>
          </a:p>
          <a:p>
            <a:pPr marL="0" indent="0">
              <a:buNone/>
              <a:defRPr/>
            </a:pPr>
            <a:r>
              <a:rPr lang="cs-CZ" altLang="cs-CZ" sz="2800" dirty="0" smtClean="0"/>
              <a:t>Jak vysokou pohledávku má po této transakci subjekt A za subjektem C?</a:t>
            </a:r>
          </a:p>
        </p:txBody>
      </p:sp>
    </p:spTree>
    <p:extLst>
      <p:ext uri="{BB962C8B-B14F-4D97-AF65-F5344CB8AC3E}">
        <p14:creationId xmlns:p14="http://schemas.microsoft.com/office/powerpoint/2010/main" val="3530446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84048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Úkol 2 (řešení)</a:t>
            </a:r>
            <a:endParaRPr lang="cs-CZ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19080" y="1900824"/>
            <a:ext cx="576064" cy="4070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cs-CZ" altLang="cs-C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Wingdings" pitchFamily="2" charset="2"/>
              <a:buNone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cs-CZ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</a:t>
            </a:r>
          </a:p>
          <a:p>
            <a:pPr marL="285750" marR="0" lvl="0" indent="-28575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tabLst/>
              <a:defRPr/>
            </a:pPr>
            <a:endParaRPr lang="cs-CZ" altLang="cs-CZ" sz="2400" dirty="0" smtClean="0"/>
          </a:p>
          <a:p>
            <a:pPr marL="285750" marR="0" lvl="0" indent="-28575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tabLst/>
              <a:defRPr/>
            </a:pPr>
            <a:endParaRPr kumimoji="0" lang="cs-CZ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</a:t>
            </a: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Wingdings" pitchFamily="2" charset="2"/>
              <a:buNone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20352" y="1900824"/>
            <a:ext cx="1800200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b="1" dirty="0" smtClean="0"/>
              <a:t>A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100 za B 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 smtClean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50 za C</a:t>
            </a:r>
            <a:endParaRPr lang="en-US" altLang="cs-CZ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770888" y="1900824"/>
            <a:ext cx="1944216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b="1" dirty="0"/>
              <a:t>B</a:t>
            </a:r>
            <a:endParaRPr lang="cs-CZ" altLang="cs-CZ" b="1" dirty="0" smtClean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100 vůči A 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 smtClean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100 vůči C</a:t>
            </a:r>
            <a:endParaRPr lang="en-US" altLang="cs-CZ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68896" y="1900824"/>
            <a:ext cx="1944216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b="1" dirty="0" smtClean="0"/>
              <a:t>C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-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 smtClean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100 za B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50 vůči A</a:t>
            </a:r>
            <a:endParaRPr lang="en-US" altLang="cs-CZ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530446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5661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Úkol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2496"/>
            <a:ext cx="10018713" cy="4572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  <a:defRPr/>
            </a:pPr>
            <a:r>
              <a:rPr lang="cs-CZ" altLang="cs-CZ" sz="2800" dirty="0" smtClean="0"/>
              <a:t>Subjekt A vlastní pohledávku za subjektem B v </a:t>
            </a:r>
            <a:r>
              <a:rPr lang="cs-CZ" altLang="cs-CZ" sz="2800" dirty="0" err="1" smtClean="0"/>
              <a:t>nom</a:t>
            </a:r>
            <a:r>
              <a:rPr lang="cs-CZ" altLang="cs-CZ" sz="2800" dirty="0" smtClean="0"/>
              <a:t>. výši 200 tis. Kč. Tuto pohledávku rozdělí na dvě pohledávky o stejné hodnotě. První polovinu postoupí na subjekt C za 50% nominální hodnoty, druhou polovinu postoupí za 75% </a:t>
            </a:r>
            <a:r>
              <a:rPr lang="cs-CZ" altLang="cs-CZ" sz="2800" dirty="0" err="1" smtClean="0"/>
              <a:t>nom</a:t>
            </a:r>
            <a:r>
              <a:rPr lang="cs-CZ" altLang="cs-CZ" sz="2800" dirty="0" smtClean="0"/>
              <a:t>. hodnoty na subjekt D.</a:t>
            </a:r>
          </a:p>
          <a:p>
            <a:pPr marL="0" indent="0" algn="just">
              <a:buNone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r>
              <a:rPr lang="cs-CZ" altLang="cs-CZ" sz="2800" dirty="0" smtClean="0"/>
              <a:t>Jak vysokou má subjekt C pohledávku za subjektem B?</a:t>
            </a:r>
          </a:p>
          <a:p>
            <a:pPr marL="0" indent="0">
              <a:buNone/>
              <a:defRPr/>
            </a:pPr>
            <a:r>
              <a:rPr lang="cs-CZ" altLang="cs-CZ" sz="2800" dirty="0" smtClean="0"/>
              <a:t>Jak vysokou pohledávku má po této transakci subjekt A za subjektem C a D?</a:t>
            </a:r>
          </a:p>
          <a:p>
            <a:pPr marL="0" indent="0">
              <a:buNone/>
              <a:defRPr/>
            </a:pPr>
            <a:r>
              <a:rPr lang="cs-CZ" altLang="cs-CZ" sz="2800" dirty="0" smtClean="0"/>
              <a:t>Jak vysokou pohledávku má subjekt D a za kým ji má?</a:t>
            </a:r>
          </a:p>
        </p:txBody>
      </p:sp>
    </p:spTree>
    <p:extLst>
      <p:ext uri="{BB962C8B-B14F-4D97-AF65-F5344CB8AC3E}">
        <p14:creationId xmlns:p14="http://schemas.microsoft.com/office/powerpoint/2010/main" val="3530446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84048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Úkol 3 (řešení)</a:t>
            </a:r>
            <a:endParaRPr lang="cs-CZ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31048" y="2136647"/>
            <a:ext cx="576064" cy="4070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cs-CZ" altLang="cs-C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Wingdings" pitchFamily="2" charset="2"/>
              <a:buNone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cs-CZ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</a:t>
            </a:r>
          </a:p>
          <a:p>
            <a:pPr marL="285750" marR="0" lvl="0" indent="-28575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tabLst/>
              <a:defRPr/>
            </a:pPr>
            <a:endParaRPr lang="cs-CZ" altLang="cs-CZ" sz="2400" dirty="0" smtClean="0"/>
          </a:p>
          <a:p>
            <a:pPr marL="285750" marR="0" lvl="0" indent="-28575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tabLst/>
              <a:defRPr/>
            </a:pPr>
            <a:endParaRPr kumimoji="0" lang="cs-CZ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</a:t>
            </a: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Wingdings" pitchFamily="2" charset="2"/>
              <a:buNone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235760" y="2136647"/>
            <a:ext cx="1800200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b="1" dirty="0" smtClean="0"/>
              <a:t>A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/>
              <a:t>2</a:t>
            </a:r>
            <a:r>
              <a:rPr lang="cs-CZ" altLang="cs-CZ" dirty="0" smtClean="0"/>
              <a:t>00 za B 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 smtClean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50 za C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75 za D</a:t>
            </a:r>
            <a:endParaRPr lang="en-US" altLang="cs-CZ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035960" y="2136647"/>
            <a:ext cx="1944216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b="1" dirty="0"/>
              <a:t>B</a:t>
            </a:r>
            <a:endParaRPr lang="cs-CZ" altLang="cs-CZ" b="1" dirty="0" smtClean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/>
              <a:t>2</a:t>
            </a:r>
            <a:r>
              <a:rPr lang="cs-CZ" altLang="cs-CZ" dirty="0" smtClean="0"/>
              <a:t>00 vůči A 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 smtClean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200 vůči C a D (solid.)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popř. 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100 vůči C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100 vůči D </a:t>
            </a:r>
            <a:endParaRPr lang="en-US" altLang="cs-CZ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160156" y="2136647"/>
            <a:ext cx="1944216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b="1" dirty="0" smtClean="0"/>
              <a:t>C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-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 smtClean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100 za B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50 vůči A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en-US" altLang="cs-CZ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8315352" y="2136647"/>
            <a:ext cx="1944216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b="1" dirty="0"/>
              <a:t>D</a:t>
            </a:r>
            <a:endParaRPr lang="cs-CZ" altLang="cs-CZ" b="1" dirty="0" smtClean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-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 smtClean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100 za B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75 vůči A</a:t>
            </a:r>
            <a:endParaRPr lang="en-US" altLang="cs-CZ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530446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02920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Úkol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2496"/>
            <a:ext cx="10018713" cy="4572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  <a:defRPr/>
            </a:pPr>
            <a:r>
              <a:rPr lang="cs-CZ" altLang="cs-CZ" sz="2800" dirty="0" smtClean="0"/>
              <a:t>Subjekt A vlastní pohledávku za subjektem B v </a:t>
            </a:r>
            <a:r>
              <a:rPr lang="cs-CZ" altLang="cs-CZ" sz="2800" dirty="0" err="1" smtClean="0"/>
              <a:t>nom</a:t>
            </a:r>
            <a:r>
              <a:rPr lang="cs-CZ" altLang="cs-CZ" sz="2800" dirty="0" smtClean="0"/>
              <a:t>. výši 100 tis. Kč. Tuto pohledávku postoupí na subjekt C za 50% nominální hodnoty. Subjekt C ovšem měl před tím za subjektem A pohledávku ve výši 200 tis. Kč a tak namísto toho, aby uhradil subjektu A za postoupenou pohledávku za subjektem B, její cenu započetl vůči své pohledávce za subjektem A.</a:t>
            </a:r>
          </a:p>
          <a:p>
            <a:pPr marL="0" indent="0" algn="just">
              <a:buNone/>
              <a:defRPr/>
            </a:pPr>
            <a:r>
              <a:rPr lang="cs-CZ" altLang="cs-CZ" sz="2800" dirty="0" smtClean="0"/>
              <a:t>Zbývající část své pohledávky za subjektem A převedl subjekt C na subjekt B (za nominální hodnotu).</a:t>
            </a:r>
          </a:p>
          <a:p>
            <a:pPr marL="0" indent="0">
              <a:buNone/>
              <a:defRPr/>
            </a:pPr>
            <a:r>
              <a:rPr lang="cs-CZ" altLang="cs-CZ" sz="2800" dirty="0" smtClean="0"/>
              <a:t> </a:t>
            </a:r>
          </a:p>
          <a:p>
            <a:pPr marL="0" indent="0">
              <a:buNone/>
              <a:defRPr/>
            </a:pPr>
            <a:r>
              <a:rPr lang="cs-CZ" altLang="cs-CZ" sz="3200" dirty="0" smtClean="0"/>
              <a:t>Jak vysokou pohledávku má nyní subjekt C za subjektem B?</a:t>
            </a:r>
          </a:p>
        </p:txBody>
      </p:sp>
    </p:spTree>
    <p:extLst>
      <p:ext uri="{BB962C8B-B14F-4D97-AF65-F5344CB8AC3E}">
        <p14:creationId xmlns:p14="http://schemas.microsoft.com/office/powerpoint/2010/main" val="3530446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ČÁST III - Obecně k úroku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Výnosy ze zapůjčení peněžních prostředků jsou obecně označovány jako úrok													(</a:t>
            </a:r>
            <a:r>
              <a:rPr lang="cs-CZ" dirty="0" err="1" smtClean="0"/>
              <a:t>Rejnuš</a:t>
            </a:r>
            <a:r>
              <a:rPr lang="cs-CZ" dirty="0" smtClean="0"/>
              <a:t>, 2016)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Různé teorie úroku: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Klasická teorie úrokových sazeb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Úroková teorie likvidity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Úroková teorie </a:t>
            </a:r>
            <a:r>
              <a:rPr lang="cs-CZ" dirty="0" err="1" smtClean="0"/>
              <a:t>zapůjčitelných</a:t>
            </a:r>
            <a:r>
              <a:rPr lang="cs-CZ" dirty="0" smtClean="0"/>
              <a:t> fondů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Úroková teorie racionálního očekávání, atd.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Klasická teorie úrokových sazeb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Spojena se jmény </a:t>
            </a:r>
            <a:r>
              <a:rPr lang="cs-CZ" dirty="0" err="1" smtClean="0"/>
              <a:t>Eugena</a:t>
            </a:r>
            <a:r>
              <a:rPr lang="cs-CZ" dirty="0" smtClean="0"/>
              <a:t> </a:t>
            </a:r>
            <a:r>
              <a:rPr lang="cs-CZ" dirty="0" err="1" smtClean="0"/>
              <a:t>Böhm</a:t>
            </a:r>
            <a:r>
              <a:rPr lang="cs-CZ" dirty="0" smtClean="0"/>
              <a:t>-</a:t>
            </a:r>
            <a:r>
              <a:rPr lang="cs-CZ" dirty="0" err="1" smtClean="0"/>
              <a:t>Bawerka</a:t>
            </a:r>
            <a:r>
              <a:rPr lang="cs-CZ" dirty="0" smtClean="0"/>
              <a:t> (brněnský rodák) a </a:t>
            </a:r>
            <a:r>
              <a:rPr lang="cs-CZ" dirty="0" err="1" smtClean="0"/>
              <a:t>Irwinga</a:t>
            </a:r>
            <a:r>
              <a:rPr lang="cs-CZ" dirty="0" smtClean="0"/>
              <a:t> </a:t>
            </a:r>
            <a:r>
              <a:rPr lang="cs-CZ" dirty="0" err="1" smtClean="0"/>
              <a:t>Fishera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Vychází z předpokladu, že  lidé preferují běžnou okamžitou spotřebu před spotřebou budoucí, tzv. hledisko časové preference</a:t>
            </a:r>
          </a:p>
          <a:p>
            <a:endParaRPr lang="cs-CZ" dirty="0" smtClean="0"/>
          </a:p>
          <a:p>
            <a:r>
              <a:rPr lang="cs-CZ" dirty="0" smtClean="0"/>
              <a:t>Klasická teorie tak chápe úrok jako „odměnu za čekání“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Témata přednášky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08605" y="2578608"/>
            <a:ext cx="10018713" cy="3959352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 smtClean="0"/>
              <a:t>Několik ekonomických pojmů v právním řádu (s potenciálními dopady do veřejné správy)</a:t>
            </a:r>
          </a:p>
          <a:p>
            <a:pPr lvl="1"/>
            <a:r>
              <a:rPr lang="cs-CZ" sz="2400" dirty="0" smtClean="0"/>
              <a:t>Část I - základní účetní pojmy</a:t>
            </a:r>
          </a:p>
          <a:p>
            <a:pPr lvl="1"/>
            <a:r>
              <a:rPr lang="cs-CZ" sz="2400" dirty="0" smtClean="0"/>
              <a:t>Část II - pohledávky jako aktivum</a:t>
            </a:r>
          </a:p>
          <a:p>
            <a:pPr lvl="1"/>
            <a:r>
              <a:rPr lang="cs-CZ" sz="2400" dirty="0" smtClean="0"/>
              <a:t>Část III - úrok</a:t>
            </a:r>
          </a:p>
          <a:p>
            <a:pPr lvl="1"/>
            <a:r>
              <a:rPr lang="cs-CZ" sz="2400" dirty="0" smtClean="0"/>
              <a:t>Část IV - reálná vs. nominální hodnota</a:t>
            </a:r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>
              <a:buNone/>
            </a:pPr>
            <a:r>
              <a:rPr lang="cs-CZ" sz="2800" dirty="0" smtClean="0"/>
              <a:t>+ několik poznámek k řízení cash </a:t>
            </a:r>
            <a:r>
              <a:rPr lang="cs-CZ" sz="2800" dirty="0" err="1" smtClean="0"/>
              <a:t>flow</a:t>
            </a:r>
            <a:r>
              <a:rPr lang="cs-CZ" sz="2800" dirty="0" smtClean="0"/>
              <a:t> v insolvencích</a:t>
            </a:r>
          </a:p>
          <a:p>
            <a:endParaRPr lang="cs-CZ" sz="2800" dirty="0" smtClean="0"/>
          </a:p>
          <a:p>
            <a:endParaRPr lang="cs-CZ" sz="2400" dirty="0" smtClean="0"/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/>
              <a:t>Časová preference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84249"/>
            <a:ext cx="10018713" cy="4612792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altLang="cs-CZ" sz="2800" b="1" dirty="0" smtClean="0"/>
              <a:t>Volba: rozhodnete se pro 1 mil. Kč za pět let nebo pro 900 tis. dnes?</a:t>
            </a:r>
          </a:p>
          <a:p>
            <a:pPr>
              <a:defRPr/>
            </a:pPr>
            <a:endParaRPr lang="cs-CZ" altLang="cs-CZ" sz="2800" dirty="0" smtClean="0"/>
          </a:p>
          <a:p>
            <a:pPr>
              <a:defRPr/>
            </a:pPr>
            <a:endParaRPr lang="cs-CZ" altLang="cs-CZ" sz="2800" dirty="0" smtClean="0"/>
          </a:p>
          <a:p>
            <a:pPr>
              <a:defRPr/>
            </a:pPr>
            <a:r>
              <a:rPr lang="cs-CZ" altLang="cs-CZ" sz="2800" dirty="0" smtClean="0"/>
              <a:t>časová preference je subjektivní</a:t>
            </a:r>
          </a:p>
          <a:p>
            <a:pPr>
              <a:defRPr/>
            </a:pPr>
            <a:r>
              <a:rPr lang="cs-CZ" altLang="cs-CZ" sz="2800" dirty="0" smtClean="0"/>
              <a:t>ovlivňována ekonomickými  i neekonomickými faktory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530446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/>
              <a:t>Úroková míra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84249"/>
            <a:ext cx="10018713" cy="4612792"/>
          </a:xfrm>
        </p:spPr>
        <p:txBody>
          <a:bodyPr>
            <a:normAutofit/>
          </a:bodyPr>
          <a:lstStyle/>
          <a:p>
            <a:r>
              <a:rPr lang="cs-CZ" altLang="cs-CZ" sz="2800" dirty="0" smtClean="0"/>
              <a:t>časová preference (čistý úrok)</a:t>
            </a:r>
          </a:p>
          <a:p>
            <a:r>
              <a:rPr lang="cs-CZ" altLang="cs-CZ" sz="2800" dirty="0" smtClean="0"/>
              <a:t>inflace</a:t>
            </a:r>
          </a:p>
          <a:p>
            <a:r>
              <a:rPr lang="cs-CZ" altLang="cs-CZ" sz="2800" dirty="0" smtClean="0"/>
              <a:t>riziková přirážka</a:t>
            </a:r>
          </a:p>
          <a:p>
            <a:endParaRPr lang="cs-CZ" altLang="cs-CZ" sz="2800" dirty="0" smtClean="0"/>
          </a:p>
          <a:p>
            <a:endParaRPr lang="cs-CZ" altLang="cs-CZ" sz="2800" dirty="0" smtClean="0"/>
          </a:p>
          <a:p>
            <a:r>
              <a:rPr lang="cs-CZ" altLang="cs-CZ" sz="2800" dirty="0" smtClean="0"/>
              <a:t>dopady „úrokových stropů“</a:t>
            </a:r>
          </a:p>
        </p:txBody>
      </p:sp>
    </p:spTree>
    <p:extLst>
      <p:ext uri="{BB962C8B-B14F-4D97-AF65-F5344CB8AC3E}">
        <p14:creationId xmlns:p14="http://schemas.microsoft.com/office/powerpoint/2010/main" val="3530446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/>
              <a:t>Úroky v soukromém právu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84249"/>
            <a:ext cx="10018713" cy="461279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2800" dirty="0" smtClean="0"/>
              <a:t>Smluvní úrok (autonomie vůle)</a:t>
            </a:r>
          </a:p>
          <a:p>
            <a:pPr>
              <a:defRPr/>
            </a:pPr>
            <a:r>
              <a:rPr lang="cs-CZ" altLang="cs-CZ" sz="2800" dirty="0" smtClean="0"/>
              <a:t>Úrok z prodlení (smlouva/regulace)</a:t>
            </a:r>
          </a:p>
          <a:p>
            <a:pPr>
              <a:defRPr/>
            </a:pPr>
            <a:endParaRPr lang="cs-CZ" altLang="cs-CZ" sz="2800" dirty="0" smtClean="0"/>
          </a:p>
          <a:p>
            <a:pPr>
              <a:defRPr/>
            </a:pPr>
            <a:r>
              <a:rPr lang="cs-CZ" altLang="cs-CZ" sz="2800" dirty="0" smtClean="0"/>
              <a:t>od 1.1.2014 </a:t>
            </a:r>
            <a:r>
              <a:rPr lang="cs-CZ" altLang="cs-CZ" sz="2800" dirty="0" err="1" smtClean="0"/>
              <a:t>nař</a:t>
            </a:r>
            <a:r>
              <a:rPr lang="cs-CZ" altLang="cs-CZ" sz="2800" dirty="0" smtClean="0"/>
              <a:t>. </a:t>
            </a:r>
            <a:r>
              <a:rPr lang="cs-CZ" altLang="cs-CZ" sz="2800" dirty="0" err="1" smtClean="0"/>
              <a:t>vl</a:t>
            </a:r>
            <a:r>
              <a:rPr lang="cs-CZ" altLang="cs-CZ" sz="2800" dirty="0" smtClean="0"/>
              <a:t>. č. 351/2013 Sb.</a:t>
            </a:r>
          </a:p>
          <a:p>
            <a:pPr>
              <a:defRPr/>
            </a:pPr>
            <a:r>
              <a:rPr lang="cs-CZ" altLang="cs-CZ" sz="2800" dirty="0" smtClean="0"/>
              <a:t>§ 2 – </a:t>
            </a:r>
            <a:r>
              <a:rPr lang="cs-CZ" altLang="cs-CZ" sz="2800" i="1" dirty="0" smtClean="0"/>
              <a:t>„Výše úroku z prodlení odpovídá ročně výši </a:t>
            </a:r>
            <a:r>
              <a:rPr lang="cs-CZ" altLang="cs-CZ" sz="2800" i="1" dirty="0" err="1" smtClean="0"/>
              <a:t>repo</a:t>
            </a:r>
            <a:r>
              <a:rPr lang="cs-CZ" altLang="cs-CZ" sz="2800" i="1" dirty="0" smtClean="0"/>
              <a:t> sazby stanovené Českou národní bankou pro první den kalendářního pololetí, v němž došlo k prodlení, zvýšené o 8 procentních bodů.“</a:t>
            </a:r>
          </a:p>
        </p:txBody>
      </p:sp>
    </p:spTree>
    <p:extLst>
      <p:ext uri="{BB962C8B-B14F-4D97-AF65-F5344CB8AC3E}">
        <p14:creationId xmlns:p14="http://schemas.microsoft.com/office/powerpoint/2010/main" val="3530446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Úkol 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2496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sz="2800" dirty="0" smtClean="0"/>
              <a:t>Dlužník měl k 31.12. 2013 uhradit částku 100.000,- Kč. Ve smlouvě nebyly dohodnuty úroky z prodlení. Svůj závazek splnil až k 31.3.2015. Jaká byla výše úroku z prodlení?</a:t>
            </a:r>
            <a:endParaRPr lang="en-US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530446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Úkol 5 (řešení)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2496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sz="2800" dirty="0" smtClean="0"/>
              <a:t>Prodlení od 1.1. 2014</a:t>
            </a:r>
          </a:p>
          <a:p>
            <a:r>
              <a:rPr lang="cs-CZ" altLang="cs-CZ" sz="2800" dirty="0" smtClean="0"/>
              <a:t>100.000x0.0805 = (8.050/365) =  22,055 za den prodlení</a:t>
            </a:r>
          </a:p>
          <a:p>
            <a:r>
              <a:rPr lang="cs-CZ" altLang="cs-CZ" sz="2800" dirty="0" smtClean="0"/>
              <a:t>Celkem 455 dní prodlení</a:t>
            </a:r>
          </a:p>
          <a:p>
            <a:endParaRPr lang="cs-CZ" altLang="cs-CZ" sz="2800" dirty="0" smtClean="0"/>
          </a:p>
          <a:p>
            <a:r>
              <a:rPr lang="cs-CZ" altLang="cs-CZ" sz="2800" dirty="0" smtClean="0"/>
              <a:t>Celkem cca 10.034,- Kč</a:t>
            </a:r>
            <a:endParaRPr lang="en-US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530446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Úkol 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2496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sz="2800" dirty="0" smtClean="0"/>
              <a:t>Dlužník měl k 31.12. 2013 uhradit částku 200.000,- Kč. Ve smlouvě byly dohodnuty úroky z prodlení ve výši 10% měsíčně. Svůj závazek splnil až k 31.3.2015. Jaká byla výše úroku z prodlení?</a:t>
            </a:r>
            <a:endParaRPr lang="en-US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530446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Úkol 6 (řešení)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2496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sz="2800" dirty="0" smtClean="0"/>
              <a:t>Prodlení od 1.1. 2014</a:t>
            </a:r>
          </a:p>
          <a:p>
            <a:r>
              <a:rPr lang="cs-CZ" altLang="cs-CZ" sz="2800" dirty="0" smtClean="0"/>
              <a:t>Celkem 15 měsíců prodlení</a:t>
            </a:r>
          </a:p>
          <a:p>
            <a:endParaRPr lang="cs-CZ" altLang="cs-CZ" sz="2800" dirty="0" smtClean="0"/>
          </a:p>
          <a:p>
            <a:r>
              <a:rPr lang="cs-CZ" altLang="cs-CZ" sz="2800" dirty="0" smtClean="0"/>
              <a:t>200.000x0.1 = 20 tis. za měsíc prodlení</a:t>
            </a:r>
          </a:p>
          <a:p>
            <a:r>
              <a:rPr lang="cs-CZ" altLang="cs-CZ" sz="2800" dirty="0" smtClean="0"/>
              <a:t>Celkem 300.000 Kč</a:t>
            </a:r>
            <a:endParaRPr lang="en-US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530446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b="1" dirty="0" smtClean="0"/>
              <a:t>ČÁST IV - Reálná vs. nominální hodnota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2496"/>
            <a:ext cx="10018713" cy="415864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2800" dirty="0" smtClean="0"/>
              <a:t>Současná hodnota budoucích příjmů (cash </a:t>
            </a:r>
            <a:r>
              <a:rPr lang="cs-CZ" altLang="cs-CZ" sz="2800" dirty="0" err="1" smtClean="0"/>
              <a:t>flow</a:t>
            </a:r>
            <a:r>
              <a:rPr lang="cs-CZ" altLang="cs-CZ" sz="2800" dirty="0" smtClean="0"/>
              <a:t>, CF)</a:t>
            </a:r>
          </a:p>
          <a:p>
            <a:pPr>
              <a:defRPr/>
            </a:pPr>
            <a:endParaRPr lang="cs-CZ" altLang="cs-CZ" sz="2800" dirty="0" smtClean="0"/>
          </a:p>
          <a:p>
            <a:pPr>
              <a:defRPr/>
            </a:pPr>
            <a:r>
              <a:rPr lang="cs-CZ" altLang="cs-CZ" sz="2800" dirty="0" smtClean="0"/>
              <a:t>hodnotíme vliv inflace na hodnotu peněz</a:t>
            </a:r>
          </a:p>
          <a:p>
            <a:pPr>
              <a:defRPr/>
            </a:pPr>
            <a:endParaRPr lang="cs-CZ" altLang="cs-CZ" sz="2800" dirty="0" smtClean="0"/>
          </a:p>
          <a:p>
            <a:pPr>
              <a:defRPr/>
            </a:pPr>
            <a:r>
              <a:rPr lang="cs-CZ" altLang="cs-CZ" sz="2800" dirty="0" smtClean="0"/>
              <a:t>vyjádření hodnoty korun t</a:t>
            </a:r>
            <a:r>
              <a:rPr lang="cs-CZ" altLang="cs-CZ" sz="2800" baseline="-25000" dirty="0" smtClean="0"/>
              <a:t>1</a:t>
            </a:r>
            <a:r>
              <a:rPr lang="cs-CZ" altLang="cs-CZ" sz="2800" dirty="0" smtClean="0"/>
              <a:t> v korunách t</a:t>
            </a:r>
            <a:r>
              <a:rPr lang="cs-CZ" altLang="cs-CZ" sz="2800" baseline="-25000" dirty="0" smtClean="0"/>
              <a:t>0</a:t>
            </a:r>
            <a:r>
              <a:rPr lang="cs-CZ" altLang="cs-CZ" sz="2800" dirty="0" smtClean="0"/>
              <a:t>)</a:t>
            </a:r>
            <a:endParaRPr lang="en-US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530446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dirty="0" smtClean="0"/>
              <a:t>Reálná vs. nominální hodnota</a:t>
            </a:r>
            <a:endParaRPr lang="cs-CZ" dirty="0"/>
          </a:p>
        </p:txBody>
      </p:sp>
      <p:sp>
        <p:nvSpPr>
          <p:cNvPr id="4" name="Zástupný symbol pro obsah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15616" y="2362200"/>
            <a:ext cx="7799784" cy="3733800"/>
          </a:xfrm>
          <a:prstGeom prst="rect">
            <a:avLst/>
          </a:prstGeom>
          <a:blipFill rotWithShape="0">
            <a:blip r:embed="rId2" cstate="print"/>
            <a:stretch>
              <a:fillRect l="-781"/>
            </a:stretch>
          </a:blipFill>
          <a:extLst/>
        </p:spPr>
        <p:txBody>
          <a:bodyPr/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noFill/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cs-CZ" sz="2400" b="0" i="0" u="none" strike="noStrike" kern="1200" cap="none" spc="0" normalizeH="0" baseline="0" noProof="0">
              <a:ln>
                <a:noFill/>
              </a:ln>
              <a:noFill/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0446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dirty="0" smtClean="0"/>
              <a:t>Úkol 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2496"/>
            <a:ext cx="10018713" cy="4158641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altLang="cs-CZ" sz="2800" dirty="0" smtClean="0"/>
              <a:t>Vzali jste si hypotéku. Po 30 letech splácení (na konci 30. roku) dostanete „bonus“ ve výši 100.000,- Kč</a:t>
            </a:r>
          </a:p>
          <a:p>
            <a:pPr marL="0" indent="0">
              <a:buNone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r>
              <a:rPr lang="cs-CZ" altLang="cs-CZ" sz="2800" dirty="0" smtClean="0"/>
              <a:t>Jaká je hodnota 100.000,- Kč za třicet let v současných korunách?</a:t>
            </a:r>
          </a:p>
          <a:p>
            <a:pPr marL="0" indent="0">
              <a:buNone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r>
              <a:rPr lang="cs-CZ" altLang="cs-CZ" sz="2800" dirty="0" smtClean="0"/>
              <a:t>Vycházíme z předpokladu 2% roční inflace.</a:t>
            </a:r>
          </a:p>
        </p:txBody>
      </p:sp>
    </p:spTree>
    <p:extLst>
      <p:ext uri="{BB962C8B-B14F-4D97-AF65-F5344CB8AC3E}">
        <p14:creationId xmlns:p14="http://schemas.microsoft.com/office/powerpoint/2010/main" val="3530446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8009" y="19804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K základním zásadám účetnictví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50645"/>
            <a:ext cx="4708671" cy="415864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2800" dirty="0"/>
              <a:t>aktiva x pasiva</a:t>
            </a:r>
          </a:p>
          <a:p>
            <a:pPr>
              <a:defRPr/>
            </a:pPr>
            <a:endParaRPr lang="cs-CZ" altLang="cs-CZ" sz="2800" dirty="0" smtClean="0"/>
          </a:p>
          <a:p>
            <a:pPr>
              <a:defRPr/>
            </a:pPr>
            <a:endParaRPr lang="cs-CZ" altLang="cs-CZ" sz="2800" dirty="0"/>
          </a:p>
          <a:p>
            <a:pPr>
              <a:defRPr/>
            </a:pPr>
            <a:endParaRPr lang="cs-CZ" altLang="cs-CZ" sz="2800" dirty="0"/>
          </a:p>
          <a:p>
            <a:pPr>
              <a:defRPr/>
            </a:pPr>
            <a:r>
              <a:rPr lang="cs-CZ" altLang="cs-CZ" sz="2800" dirty="0"/>
              <a:t>rozvaha (bilance)</a:t>
            </a:r>
          </a:p>
          <a:p>
            <a:pPr marL="0" indent="0">
              <a:buNone/>
            </a:pPr>
            <a:endParaRPr lang="cs-CZ" altLang="cs-CZ" sz="28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527366" y="2127906"/>
            <a:ext cx="4708671" cy="41586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sz="2800" dirty="0" smtClean="0"/>
              <a:t>náklady x výnosy</a:t>
            </a:r>
          </a:p>
          <a:p>
            <a:pPr>
              <a:defRPr/>
            </a:pPr>
            <a:endParaRPr lang="cs-CZ" altLang="cs-CZ" sz="2800" dirty="0" smtClean="0"/>
          </a:p>
          <a:p>
            <a:pPr>
              <a:defRPr/>
            </a:pPr>
            <a:endParaRPr lang="cs-CZ" altLang="cs-CZ" sz="2800" dirty="0"/>
          </a:p>
          <a:p>
            <a:pPr>
              <a:defRPr/>
            </a:pPr>
            <a:endParaRPr lang="cs-CZ" altLang="cs-CZ" sz="2800" dirty="0" smtClean="0"/>
          </a:p>
          <a:p>
            <a:pPr>
              <a:defRPr/>
            </a:pPr>
            <a:r>
              <a:rPr lang="cs-CZ" altLang="cs-CZ" sz="2800" dirty="0" smtClean="0"/>
              <a:t>výkaz zisku a ztrát (výsledovka)</a:t>
            </a:r>
          </a:p>
          <a:p>
            <a:pPr marL="0" indent="0">
              <a:buFont typeface="Arial"/>
              <a:buNone/>
            </a:pPr>
            <a:endParaRPr lang="cs-CZ" altLang="cs-CZ" sz="2800" dirty="0"/>
          </a:p>
        </p:txBody>
      </p:sp>
      <p:sp>
        <p:nvSpPr>
          <p:cNvPr id="6" name="Down Arrow 5"/>
          <p:cNvSpPr/>
          <p:nvPr/>
        </p:nvSpPr>
        <p:spPr>
          <a:xfrm>
            <a:off x="2798618" y="322881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7980219" y="322881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8898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dirty="0" smtClean="0"/>
              <a:t>Úkol 7 (řešení)</a:t>
            </a:r>
            <a:endParaRPr lang="cs-CZ" dirty="0"/>
          </a:p>
        </p:txBody>
      </p:sp>
      <p:sp>
        <p:nvSpPr>
          <p:cNvPr id="5" name="Rectangle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99592" y="1916832"/>
            <a:ext cx="7883525" cy="4465637"/>
          </a:xfrm>
          <a:prstGeom prst="rect">
            <a:avLst/>
          </a:prstGeom>
          <a:blipFill rotWithShape="1">
            <a:blip r:embed="rId2" cstate="print"/>
            <a:stretch>
              <a:fillRect/>
            </a:stretch>
          </a:blipFill>
          <a:extLst/>
        </p:spPr>
        <p:txBody>
          <a:bodyPr/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noFill/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noFill/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0446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dirty="0" smtClean="0"/>
              <a:t>Úkol 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2496"/>
            <a:ext cx="10018713" cy="4158641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altLang="cs-CZ" sz="2800" dirty="0" smtClean="0"/>
              <a:t>Vyhráli jsme v loterii 1 mil. USD s tím, že tuto částku dostaneme ve dvou splátkách, po pěti letech polovinu a na konci 10. roku druhou polovinu. Předpokládaná míra inflace je 2%. Nyní nepočítejte s tím, že byste částku dokázali jinde zúročit. Já je současná hodnota celkové částky, kterou dostanete?</a:t>
            </a:r>
          </a:p>
        </p:txBody>
      </p:sp>
    </p:spTree>
    <p:extLst>
      <p:ext uri="{BB962C8B-B14F-4D97-AF65-F5344CB8AC3E}">
        <p14:creationId xmlns:p14="http://schemas.microsoft.com/office/powerpoint/2010/main" val="3530446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dirty="0" smtClean="0"/>
              <a:t>Úkol 8 (řešení)</a:t>
            </a:r>
            <a:endParaRPr lang="cs-CZ" dirty="0"/>
          </a:p>
        </p:txBody>
      </p:sp>
      <p:sp>
        <p:nvSpPr>
          <p:cNvPr id="4" name="Rectangle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99592" y="1916832"/>
            <a:ext cx="7883525" cy="4465637"/>
          </a:xfrm>
          <a:prstGeom prst="rect">
            <a:avLst/>
          </a:prstGeom>
          <a:blipFill rotWithShape="1">
            <a:blip r:embed="rId2" cstate="print"/>
            <a:stretch>
              <a:fillRect l="-1083"/>
            </a:stretch>
          </a:blipFill>
          <a:extLst/>
        </p:spPr>
        <p:txBody>
          <a:bodyPr/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noFill/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noFill/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0446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b="1" dirty="0" smtClean="0"/>
              <a:t>Insolvenční řízení z pohledu cash </a:t>
            </a:r>
            <a:r>
              <a:rPr lang="cs-CZ" altLang="cs-CZ" b="1" dirty="0" err="1" smtClean="0"/>
              <a:t>flow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69007"/>
            <a:ext cx="10018713" cy="4158641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cs-CZ" altLang="cs-CZ" sz="3200" dirty="0" smtClean="0"/>
              <a:t>řešení úpadku dlužníka</a:t>
            </a:r>
          </a:p>
          <a:p>
            <a:pPr lvl="1">
              <a:defRPr/>
            </a:pPr>
            <a:r>
              <a:rPr lang="cs-CZ" altLang="cs-CZ" sz="2800" dirty="0" smtClean="0"/>
              <a:t>oddlužení</a:t>
            </a:r>
          </a:p>
          <a:p>
            <a:pPr lvl="1">
              <a:defRPr/>
            </a:pPr>
            <a:r>
              <a:rPr lang="cs-CZ" altLang="cs-CZ" sz="2800" dirty="0" smtClean="0"/>
              <a:t>reorganizace</a:t>
            </a:r>
          </a:p>
          <a:p>
            <a:pPr lvl="1">
              <a:defRPr/>
            </a:pPr>
            <a:r>
              <a:rPr lang="cs-CZ" altLang="cs-CZ" sz="2800" dirty="0" smtClean="0"/>
              <a:t>konkurz</a:t>
            </a:r>
          </a:p>
          <a:p>
            <a:pPr>
              <a:defRPr/>
            </a:pPr>
            <a:endParaRPr lang="cs-CZ" altLang="cs-CZ" sz="3200" dirty="0" smtClean="0"/>
          </a:p>
          <a:p>
            <a:pPr>
              <a:defRPr/>
            </a:pPr>
            <a:r>
              <a:rPr lang="cs-CZ" altLang="cs-CZ" sz="3200" dirty="0" smtClean="0"/>
              <a:t>poměrné uspokojování věřitelů</a:t>
            </a:r>
          </a:p>
          <a:p>
            <a:pPr>
              <a:defRPr/>
            </a:pPr>
            <a:r>
              <a:rPr lang="cs-CZ" altLang="cs-CZ" sz="3200" dirty="0" smtClean="0"/>
              <a:t>druhy pohledávek:</a:t>
            </a:r>
          </a:p>
          <a:p>
            <a:pPr lvl="1">
              <a:defRPr/>
            </a:pPr>
            <a:r>
              <a:rPr lang="cs-CZ" altLang="cs-CZ" dirty="0" smtClean="0"/>
              <a:t>Zajištěné</a:t>
            </a:r>
          </a:p>
          <a:p>
            <a:pPr lvl="1">
              <a:defRPr/>
            </a:pPr>
            <a:r>
              <a:rPr lang="cs-CZ" altLang="cs-CZ" dirty="0" smtClean="0"/>
              <a:t>Nezajištěné</a:t>
            </a:r>
          </a:p>
          <a:p>
            <a:pPr lvl="1">
              <a:defRPr/>
            </a:pPr>
            <a:r>
              <a:rPr lang="cs-CZ" altLang="cs-CZ" dirty="0" smtClean="0"/>
              <a:t>Za majetkovou podstatou</a:t>
            </a:r>
          </a:p>
          <a:p>
            <a:pPr lvl="1">
              <a:defRPr/>
            </a:pPr>
            <a:r>
              <a:rPr lang="cs-CZ" altLang="cs-CZ" dirty="0" smtClean="0"/>
              <a:t>Atd.</a:t>
            </a:r>
          </a:p>
          <a:p>
            <a:pPr marL="0" indent="0">
              <a:buNone/>
              <a:defRPr/>
            </a:pP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530446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dirty="0" smtClean="0"/>
              <a:t>Úkol 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69007"/>
            <a:ext cx="10018713" cy="415864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cs-CZ" altLang="cs-CZ" sz="3200" dirty="0" smtClean="0"/>
              <a:t>Do </a:t>
            </a:r>
            <a:r>
              <a:rPr lang="cs-CZ" altLang="cs-CZ" sz="3200" dirty="0" err="1" smtClean="0"/>
              <a:t>ins</a:t>
            </a:r>
            <a:r>
              <a:rPr lang="cs-CZ" altLang="cs-CZ" sz="3200" dirty="0" smtClean="0"/>
              <a:t>. řízení jste přihlásili nezajištěnou pohledávku ve výši 100.000,- Kč a zajištěnou pohledávku (na nemovitosti) ve výši 500 tis. Kč.</a:t>
            </a:r>
          </a:p>
          <a:p>
            <a:pPr marL="0" indent="0">
              <a:buNone/>
              <a:defRPr/>
            </a:pPr>
            <a:endParaRPr lang="cs-CZ" altLang="cs-CZ" sz="3200" dirty="0" smtClean="0"/>
          </a:p>
          <a:p>
            <a:pPr marL="0" indent="0">
              <a:buNone/>
              <a:defRPr/>
            </a:pPr>
            <a:r>
              <a:rPr lang="cs-CZ" altLang="cs-CZ" sz="3200" dirty="0" smtClean="0"/>
              <a:t>Po </a:t>
            </a:r>
            <a:r>
              <a:rPr lang="cs-CZ" altLang="cs-CZ" sz="3200" dirty="0" err="1" smtClean="0"/>
              <a:t>odečetení</a:t>
            </a:r>
            <a:r>
              <a:rPr lang="cs-CZ" altLang="cs-CZ" sz="3200" dirty="0" smtClean="0"/>
              <a:t> všech nákladů budou nezajištěné pohledávky uspokojeny ve výši 8%. Vaše zajištěná pohledávka bude uspokojena ve výši 60%. Kolik získáte celkem?</a:t>
            </a:r>
          </a:p>
          <a:p>
            <a:pPr marL="0" indent="0">
              <a:buNone/>
              <a:defRPr/>
            </a:pPr>
            <a:endParaRPr lang="cs-CZ" altLang="cs-CZ" sz="3200" dirty="0" smtClean="0"/>
          </a:p>
          <a:p>
            <a:pPr marL="0" indent="0">
              <a:buNone/>
              <a:defRPr/>
            </a:pPr>
            <a:r>
              <a:rPr lang="cs-CZ" altLang="cs-CZ" sz="3200" dirty="0" smtClean="0"/>
              <a:t>Trvalo-li insolvenční řízení 5 let a vy prostředky získáte až na konci 5. roku, jaká bude jejich hodnota v současných korunách?</a:t>
            </a:r>
          </a:p>
          <a:p>
            <a:pPr marL="0" indent="0">
              <a:buNone/>
              <a:defRPr/>
            </a:pPr>
            <a:r>
              <a:rPr lang="cs-CZ" altLang="cs-CZ" sz="3200" dirty="0" smtClean="0"/>
              <a:t>Vycházíme z očekávané inflace ve výši 2%.</a:t>
            </a: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530446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Bilanční princip a rozvaha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9637"/>
            <a:ext cx="10018713" cy="4738254"/>
          </a:xfrm>
        </p:spPr>
        <p:txBody>
          <a:bodyPr>
            <a:normAutofit/>
          </a:bodyPr>
          <a:lstStyle/>
          <a:p>
            <a:pPr marL="457200" lvl="1" indent="0">
              <a:buFontTx/>
              <a:buNone/>
            </a:pPr>
            <a:r>
              <a:rPr lang="cs-CZ" altLang="en-US" sz="2400" dirty="0" smtClean="0"/>
              <a:t>Účetnictví sleduje majetek ze dvou pohledů – druhová struktura a zdroje pořízení</a:t>
            </a:r>
          </a:p>
          <a:p>
            <a:pPr marL="457200" lvl="1" indent="0">
              <a:buFontTx/>
              <a:buNone/>
            </a:pPr>
            <a:r>
              <a:rPr lang="cs-CZ" altLang="en-US" sz="2400" dirty="0" smtClean="0"/>
              <a:t>Aktiva jsou položky majetku, které:</a:t>
            </a:r>
          </a:p>
          <a:p>
            <a:pPr marL="457200" lvl="1" indent="0">
              <a:buFontTx/>
              <a:buNone/>
            </a:pPr>
            <a:r>
              <a:rPr lang="cs-CZ" altLang="en-US" sz="2400" dirty="0"/>
              <a:t>	</a:t>
            </a:r>
            <a:r>
              <a:rPr lang="cs-CZ" altLang="en-US" sz="2400" dirty="0" smtClean="0"/>
              <a:t>1) představují pro podnik budoucí ekonomický prospěch</a:t>
            </a:r>
          </a:p>
          <a:p>
            <a:pPr marL="457200" lvl="1" indent="0">
              <a:buFontTx/>
              <a:buNone/>
            </a:pPr>
            <a:r>
              <a:rPr lang="cs-CZ" altLang="en-US" sz="2400" dirty="0"/>
              <a:t>	</a:t>
            </a:r>
            <a:r>
              <a:rPr lang="cs-CZ" altLang="en-US" sz="2400" dirty="0" smtClean="0"/>
              <a:t>2) tento prospěch má podnik plně pod kontrolou (je vlastník)</a:t>
            </a:r>
          </a:p>
          <a:p>
            <a:pPr marL="457200" lvl="1" indent="0">
              <a:buFontTx/>
              <a:buNone/>
            </a:pPr>
            <a:r>
              <a:rPr lang="cs-CZ" altLang="en-US" sz="2400" dirty="0"/>
              <a:t>	</a:t>
            </a:r>
            <a:r>
              <a:rPr lang="cs-CZ" altLang="en-US" sz="2400" dirty="0" smtClean="0"/>
              <a:t>3) očekávání budoucího prospěchu musí být dostatečně spolehlivé a prokazatelné</a:t>
            </a:r>
          </a:p>
          <a:p>
            <a:pPr marL="457200" lvl="1" indent="0">
              <a:buFontTx/>
              <a:buNone/>
            </a:pPr>
            <a:r>
              <a:rPr lang="cs-CZ" altLang="en-US" sz="2400" dirty="0"/>
              <a:t>	</a:t>
            </a:r>
            <a:r>
              <a:rPr lang="cs-CZ" altLang="en-US" sz="2400" dirty="0" smtClean="0"/>
              <a:t>4) položka aktiv je důsledkem operací uskutečněných v minulosti</a:t>
            </a:r>
          </a:p>
          <a:p>
            <a:pPr marL="457200" lvl="1" indent="0">
              <a:buFontTx/>
              <a:buNone/>
            </a:pPr>
            <a:r>
              <a:rPr lang="cs-CZ" altLang="en-US" sz="2400" dirty="0"/>
              <a:t>	</a:t>
            </a:r>
            <a:r>
              <a:rPr lang="cs-CZ" altLang="en-US" sz="2400" dirty="0" smtClean="0"/>
              <a:t>5) </a:t>
            </a:r>
            <a:r>
              <a:rPr lang="cs-CZ" altLang="en-US" sz="2400" dirty="0"/>
              <a:t>položka aktiv </a:t>
            </a:r>
            <a:r>
              <a:rPr lang="cs-CZ" altLang="en-US" sz="2400" dirty="0" smtClean="0"/>
              <a:t>musí být spolehlivě ocenitelná</a:t>
            </a:r>
          </a:p>
        </p:txBody>
      </p:sp>
    </p:spTree>
    <p:extLst>
      <p:ext uri="{BB962C8B-B14F-4D97-AF65-F5344CB8AC3E}">
        <p14:creationId xmlns:p14="http://schemas.microsoft.com/office/powerpoint/2010/main" val="20903001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Dva pohledy na strukturu majetku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9637"/>
            <a:ext cx="10018713" cy="4738254"/>
          </a:xfrm>
        </p:spPr>
        <p:txBody>
          <a:bodyPr>
            <a:normAutofit/>
          </a:bodyPr>
          <a:lstStyle/>
          <a:p>
            <a:pPr marL="457200" lvl="1" indent="0">
              <a:buFontTx/>
              <a:buNone/>
            </a:pPr>
            <a:endParaRPr lang="cs-CZ" altLang="en-US" sz="24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810" y="1784390"/>
            <a:ext cx="9058998" cy="4599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rgbClr val="4D664D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45621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Úkol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9656"/>
            <a:ext cx="10018713" cy="4700016"/>
          </a:xfrm>
        </p:spPr>
        <p:txBody>
          <a:bodyPr anchor="t">
            <a:normAutofit fontScale="92500"/>
          </a:bodyPr>
          <a:lstStyle/>
          <a:p>
            <a:r>
              <a:rPr lang="cs-CZ" altLang="cs-CZ" sz="2800" dirty="0" smtClean="0"/>
              <a:t>Na kus papíru si zkuste do vyznačit, jak se Vám v rozvaze promítnou následující transakce: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cs-CZ" sz="2800" dirty="0" smtClean="0"/>
              <a:t>Nákup vybavení kanceláře z vlastních prostředků na bankovním účtu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cs-CZ" sz="2800" dirty="0" smtClean="0"/>
              <a:t>Nákup nového osobního automobilu financovaný půjčkou od banky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cs-CZ" sz="2800" dirty="0" smtClean="0"/>
              <a:t>Emise dluhopisů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cs-CZ" sz="2800" dirty="0" smtClean="0"/>
              <a:t>Převzetí cizí obchodní společnosti (nákup jejích akcií)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cs-CZ" sz="2800" dirty="0" smtClean="0"/>
              <a:t>Navýšení základního kapitálu („vydání nových vlastních“ akcií a jejich nabídka upisovatelům)</a:t>
            </a:r>
          </a:p>
          <a:p>
            <a:pPr marL="514350" indent="-514350">
              <a:buFont typeface="+mj-lt"/>
              <a:buAutoNum type="arabicPeriod"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530446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dirty="0"/>
              <a:t>Náklady – výnosy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085941"/>
            <a:ext cx="10018713" cy="4479451"/>
          </a:xfrm>
        </p:spPr>
        <p:txBody>
          <a:bodyPr>
            <a:normAutofit lnSpcReduction="10000"/>
          </a:bodyPr>
          <a:lstStyle/>
          <a:p>
            <a:pPr marL="457200" lvl="1" indent="0">
              <a:buFontTx/>
              <a:buNone/>
            </a:pPr>
            <a:r>
              <a:rPr lang="cs-CZ" altLang="en-US" sz="2400" b="1" dirty="0"/>
              <a:t>Náklad</a:t>
            </a:r>
            <a:r>
              <a:rPr lang="cs-CZ" altLang="en-US" sz="2400" dirty="0"/>
              <a:t> - peněžní částka, kterou podnik účelně vynaložil na získání výnosů, tj. použil je k provedení určitého výkonu.</a:t>
            </a:r>
          </a:p>
          <a:p>
            <a:pPr marL="457200" lvl="1" indent="0">
              <a:buFontTx/>
              <a:buNone/>
            </a:pPr>
            <a:endParaRPr lang="cs-CZ" altLang="en-US" sz="2400" dirty="0"/>
          </a:p>
          <a:p>
            <a:pPr marL="457200" lvl="1" indent="0">
              <a:buFontTx/>
              <a:buNone/>
            </a:pPr>
            <a:r>
              <a:rPr lang="cs-CZ" altLang="en-US" sz="2400" b="1" dirty="0"/>
              <a:t>Výnos</a:t>
            </a:r>
            <a:r>
              <a:rPr lang="cs-CZ" altLang="en-US" sz="2400" dirty="0"/>
              <a:t> - peněžní částka, kterou podnik získal z veškerých svých činností za určité období bez ohledu na to, zda v tomto období došlo k jejímu inkasu → peněžní ekvivalent prodaných výkonů podniku (výrobků, zboží, služeb).</a:t>
            </a:r>
          </a:p>
          <a:p>
            <a:pPr marL="457200" lvl="1" indent="0">
              <a:buFontTx/>
              <a:buNone/>
            </a:pPr>
            <a:endParaRPr lang="cs-CZ" altLang="en-US" sz="2400" dirty="0"/>
          </a:p>
          <a:p>
            <a:pPr marL="457200" lvl="1" indent="0">
              <a:buFontTx/>
              <a:buNone/>
            </a:pPr>
            <a:r>
              <a:rPr lang="cs-CZ" altLang="en-US" sz="2400" b="1" dirty="0"/>
              <a:t>Hospodářský výsledek </a:t>
            </a:r>
            <a:r>
              <a:rPr lang="cs-CZ" altLang="en-US" sz="2400" dirty="0"/>
              <a:t>- rozdíl mezi výnosy a náklady. → zisk, ztráta.</a:t>
            </a:r>
          </a:p>
          <a:p>
            <a:pPr marL="457200" lvl="1" indent="0">
              <a:buFontTx/>
              <a:buNone/>
            </a:pPr>
            <a:endParaRPr lang="cs-CZ" altLang="en-US" sz="2400" dirty="0"/>
          </a:p>
          <a:p>
            <a:pPr marL="457200" lvl="1" indent="0">
              <a:buFontTx/>
              <a:buNone/>
            </a:pPr>
            <a:r>
              <a:rPr lang="cs-CZ" altLang="en-US" sz="2400" dirty="0"/>
              <a:t>Vyjádření ve výkazu zisku a </a:t>
            </a:r>
            <a:r>
              <a:rPr lang="cs-CZ" altLang="en-US" sz="2400" dirty="0" smtClean="0"/>
              <a:t>ztráty</a:t>
            </a:r>
          </a:p>
          <a:p>
            <a:pPr marL="457200" lvl="1" indent="0">
              <a:buFontTx/>
              <a:buNone/>
            </a:pPr>
            <a:endParaRPr lang="cs-CZ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766822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dirty="0" smtClean="0"/>
              <a:t>Účelové - druhové členění nákladů a výnosů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9637"/>
            <a:ext cx="10018713" cy="4738254"/>
          </a:xfrm>
        </p:spPr>
        <p:txBody>
          <a:bodyPr>
            <a:normAutofit/>
          </a:bodyPr>
          <a:lstStyle/>
          <a:p>
            <a:pPr marL="457200" lvl="1" indent="0">
              <a:buFontTx/>
              <a:buNone/>
            </a:pPr>
            <a:endParaRPr lang="cs-CZ" altLang="en-US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11" y="1904006"/>
            <a:ext cx="8380125" cy="4773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rgbClr val="4D664D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32761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66344"/>
            <a:ext cx="10018713" cy="1752599"/>
          </a:xfrm>
        </p:spPr>
        <p:txBody>
          <a:bodyPr/>
          <a:lstStyle/>
          <a:p>
            <a:pPr algn="l"/>
            <a:r>
              <a:rPr lang="cs-CZ" altLang="cs-CZ" dirty="0" smtClean="0"/>
              <a:t>Účetní odpisy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9637"/>
            <a:ext cx="10018713" cy="4738254"/>
          </a:xfrm>
        </p:spPr>
        <p:txBody>
          <a:bodyPr>
            <a:normAutofit/>
          </a:bodyPr>
          <a:lstStyle/>
          <a:p>
            <a:pPr marL="457200" lvl="1" indent="0">
              <a:buFontTx/>
              <a:buNone/>
            </a:pPr>
            <a:r>
              <a:rPr lang="cs-CZ" sz="2400" dirty="0" smtClean="0"/>
              <a:t>Účetní odpisy majetku vyjadřují, jakým způsobem je majetek v průběhu času opotřebováván.</a:t>
            </a:r>
          </a:p>
          <a:p>
            <a:pPr marL="457200" lvl="1" indent="0">
              <a:buFontTx/>
              <a:buNone/>
            </a:pPr>
            <a:r>
              <a:rPr lang="cs-CZ" sz="2400" dirty="0" smtClean="0"/>
              <a:t>Jde o předpoklad opotřebování majetku – stanoveno na základě „odborného“ odhadu, aby účetnictví podávalo věrný a poctivý obraz skutečnosti.</a:t>
            </a:r>
          </a:p>
          <a:p>
            <a:pPr marL="457200" lvl="1" indent="0">
              <a:buFontTx/>
              <a:buNone/>
            </a:pPr>
            <a:r>
              <a:rPr lang="cs-CZ" altLang="en-US" sz="2400" dirty="0" smtClean="0"/>
              <a:t>Společnost vytváří „odpisový plán“</a:t>
            </a:r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r>
              <a:rPr lang="cs-CZ" altLang="en-US" sz="2400" dirty="0" smtClean="0"/>
              <a:t>Účetní odpisy odlišujte od daňových odpisů</a:t>
            </a:r>
          </a:p>
          <a:p>
            <a:pPr marL="457200" lvl="1" indent="0">
              <a:buFontTx/>
              <a:buNone/>
            </a:pPr>
            <a:endParaRPr lang="cs-CZ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932761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2267</TotalTime>
  <Words>1187</Words>
  <Application>Microsoft Office PowerPoint</Application>
  <PresentationFormat>Širokoúhlá obrazovka</PresentationFormat>
  <Paragraphs>290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Calibri</vt:lpstr>
      <vt:lpstr>Corbel</vt:lpstr>
      <vt:lpstr>Wingdings</vt:lpstr>
      <vt:lpstr>Paralaxa</vt:lpstr>
      <vt:lpstr>Finanční management ve veřejné správě</vt:lpstr>
      <vt:lpstr>Témata přednášky </vt:lpstr>
      <vt:lpstr>K základním zásadám účetnictví</vt:lpstr>
      <vt:lpstr>Bilanční princip a rozvaha</vt:lpstr>
      <vt:lpstr>Dva pohledy na strukturu majetku</vt:lpstr>
      <vt:lpstr>Úkol 1</vt:lpstr>
      <vt:lpstr>Náklady – výnosy</vt:lpstr>
      <vt:lpstr>Účelové - druhové členění nákladů a výnosů</vt:lpstr>
      <vt:lpstr>Účetní odpisy</vt:lpstr>
      <vt:lpstr>Odpisy časové – majetek se odepisuje podle času</vt:lpstr>
      <vt:lpstr>Odpisy výkonové – odepis dle výkonu, např. jednotek výroby</vt:lpstr>
      <vt:lpstr>ČÁST II – Pohledávky jako aktivum</vt:lpstr>
      <vt:lpstr>Úkol 2</vt:lpstr>
      <vt:lpstr>Úkol 2 (řešení)</vt:lpstr>
      <vt:lpstr>Úkol 3</vt:lpstr>
      <vt:lpstr>Úkol 3 (řešení)</vt:lpstr>
      <vt:lpstr>Úkol 4</vt:lpstr>
      <vt:lpstr>ČÁST III - Obecně k úroku</vt:lpstr>
      <vt:lpstr>Klasická teorie úrokových sazeb</vt:lpstr>
      <vt:lpstr>Časová preference</vt:lpstr>
      <vt:lpstr>Úroková míra</vt:lpstr>
      <vt:lpstr>Úroky v soukromém právu</vt:lpstr>
      <vt:lpstr>Úkol 5</vt:lpstr>
      <vt:lpstr>Úkol 5 (řešení)</vt:lpstr>
      <vt:lpstr>Úkol 6</vt:lpstr>
      <vt:lpstr>Úkol 6 (řešení)</vt:lpstr>
      <vt:lpstr>ČÁST IV - Reálná vs. nominální hodnota</vt:lpstr>
      <vt:lpstr>Reálná vs. nominální hodnota</vt:lpstr>
      <vt:lpstr>Úkol 7</vt:lpstr>
      <vt:lpstr>Úkol 7 (řešení)</vt:lpstr>
      <vt:lpstr>Úkol 8</vt:lpstr>
      <vt:lpstr>Úkol 8 (řešení)</vt:lpstr>
      <vt:lpstr>Insolvenční řízení z pohledu cash flow</vt:lpstr>
      <vt:lpstr>Úkol 9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Johan Schweigl</cp:lastModifiedBy>
  <cp:revision>193</cp:revision>
  <cp:lastPrinted>2016-12-01T06:58:45Z</cp:lastPrinted>
  <dcterms:created xsi:type="dcterms:W3CDTF">2016-10-17T17:38:14Z</dcterms:created>
  <dcterms:modified xsi:type="dcterms:W3CDTF">2018-03-08T12:16:45Z</dcterms:modified>
</cp:coreProperties>
</file>