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7"/>
  </p:handoutMasterIdLst>
  <p:sldIdLst>
    <p:sldId id="296" r:id="rId2"/>
    <p:sldId id="297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315" r:id="rId11"/>
    <p:sldId id="316" r:id="rId12"/>
    <p:sldId id="282" r:id="rId13"/>
    <p:sldId id="284" r:id="rId14"/>
    <p:sldId id="285" r:id="rId15"/>
    <p:sldId id="286" r:id="rId16"/>
    <p:sldId id="287" r:id="rId17"/>
    <p:sldId id="288" r:id="rId18"/>
    <p:sldId id="317" r:id="rId19"/>
    <p:sldId id="318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319" r:id="rId28"/>
    <p:sldId id="320" r:id="rId29"/>
    <p:sldId id="321" r:id="rId30"/>
    <p:sldId id="322" r:id="rId31"/>
    <p:sldId id="292" r:id="rId32"/>
    <p:sldId id="293" r:id="rId33"/>
    <p:sldId id="294" r:id="rId34"/>
    <p:sldId id="295" r:id="rId35"/>
    <p:sldId id="261" r:id="rId3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08.03.2018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2145" y="314891"/>
            <a:ext cx="9230877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management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2 - 3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časové – majetek se odepisuje podle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 s chybou (najděte chybu </a:t>
            </a:r>
            <a:r>
              <a:rPr lang="cs-CZ" altLang="en-US" sz="2400" dirty="0" smtClean="0">
                <a:sym typeface="Wingdings" panose="05000000000000000000" pitchFamily="2" charset="2"/>
              </a:rPr>
              <a:t>)</a:t>
            </a:r>
            <a:r>
              <a:rPr lang="cs-CZ" altLang="en-US" sz="2400" dirty="0" smtClean="0"/>
              <a:t>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211" y="2438399"/>
            <a:ext cx="7918099" cy="404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výkonové – odepis dle výkonu, např. jednotek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445257"/>
            <a:ext cx="8826915" cy="423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ČÁST II – Pohledávky jako aktivum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Pohledávka představuje nárok na zaplacení určité částky</a:t>
            </a:r>
          </a:p>
          <a:p>
            <a:r>
              <a:rPr lang="cs-CZ" altLang="cs-CZ" sz="2800" dirty="0" smtClean="0"/>
              <a:t>Pohledávka je aktivum</a:t>
            </a:r>
          </a:p>
          <a:p>
            <a:r>
              <a:rPr lang="cs-CZ" altLang="cs-CZ" sz="2800" dirty="0" smtClean="0"/>
              <a:t>Pohledávky lze postupovat (není-li to smluvně či zákonem zakázáno)</a:t>
            </a:r>
          </a:p>
          <a:p>
            <a:r>
              <a:rPr lang="cs-CZ" altLang="cs-CZ" sz="2800" dirty="0" smtClean="0"/>
              <a:t>Pohledávky lze rozdělit (není-li to smluvně či zákonem zakázáno)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C?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2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9080" y="1900824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0352" y="1900824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70888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8896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661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200 tis. Kč. Tuto pohledávku rozdělí na dvě pohledávky o stejné hodnotě. První polovinu postoupí na subjekt C za 50% nominální hodnoty, druhou polovinu postoupí za 75%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hodnoty na subjekt D.</a:t>
            </a:r>
          </a:p>
          <a:p>
            <a:pPr marL="0" indent="0" algn="just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 a D?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subjekt D a za kým ji má?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31048" y="2136647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35760" y="2136647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za D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035960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200 vůči C a D (solid.)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popř.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D 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160156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315352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D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 Subjekt C ovšem měl před tím za subjektem A pohledávku ve výši 200 tis. Kč a tak namísto toho, aby uhradil subjektu A za postoupenou pohledávku za subjektem B, její cenu započetl vůči své pohledávce za subjektem A.</a:t>
            </a:r>
          </a:p>
          <a:p>
            <a:pPr marL="0" indent="0" algn="just">
              <a:buNone/>
              <a:defRPr/>
            </a:pPr>
            <a:r>
              <a:rPr lang="cs-CZ" altLang="cs-CZ" sz="2800" dirty="0" smtClean="0"/>
              <a:t>Zbývající část své pohledávky za subjektem A převedl subjekt C na subjekt B (za nominální hodnotu).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Jak vysokou pohledávku má nyní subjekt C za subjektem B?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ČÁST III - Obecně k úroku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Výnosy ze zapůjčení peněžních prostředků jsou obecně označovány jako úrok													(</a:t>
            </a:r>
            <a:r>
              <a:rPr lang="cs-CZ" dirty="0" err="1" smtClean="0"/>
              <a:t>Rejnuš</a:t>
            </a:r>
            <a:r>
              <a:rPr lang="cs-CZ" dirty="0" smtClean="0"/>
              <a:t>, 2016)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Různé teorie úroku: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Klasická teorie úrokových sazeb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Úroková teorie likvidity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</a:t>
            </a:r>
            <a:r>
              <a:rPr lang="cs-CZ" dirty="0" err="1" smtClean="0"/>
              <a:t>zapůjčitelných</a:t>
            </a:r>
            <a:r>
              <a:rPr lang="cs-CZ" dirty="0" smtClean="0"/>
              <a:t> fondů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racionálního očekávání, atd.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jmény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Böhm</a:t>
            </a:r>
            <a:r>
              <a:rPr lang="cs-CZ" dirty="0" smtClean="0"/>
              <a:t>-</a:t>
            </a:r>
            <a:r>
              <a:rPr lang="cs-CZ" dirty="0" err="1" smtClean="0"/>
              <a:t>Bawerka</a:t>
            </a:r>
            <a:r>
              <a:rPr lang="cs-CZ" dirty="0" smtClean="0"/>
              <a:t> (brněnský rodák) a </a:t>
            </a:r>
            <a:r>
              <a:rPr lang="cs-CZ" dirty="0" err="1" smtClean="0"/>
              <a:t>Irwinga</a:t>
            </a:r>
            <a:r>
              <a:rPr lang="cs-CZ" dirty="0" smtClean="0"/>
              <a:t> </a:t>
            </a:r>
            <a:r>
              <a:rPr lang="cs-CZ" dirty="0" err="1" smtClean="0"/>
              <a:t>Fishera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lidé preferují běžnou okamžitou spotřebu před spotřebou budoucí, tzv. hledisko časové preference</a:t>
            </a:r>
          </a:p>
          <a:p>
            <a:endParaRPr lang="cs-CZ" dirty="0" smtClean="0"/>
          </a:p>
          <a:p>
            <a:r>
              <a:rPr lang="cs-CZ" dirty="0" smtClean="0"/>
              <a:t>Klasická teorie tak chápe úrok jako „odměnu za čekání“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Témata přednášky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578608"/>
            <a:ext cx="10018713" cy="3959352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Několik ekonomických pojmů v právním řádu (s potenciálními dopady do veřejné správy)</a:t>
            </a:r>
          </a:p>
          <a:p>
            <a:pPr lvl="1"/>
            <a:r>
              <a:rPr lang="cs-CZ" sz="2400" dirty="0" smtClean="0"/>
              <a:t>Část I - základní účetní pojmy</a:t>
            </a:r>
          </a:p>
          <a:p>
            <a:pPr lvl="1"/>
            <a:r>
              <a:rPr lang="cs-CZ" sz="2400" dirty="0" smtClean="0"/>
              <a:t>Část II - pohledávky jako aktivum</a:t>
            </a:r>
          </a:p>
          <a:p>
            <a:pPr lvl="1"/>
            <a:r>
              <a:rPr lang="cs-CZ" sz="2400" dirty="0" smtClean="0"/>
              <a:t>Část III - úrok</a:t>
            </a:r>
          </a:p>
          <a:p>
            <a:pPr lvl="1"/>
            <a:r>
              <a:rPr lang="cs-CZ" sz="2400" dirty="0" smtClean="0"/>
              <a:t>Část IV - reálná vs. nominální hodnota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>
              <a:buNone/>
            </a:pPr>
            <a:r>
              <a:rPr lang="cs-CZ" sz="2800" dirty="0" smtClean="0"/>
              <a:t>+ několik poznámek k řízení cash </a:t>
            </a:r>
            <a:r>
              <a:rPr lang="cs-CZ" sz="2800" dirty="0" err="1" smtClean="0"/>
              <a:t>flow</a:t>
            </a:r>
            <a:r>
              <a:rPr lang="cs-CZ" sz="2800" dirty="0" smtClean="0"/>
              <a:t> v insolvencích</a:t>
            </a:r>
          </a:p>
          <a:p>
            <a:endParaRPr lang="cs-CZ" sz="2800" dirty="0" smtClean="0"/>
          </a:p>
          <a:p>
            <a:endParaRPr lang="cs-CZ" sz="2400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Časová preference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b="1" dirty="0" smtClean="0"/>
              <a:t>Volba: rozhodnete se pro 1 mil. Kč za pět let nebo pro 900 tis. dnes?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časová preference je subjektivní</a:t>
            </a:r>
          </a:p>
          <a:p>
            <a:pPr>
              <a:defRPr/>
            </a:pPr>
            <a:r>
              <a:rPr lang="cs-CZ" altLang="cs-CZ" sz="2800" dirty="0" smtClean="0"/>
              <a:t>ovlivňována ekonomickými  i neekonomickými faktory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Úroková míra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časová preference (čistý úrok)</a:t>
            </a:r>
          </a:p>
          <a:p>
            <a:r>
              <a:rPr lang="cs-CZ" altLang="cs-CZ" sz="2800" dirty="0" smtClean="0"/>
              <a:t>inflace</a:t>
            </a:r>
          </a:p>
          <a:p>
            <a:r>
              <a:rPr lang="cs-CZ" altLang="cs-CZ" sz="2800" dirty="0" smtClean="0"/>
              <a:t>riziková přirážka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dopady „úrokových stropů“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Úroky v soukromém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Smluvní úrok (autonomie vůle)</a:t>
            </a:r>
          </a:p>
          <a:p>
            <a:pPr>
              <a:defRPr/>
            </a:pPr>
            <a:r>
              <a:rPr lang="cs-CZ" altLang="cs-CZ" sz="2800" dirty="0" smtClean="0"/>
              <a:t>Úrok z prodlení (smlouva/regulace)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od 1.1.2014 </a:t>
            </a:r>
            <a:r>
              <a:rPr lang="cs-CZ" altLang="cs-CZ" sz="2800" dirty="0" err="1" smtClean="0"/>
              <a:t>nař</a:t>
            </a:r>
            <a:r>
              <a:rPr lang="cs-CZ" altLang="cs-CZ" sz="2800" dirty="0" smtClean="0"/>
              <a:t>. </a:t>
            </a:r>
            <a:r>
              <a:rPr lang="cs-CZ" altLang="cs-CZ" sz="2800" dirty="0" err="1" smtClean="0"/>
              <a:t>vl</a:t>
            </a:r>
            <a:r>
              <a:rPr lang="cs-CZ" altLang="cs-CZ" sz="2800" dirty="0" smtClean="0"/>
              <a:t>. č. 351/2013 Sb.</a:t>
            </a:r>
          </a:p>
          <a:p>
            <a:pPr>
              <a:defRPr/>
            </a:pPr>
            <a:r>
              <a:rPr lang="cs-CZ" altLang="cs-CZ" sz="2800" dirty="0" smtClean="0"/>
              <a:t>§ 2 – </a:t>
            </a:r>
            <a:r>
              <a:rPr lang="cs-CZ" altLang="cs-CZ" sz="2800" i="1" dirty="0" smtClean="0"/>
              <a:t>„Výše úroku z prodlení odpovídá ročně výši </a:t>
            </a:r>
            <a:r>
              <a:rPr lang="cs-CZ" altLang="cs-CZ" sz="2800" i="1" dirty="0" err="1" smtClean="0"/>
              <a:t>repo</a:t>
            </a:r>
            <a:r>
              <a:rPr lang="cs-CZ" altLang="cs-CZ" sz="2800" i="1" dirty="0" smtClean="0"/>
              <a:t> sazby stanovené Českou národní bankou pro první den kalendářního pololetí, v němž došlo k prodlení, zvýšené o 8 procentních bodů.“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Dlužník měl k 31.12. 2013 uhradit částku 100.000,- Kč. Ve smlouvě nebyly dohodnuty úroky z prodlení. Svůj závazek splnil až k 31.3.2015. Jaká byla výše úroku z 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5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Prodlení od 1.1. 2014</a:t>
            </a:r>
          </a:p>
          <a:p>
            <a:r>
              <a:rPr lang="cs-CZ" altLang="cs-CZ" sz="2800" dirty="0" smtClean="0"/>
              <a:t>100.000x0.0805 = (8.050/365) =  22,055 za den prodlení</a:t>
            </a:r>
          </a:p>
          <a:p>
            <a:r>
              <a:rPr lang="cs-CZ" altLang="cs-CZ" sz="2800" dirty="0" smtClean="0"/>
              <a:t>Celkem 455 dní prodlení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Celkem cca 10.034,- Kč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Dlužník měl k 31.12. 2013 uhradit částku 200.000,- Kč. Ve smlouvě byly dohodnuty úroky z prodlení ve výši 10% měsíčně. Svůj závazek splnil až k 31.3.2015. Jaká byla výše úroku z 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6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Prodlení od 1.1. 2014</a:t>
            </a:r>
          </a:p>
          <a:p>
            <a:r>
              <a:rPr lang="cs-CZ" altLang="cs-CZ" sz="2800" dirty="0" smtClean="0"/>
              <a:t>Celkem 15 měsíců prodlení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200.000x0.1 = 20 tis. za měsíc prodlení</a:t>
            </a:r>
          </a:p>
          <a:p>
            <a:r>
              <a:rPr lang="cs-CZ" altLang="cs-CZ" sz="2800" dirty="0" smtClean="0"/>
              <a:t>Celkem 300.000 Kč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b="1" dirty="0" smtClean="0"/>
              <a:t>ČÁST IV - Reálná vs. nominální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Současná hodnota budoucích příjmů (cash </a:t>
            </a:r>
            <a:r>
              <a:rPr lang="cs-CZ" altLang="cs-CZ" sz="2800" dirty="0" err="1" smtClean="0"/>
              <a:t>flow</a:t>
            </a:r>
            <a:r>
              <a:rPr lang="cs-CZ" altLang="cs-CZ" sz="2800" dirty="0" smtClean="0"/>
              <a:t>, CF)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hodnotíme vliv inflace na hodnotu peněz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vyjádření hodnoty korun t</a:t>
            </a:r>
            <a:r>
              <a:rPr lang="cs-CZ" altLang="cs-CZ" sz="2800" baseline="-25000" dirty="0" smtClean="0"/>
              <a:t>1</a:t>
            </a:r>
            <a:r>
              <a:rPr lang="cs-CZ" altLang="cs-CZ" sz="2800" dirty="0" smtClean="0"/>
              <a:t> v korunách t</a:t>
            </a:r>
            <a:r>
              <a:rPr lang="cs-CZ" altLang="cs-CZ" sz="2800" baseline="-25000" dirty="0" smtClean="0"/>
              <a:t>0</a:t>
            </a:r>
            <a:r>
              <a:rPr lang="cs-CZ" altLang="cs-CZ" sz="2800" dirty="0" smtClean="0"/>
              <a:t>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Reálná vs. nominální hodnota</a:t>
            </a:r>
            <a:endParaRPr lang="cs-CZ" dirty="0"/>
          </a:p>
        </p:txBody>
      </p:sp>
      <p:sp>
        <p:nvSpPr>
          <p:cNvPr id="4" name="Zástupný symbol pro obsah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2362200"/>
            <a:ext cx="7799784" cy="3733800"/>
          </a:xfrm>
          <a:prstGeom prst="rect">
            <a:avLst/>
          </a:prstGeom>
          <a:blipFill rotWithShape="0">
            <a:blip r:embed="rId2" cstate="print"/>
            <a:stretch>
              <a:fillRect l="-781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Vzali jste si hypotéku. Po 30 letech splácení (na konci 30. roku) dostanete „bonus“ ve výši 100.000,- Kč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Jaká je hodnota 100.000,- Kč za třicet let v současných korunách?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Vycházíme z předpokladu 2% roční inflace.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8009" y="1980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K základním zásadám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7366" y="2127906"/>
            <a:ext cx="4708671" cy="415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náklady x výnosy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výkaz zisku a ztrát (výsledovka)</a:t>
            </a:r>
          </a:p>
          <a:p>
            <a:pPr marL="0" indent="0">
              <a:buFont typeface="Arial"/>
              <a:buNone/>
            </a:pPr>
            <a:endParaRPr lang="cs-CZ" altLang="cs-CZ" sz="2800" dirty="0"/>
          </a:p>
        </p:txBody>
      </p:sp>
      <p:sp>
        <p:nvSpPr>
          <p:cNvPr id="6" name="Down Arrow 5"/>
          <p:cNvSpPr/>
          <p:nvPr/>
        </p:nvSpPr>
        <p:spPr>
          <a:xfrm>
            <a:off x="2798618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80219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7 (řešení)</a:t>
            </a:r>
            <a:endParaRPr lang="cs-CZ" dirty="0"/>
          </a:p>
        </p:txBody>
      </p:sp>
      <p:sp>
        <p:nvSpPr>
          <p:cNvPr id="5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Vyhráli jsme v loterii 1 mil. USD s tím, že tuto částku dostaneme ve dvou splátkách, po pěti letech polovinu a na konci 10. roku druhou polovinu. Předpokládaná míra inflace je 2%. Nyní nepočítejte s tím, že byste částku dokázali jinde zúročit. Já je současná hodnota celkové částky, kterou dostanete?</a:t>
            </a: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8 (řešení)</a:t>
            </a:r>
            <a:endParaRPr lang="cs-CZ" dirty="0"/>
          </a:p>
        </p:txBody>
      </p:sp>
      <p:sp>
        <p:nvSpPr>
          <p:cNvPr id="4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 l="-1083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b="1" dirty="0" smtClean="0"/>
              <a:t>Insolvenční řízení z pohledu cash </a:t>
            </a:r>
            <a:r>
              <a:rPr lang="cs-CZ" altLang="cs-CZ" b="1" dirty="0" err="1" smtClean="0"/>
              <a:t>flow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9007"/>
            <a:ext cx="10018713" cy="4158641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sz="3200" dirty="0" smtClean="0"/>
              <a:t>řešení úpadku dlužníka</a:t>
            </a:r>
          </a:p>
          <a:p>
            <a:pPr lvl="1">
              <a:defRPr/>
            </a:pPr>
            <a:r>
              <a:rPr lang="cs-CZ" altLang="cs-CZ" sz="2800" dirty="0" smtClean="0"/>
              <a:t>oddlužení</a:t>
            </a:r>
          </a:p>
          <a:p>
            <a:pPr lvl="1">
              <a:defRPr/>
            </a:pPr>
            <a:r>
              <a:rPr lang="cs-CZ" altLang="cs-CZ" sz="2800" dirty="0" smtClean="0"/>
              <a:t>reorganizace</a:t>
            </a:r>
          </a:p>
          <a:p>
            <a:pPr lvl="1">
              <a:defRPr/>
            </a:pPr>
            <a:r>
              <a:rPr lang="cs-CZ" altLang="cs-CZ" sz="2800" dirty="0" smtClean="0"/>
              <a:t>konkurz</a:t>
            </a:r>
          </a:p>
          <a:p>
            <a:pPr>
              <a:defRPr/>
            </a:pPr>
            <a:endParaRPr lang="cs-CZ" altLang="cs-CZ" sz="3200" dirty="0" smtClean="0"/>
          </a:p>
          <a:p>
            <a:pPr>
              <a:defRPr/>
            </a:pPr>
            <a:r>
              <a:rPr lang="cs-CZ" altLang="cs-CZ" sz="3200" dirty="0" smtClean="0"/>
              <a:t>poměrné uspokojování věřitelů</a:t>
            </a:r>
          </a:p>
          <a:p>
            <a:pPr>
              <a:defRPr/>
            </a:pPr>
            <a:r>
              <a:rPr lang="cs-CZ" altLang="cs-CZ" sz="3200" dirty="0" smtClean="0"/>
              <a:t>druhy pohledávek:</a:t>
            </a:r>
          </a:p>
          <a:p>
            <a:pPr lvl="1">
              <a:defRPr/>
            </a:pPr>
            <a:r>
              <a:rPr lang="cs-CZ" altLang="cs-CZ" dirty="0" smtClean="0"/>
              <a:t>Zajištěné</a:t>
            </a:r>
          </a:p>
          <a:p>
            <a:pPr lvl="1">
              <a:defRPr/>
            </a:pPr>
            <a:r>
              <a:rPr lang="cs-CZ" altLang="cs-CZ" dirty="0" smtClean="0"/>
              <a:t>Nezajištěné</a:t>
            </a:r>
          </a:p>
          <a:p>
            <a:pPr lvl="1">
              <a:defRPr/>
            </a:pPr>
            <a:r>
              <a:rPr lang="cs-CZ" altLang="cs-CZ" dirty="0" smtClean="0"/>
              <a:t>Za majetkovou podstatou</a:t>
            </a:r>
          </a:p>
          <a:p>
            <a:pPr lvl="1">
              <a:defRPr/>
            </a:pPr>
            <a:r>
              <a:rPr lang="cs-CZ" altLang="cs-CZ" dirty="0" smtClean="0"/>
              <a:t>Atd.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9007"/>
            <a:ext cx="10018713" cy="41586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cs-CZ" altLang="cs-CZ" sz="3200" dirty="0" smtClean="0"/>
              <a:t>Do </a:t>
            </a:r>
            <a:r>
              <a:rPr lang="cs-CZ" altLang="cs-CZ" sz="3200" dirty="0" err="1" smtClean="0"/>
              <a:t>ins</a:t>
            </a:r>
            <a:r>
              <a:rPr lang="cs-CZ" altLang="cs-CZ" sz="3200" dirty="0" smtClean="0"/>
              <a:t>. řízení jste přihlásili nezajištěnou pohledávku ve výši 100.000,- Kč a zajištěnou pohledávku (na nemovitosti) ve výši 500 tis. Kč.</a:t>
            </a:r>
          </a:p>
          <a:p>
            <a:pPr marL="0" indent="0">
              <a:buNone/>
              <a:defRPr/>
            </a:pPr>
            <a:endParaRPr lang="cs-CZ" altLang="cs-CZ" sz="3200" dirty="0" smtClean="0"/>
          </a:p>
          <a:p>
            <a:pPr marL="0" indent="0">
              <a:buNone/>
              <a:defRPr/>
            </a:pPr>
            <a:r>
              <a:rPr lang="cs-CZ" altLang="cs-CZ" sz="3200" dirty="0" smtClean="0"/>
              <a:t>Po </a:t>
            </a:r>
            <a:r>
              <a:rPr lang="cs-CZ" altLang="cs-CZ" sz="3200" dirty="0" err="1" smtClean="0"/>
              <a:t>odečetení</a:t>
            </a:r>
            <a:r>
              <a:rPr lang="cs-CZ" altLang="cs-CZ" sz="3200" dirty="0" smtClean="0"/>
              <a:t> všech nákladů budou nezajištěné pohledávky uspokojeny ve výši 8%. Vaše zajištěná pohledávka bude uspokojena ve výši 60%. Kolik získáte celkem?</a:t>
            </a:r>
          </a:p>
          <a:p>
            <a:pPr marL="0" indent="0">
              <a:buNone/>
              <a:defRPr/>
            </a:pPr>
            <a:endParaRPr lang="cs-CZ" altLang="cs-CZ" sz="3200" dirty="0" smtClean="0"/>
          </a:p>
          <a:p>
            <a:pPr marL="0" indent="0">
              <a:buNone/>
              <a:defRPr/>
            </a:pPr>
            <a:r>
              <a:rPr lang="cs-CZ" altLang="cs-CZ" sz="3200" dirty="0" smtClean="0"/>
              <a:t>Trvalo-li insolvenční řízení 5 let a vy prostředky získáte až na konci 5. roku, jaká bude jejich hodnota v současných korunách?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Vycházíme z očekávané inflace ve výši 2%.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Bilanční princip a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5) </a:t>
            </a:r>
            <a:r>
              <a:rPr lang="cs-CZ" altLang="en-US" sz="2400" dirty="0"/>
              <a:t>položka aktiv </a:t>
            </a:r>
            <a:r>
              <a:rPr lang="cs-CZ" altLang="en-US" sz="2400" dirty="0" smtClean="0"/>
              <a:t>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val="2090300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Dva pohledy na strukturu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810" y="1784390"/>
            <a:ext cx="9058998" cy="459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562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9656"/>
            <a:ext cx="10018713" cy="4700016"/>
          </a:xfrm>
        </p:spPr>
        <p:txBody>
          <a:bodyPr anchor="t">
            <a:normAutofit fontScale="92500"/>
          </a:bodyPr>
          <a:lstStyle/>
          <a:p>
            <a:r>
              <a:rPr lang="cs-CZ" altLang="cs-CZ" sz="2800" dirty="0" smtClean="0"/>
              <a:t>Na kus papíru si zkuste do vyznačit, jak se Vám v rozvaze promítnou následující transakce: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 smtClean="0"/>
              <a:t>Nákup vybavení kanceláře z vlastních prostředků na bankovním účtu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 smtClean="0"/>
              <a:t>Nákup nového osobního automobilu financovaný půjčkou od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 smtClean="0"/>
              <a:t>Emise dluhopisů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 smtClean="0"/>
              <a:t>Převzetí cizí obchodní společnosti (nákup jejích akcií)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 smtClean="0"/>
              <a:t>Navýšení základního kapitálu („vydání nových vlastních“ akcií a jejich nabídka upisovatelům)</a:t>
            </a:r>
          </a:p>
          <a:p>
            <a:pPr marL="514350" indent="-514350">
              <a:buFont typeface="+mj-lt"/>
              <a:buAutoNum type="arabicPeriod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304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85941"/>
            <a:ext cx="10018713" cy="4479451"/>
          </a:xfrm>
        </p:spPr>
        <p:txBody>
          <a:bodyPr>
            <a:normAutofit lnSpcReduction="10000"/>
          </a:bodyPr>
          <a:lstStyle/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Hospodářský výsledek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výkazu zisku a </a:t>
            </a:r>
            <a:r>
              <a:rPr lang="cs-CZ" altLang="en-US" sz="2400" dirty="0" smtClean="0"/>
              <a:t>ztráty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Účelové - druhové členění nákladů a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904006"/>
            <a:ext cx="8380125" cy="477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 smtClean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 smtClean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2267</TotalTime>
  <Words>1187</Words>
  <Application>Microsoft Office PowerPoint</Application>
  <PresentationFormat>Širokoúhlá obrazovka</PresentationFormat>
  <Paragraphs>290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Corbel</vt:lpstr>
      <vt:lpstr>Wingdings</vt:lpstr>
      <vt:lpstr>Paralaxa</vt:lpstr>
      <vt:lpstr>Finanční management ve veřejné správě</vt:lpstr>
      <vt:lpstr>Témata přednášky </vt:lpstr>
      <vt:lpstr>K základním zásadám účetnictví</vt:lpstr>
      <vt:lpstr>Bilanční princip a rozvaha</vt:lpstr>
      <vt:lpstr>Dva pohledy na strukturu majetku</vt:lpstr>
      <vt:lpstr>Úkol 1</vt:lpstr>
      <vt:lpstr>Náklady – výnosy</vt:lpstr>
      <vt:lpstr>Účelové - druhové členění nákladů a výnosů</vt:lpstr>
      <vt:lpstr>Účetní odpisy</vt:lpstr>
      <vt:lpstr>Odpisy časové – majetek se odepisuje podle času</vt:lpstr>
      <vt:lpstr>Odpisy výkonové – odepis dle výkonu, např. jednotek výroby</vt:lpstr>
      <vt:lpstr>ČÁST II – Pohledávky jako aktivum</vt:lpstr>
      <vt:lpstr>Úkol 2</vt:lpstr>
      <vt:lpstr>Úkol 2 (řešení)</vt:lpstr>
      <vt:lpstr>Úkol 3</vt:lpstr>
      <vt:lpstr>Úkol 3 (řešení)</vt:lpstr>
      <vt:lpstr>Úkol 4</vt:lpstr>
      <vt:lpstr>ČÁST III - Obecně k úroku</vt:lpstr>
      <vt:lpstr>Klasická teorie úrokových sazeb</vt:lpstr>
      <vt:lpstr>Časová preference</vt:lpstr>
      <vt:lpstr>Úroková míra</vt:lpstr>
      <vt:lpstr>Úroky v soukromém právu</vt:lpstr>
      <vt:lpstr>Úkol 5</vt:lpstr>
      <vt:lpstr>Úkol 5 (řešení)</vt:lpstr>
      <vt:lpstr>Úkol 6</vt:lpstr>
      <vt:lpstr>Úkol 6 (řešení)</vt:lpstr>
      <vt:lpstr>ČÁST IV - Reálná vs. nominální hodnota</vt:lpstr>
      <vt:lpstr>Reálná vs. nominální hodnota</vt:lpstr>
      <vt:lpstr>Úkol 7</vt:lpstr>
      <vt:lpstr>Úkol 7 (řešení)</vt:lpstr>
      <vt:lpstr>Úkol 8</vt:lpstr>
      <vt:lpstr>Úkol 8 (řešení)</vt:lpstr>
      <vt:lpstr>Insolvenční řízení z pohledu cash flow</vt:lpstr>
      <vt:lpstr>Úkol 9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193</cp:revision>
  <cp:lastPrinted>2016-12-01T06:58:45Z</cp:lastPrinted>
  <dcterms:created xsi:type="dcterms:W3CDTF">2016-10-17T17:38:14Z</dcterms:created>
  <dcterms:modified xsi:type="dcterms:W3CDTF">2018-03-08T12:16:45Z</dcterms:modified>
</cp:coreProperties>
</file>