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6" r:id="rId11"/>
    <p:sldId id="268" r:id="rId12"/>
    <p:sldId id="264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FC64"/>
    <a:srgbClr val="BBFB65"/>
    <a:srgbClr val="2E0BC5"/>
    <a:srgbClr val="FD6B53"/>
    <a:srgbClr val="FEC290"/>
    <a:srgbClr val="FFFF66"/>
    <a:srgbClr val="FFCC00"/>
    <a:srgbClr val="FF9933"/>
    <a:srgbClr val="FF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51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82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31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7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80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21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27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94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58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96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9FC31-0640-4A4D-9FA5-21D0D3A260CB}" type="datetimeFigureOut">
              <a:rPr lang="cs-CZ" smtClean="0"/>
              <a:t>18.5.2018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55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44583"/>
            <a:ext cx="9144000" cy="3722914"/>
          </a:xfrm>
          <a:solidFill>
            <a:srgbClr val="FF0000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HOSPODÁŘSKÁ A MĚNOVÁ </a:t>
            </a:r>
            <a:r>
              <a:rPr lang="cs-C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UNIE. </a:t>
            </a:r>
            <a:r>
              <a:rPr lang="cs-CZ" sz="4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ROZPOČTOVÉ </a:t>
            </a:r>
            <a:r>
              <a:rPr lang="cs-CZ" sz="4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4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BANKOVNÍ </a:t>
            </a:r>
            <a:r>
              <a:rPr lang="cs-CZ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</a:t>
            </a:r>
            <a:r>
              <a:rPr lang="cs-C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br>
              <a:rPr lang="cs-C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8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676502"/>
            <a:ext cx="9144000" cy="960119"/>
          </a:xfrm>
          <a:solidFill>
            <a:srgbClr val="FFFF00"/>
          </a:solidFill>
        </p:spPr>
        <p:txBody>
          <a:bodyPr/>
          <a:lstStyle/>
          <a:p>
            <a:r>
              <a:rPr lang="cs-CZ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581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  <a:solidFill>
            <a:srgbClr val="FF9933"/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Evropský stabilizační mechanismus pro eurozónu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0790"/>
            <a:ext cx="10515600" cy="5447210"/>
          </a:xfrm>
          <a:solidFill>
            <a:srgbClr val="FFFF66"/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Eurozóna </a:t>
            </a:r>
            <a:r>
              <a:rPr lang="cs-CZ" dirty="0"/>
              <a:t>může fungovat jen za podmínky, že její členové budou trvale splňovat konvergenční kritéria, zejména kritérium zdravých veřejných financí. </a:t>
            </a:r>
          </a:p>
          <a:p>
            <a:r>
              <a:rPr lang="cs-CZ" dirty="0"/>
              <a:t>Při nadměrném zadlužení jednoho člena nastávají problémy pro celou eurozónu, jak se ukázalo především po finanční krizi po r. 2008. </a:t>
            </a:r>
          </a:p>
          <a:p>
            <a:r>
              <a:rPr lang="cs-CZ" dirty="0"/>
              <a:t>EU se proto snaží vytvořit </a:t>
            </a:r>
            <a:r>
              <a:rPr lang="cs-CZ" b="1" dirty="0">
                <a:solidFill>
                  <a:srgbClr val="C00000"/>
                </a:solidFill>
              </a:rPr>
              <a:t>stálý krizový mechanismus </a:t>
            </a:r>
            <a:r>
              <a:rPr lang="cs-CZ" dirty="0"/>
              <a:t>pro zajištění finanční stability eurozóny v případě krize. </a:t>
            </a:r>
          </a:p>
          <a:p>
            <a:r>
              <a:rPr lang="cs-CZ" dirty="0" smtClean="0"/>
              <a:t>Jako </a:t>
            </a:r>
            <a:r>
              <a:rPr lang="cs-CZ" dirty="0"/>
              <a:t>první </a:t>
            </a:r>
            <a:r>
              <a:rPr lang="cs-CZ" dirty="0" smtClean="0"/>
              <a:t>- 2010 </a:t>
            </a:r>
            <a:r>
              <a:rPr lang="cs-CZ" b="1" i="1" dirty="0" smtClean="0">
                <a:solidFill>
                  <a:srgbClr val="C00000"/>
                </a:solidFill>
              </a:rPr>
              <a:t>Evropský </a:t>
            </a:r>
            <a:r>
              <a:rPr lang="cs-CZ" b="1" i="1" dirty="0">
                <a:solidFill>
                  <a:srgbClr val="C00000"/>
                </a:solidFill>
              </a:rPr>
              <a:t>mechanismus finanční </a:t>
            </a:r>
            <a:r>
              <a:rPr lang="cs-CZ" b="1" i="1" dirty="0" smtClean="0">
                <a:solidFill>
                  <a:srgbClr val="C00000"/>
                </a:solidFill>
              </a:rPr>
              <a:t>stabilizace </a:t>
            </a:r>
            <a:r>
              <a:rPr lang="cs-CZ" b="1" i="1" dirty="0" smtClean="0"/>
              <a:t>- </a:t>
            </a:r>
            <a:r>
              <a:rPr lang="cs-CZ" dirty="0" smtClean="0"/>
              <a:t>dodatečné </a:t>
            </a:r>
            <a:r>
              <a:rPr lang="cs-CZ" dirty="0"/>
              <a:t>finanční prostředky emisí dluhopisů krytých </a:t>
            </a:r>
            <a:r>
              <a:rPr lang="cs-CZ" b="1" dirty="0">
                <a:solidFill>
                  <a:srgbClr val="C00000"/>
                </a:solidFill>
              </a:rPr>
              <a:t>rozpočtem EU.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/>
              <a:t>Paralelně založena </a:t>
            </a:r>
            <a:r>
              <a:rPr lang="cs-CZ" dirty="0"/>
              <a:t>v témže roce rozhodnutím členů EZ samostatná finanční instituce zvaná </a:t>
            </a:r>
            <a:r>
              <a:rPr lang="cs-CZ" b="1" i="1" dirty="0">
                <a:solidFill>
                  <a:srgbClr val="C00000"/>
                </a:solidFill>
              </a:rPr>
              <a:t>Evropský nástroj finanční stability (tzv. </a:t>
            </a:r>
            <a:r>
              <a:rPr lang="cs-CZ" b="1" i="1" dirty="0" err="1">
                <a:solidFill>
                  <a:srgbClr val="C00000"/>
                </a:solidFill>
              </a:rPr>
              <a:t>Euroval</a:t>
            </a:r>
            <a:r>
              <a:rPr lang="cs-CZ" b="1" i="1" dirty="0">
                <a:solidFill>
                  <a:srgbClr val="C00000"/>
                </a:solidFill>
              </a:rPr>
              <a:t>).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Získával prostředky emisemi obligací krytých státy eurozóny.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43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  <a:solidFill>
            <a:srgbClr val="FF9933"/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Evropský stabilizační mechanismus pro eurozónu - 2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0790"/>
            <a:ext cx="10515600" cy="5447210"/>
          </a:xfrm>
          <a:solidFill>
            <a:srgbClr val="FFFF66"/>
          </a:solidFill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Oba </a:t>
            </a:r>
            <a:r>
              <a:rPr lang="cs-CZ" dirty="0"/>
              <a:t>uvedené mechanismy </a:t>
            </a:r>
            <a:r>
              <a:rPr lang="cs-CZ" dirty="0" smtClean="0"/>
              <a:t>= dočasné </a:t>
            </a:r>
            <a:r>
              <a:rPr lang="cs-CZ" dirty="0"/>
              <a:t>a v r. 2012 byly nahrazeny </a:t>
            </a:r>
            <a:r>
              <a:rPr lang="cs-CZ" b="1" dirty="0"/>
              <a:t>trvalým nástrojem - </a:t>
            </a:r>
            <a:r>
              <a:rPr lang="cs-CZ" b="1" dirty="0">
                <a:solidFill>
                  <a:srgbClr val="C00000"/>
                </a:solidFill>
              </a:rPr>
              <a:t>Dohodou o Evropském mechanismu stability.</a:t>
            </a:r>
            <a:r>
              <a:rPr lang="cs-CZ" dirty="0">
                <a:solidFill>
                  <a:srgbClr val="C00000"/>
                </a:solidFill>
              </a:rPr>
              <a:t> </a:t>
            </a:r>
          </a:p>
          <a:p>
            <a:r>
              <a:rPr lang="cs-CZ" dirty="0"/>
              <a:t>Právním podkladem pro tuto dohodu byl </a:t>
            </a:r>
            <a:r>
              <a:rPr lang="cs-CZ" b="1" dirty="0"/>
              <a:t>dodatek k čl. 136 SFEU, </a:t>
            </a:r>
            <a:r>
              <a:rPr lang="cs-CZ" dirty="0"/>
              <a:t>který je zajímavý tím, že šlo o první změnu primárního práva přijatou tzv. zjednodušeným postupem podle čl. 48 odst. 6 SEU rozhodnutím Evropské rady. </a:t>
            </a:r>
          </a:p>
          <a:p>
            <a:r>
              <a:rPr lang="cs-CZ" i="1" dirty="0"/>
              <a:t>Evropský mechanismus stability (EMS) je samostatnou mezinárodní organizací </a:t>
            </a:r>
            <a:endParaRPr lang="cs-CZ" dirty="0"/>
          </a:p>
          <a:p>
            <a:r>
              <a:rPr lang="cs-CZ" i="1" dirty="0"/>
              <a:t>Jeho </a:t>
            </a:r>
            <a:r>
              <a:rPr lang="cs-CZ" b="1" i="1" dirty="0">
                <a:solidFill>
                  <a:srgbClr val="C00000"/>
                </a:solidFill>
              </a:rPr>
              <a:t>základem je fond, kam povinně přispívají členové eurozóny. Z fondu mají být hrazeny především úvěry poskytované zadluženým členům EZ, kteří potřebují pomoc. </a:t>
            </a:r>
            <a:endParaRPr lang="cs-CZ" b="1" dirty="0">
              <a:solidFill>
                <a:srgbClr val="C00000"/>
              </a:solidFill>
            </a:endParaRPr>
          </a:p>
          <a:p>
            <a:r>
              <a:rPr lang="cs-CZ" i="1" dirty="0"/>
              <a:t>Rozlišuje se připsaný (splacený) kapitál (celkem cca 80 </a:t>
            </a:r>
            <a:r>
              <a:rPr lang="cs-CZ" i="1" dirty="0" err="1"/>
              <a:t>mld</a:t>
            </a:r>
            <a:r>
              <a:rPr lang="cs-CZ" i="1" dirty="0"/>
              <a:t> EUR) a celková úvěrová kapacita (potencionální kapitál splatný na požádání) v celkové výši cca 500 </a:t>
            </a:r>
            <a:r>
              <a:rPr lang="cs-CZ" i="1" dirty="0" err="1"/>
              <a:t>mld</a:t>
            </a:r>
            <a:r>
              <a:rPr lang="cs-CZ" i="1" dirty="0"/>
              <a:t> EUR. </a:t>
            </a:r>
            <a:endParaRPr lang="cs-CZ" dirty="0"/>
          </a:p>
          <a:p>
            <a:r>
              <a:rPr lang="cs-CZ" i="1" dirty="0"/>
              <a:t>Podíl jednotlivých členů EZ </a:t>
            </a:r>
            <a:r>
              <a:rPr lang="cs-CZ" i="1" dirty="0" smtClean="0"/>
              <a:t>podle </a:t>
            </a:r>
            <a:r>
              <a:rPr lang="cs-CZ" i="1" dirty="0"/>
              <a:t>jejich hrubého domácího produktu. Např. podíl Slovenska na připsaném (splatném) kapitálu je 5,77 miliónů EUR. </a:t>
            </a:r>
            <a:endParaRPr lang="cs-CZ" dirty="0"/>
          </a:p>
          <a:p>
            <a:r>
              <a:rPr lang="cs-CZ" i="1" dirty="0"/>
              <a:t>Podíly jednotlivých států mohou být v budoucnu zvyšovány i bez jejich souhlasu. </a:t>
            </a:r>
            <a:endParaRPr lang="cs-CZ" dirty="0"/>
          </a:p>
          <a:p>
            <a:r>
              <a:rPr lang="cs-CZ" i="1" dirty="0" smtClean="0"/>
              <a:t>ČR </a:t>
            </a:r>
            <a:r>
              <a:rPr lang="cs-CZ" i="1" dirty="0"/>
              <a:t>jako nečlen EZ není ani členem ESM, a tedy do jeho fondu nepřispívá. Pokud by se tak stalo, činil by příspěvek ČR na splaceném (tj. splatném) kapitálu cca 40 </a:t>
            </a:r>
            <a:r>
              <a:rPr lang="cs-CZ" i="1" dirty="0" err="1"/>
              <a:t>mld</a:t>
            </a:r>
            <a:r>
              <a:rPr lang="cs-CZ" i="1" dirty="0"/>
              <a:t> Kč a na záruce splatné na požádání cca 300 </a:t>
            </a:r>
            <a:r>
              <a:rPr lang="cs-CZ" i="1" dirty="0" err="1"/>
              <a:t>mld</a:t>
            </a:r>
            <a:r>
              <a:rPr lang="cs-CZ" i="1" dirty="0"/>
              <a:t> Kč.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405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D6B53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/>
              <a:t>Bankovní unie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EC290"/>
          </a:solidFill>
        </p:spPr>
        <p:txBody>
          <a:bodyPr>
            <a:normAutofit fontScale="70000" lnSpcReduction="20000"/>
          </a:bodyPr>
          <a:lstStyle/>
          <a:p>
            <a:endParaRPr lang="cs-CZ" i="1" dirty="0" smtClean="0"/>
          </a:p>
          <a:p>
            <a:r>
              <a:rPr lang="cs-CZ" i="1" dirty="0" smtClean="0"/>
              <a:t>částečné sjednocení právních předpisů regulujících činnost bank působících v jednotlivých členských státech Evropské unie </a:t>
            </a:r>
            <a:endParaRPr lang="cs-CZ" dirty="0" smtClean="0"/>
          </a:p>
          <a:p>
            <a:r>
              <a:rPr lang="cs-CZ" i="1" dirty="0" smtClean="0"/>
              <a:t>Základní </a:t>
            </a:r>
            <a:r>
              <a:rPr lang="cs-CZ" i="1" dirty="0"/>
              <a:t>problém spočívá v tom, že zatímco banky jsou většinou soukromé, tedy nestátní instituce, stát je potřebuje k zajištění chodu ekonomiky. Nefungující bankovní sektor nebo jeho podstatná část může způsobit závažné poruchy fungování ekonomiky v celostátním měřítku</a:t>
            </a:r>
            <a:endParaRPr lang="cs-CZ" dirty="0"/>
          </a:p>
          <a:p>
            <a:r>
              <a:rPr lang="cs-CZ" b="1" i="1" dirty="0">
                <a:solidFill>
                  <a:srgbClr val="2E0BC5"/>
                </a:solidFill>
              </a:rPr>
              <a:t>Cíle bankovní unie:</a:t>
            </a:r>
            <a:endParaRPr lang="cs-CZ" b="1" dirty="0">
              <a:solidFill>
                <a:srgbClr val="2E0BC5"/>
              </a:solidFill>
            </a:endParaRPr>
          </a:p>
          <a:p>
            <a:pPr lvl="0"/>
            <a:r>
              <a:rPr lang="cs-CZ" i="1" dirty="0"/>
              <a:t>zajistit dostatečně silné postavení bank ve vztahu k možné finanční krizi, a to posílením dohledu nad nimi,</a:t>
            </a:r>
            <a:endParaRPr lang="cs-CZ" dirty="0"/>
          </a:p>
          <a:p>
            <a:pPr lvl="0"/>
            <a:r>
              <a:rPr lang="cs-CZ" i="1" dirty="0"/>
              <a:t>zajistit, aby banky v úpadku </a:t>
            </a:r>
            <a:r>
              <a:rPr lang="cs-CZ" b="1" i="1" dirty="0"/>
              <a:t>nemusely být sanovány ze státního rozpočtu,</a:t>
            </a:r>
            <a:r>
              <a:rPr lang="cs-CZ" i="1" dirty="0"/>
              <a:t> tedy z peněz daňových poplatníků, a mohly být v důsledku úpadku sanovány z jiných zdrojů, případně i </a:t>
            </a:r>
            <a:r>
              <a:rPr lang="cs-CZ" i="1" dirty="0" smtClean="0"/>
              <a:t>uzavřeny (??),</a:t>
            </a:r>
            <a:endParaRPr lang="cs-CZ" dirty="0"/>
          </a:p>
          <a:p>
            <a:pPr lvl="0"/>
            <a:r>
              <a:rPr lang="cs-CZ" i="1" dirty="0"/>
              <a:t>sblížit pravidla platná v oblasti finančního sektoru a posílit tím jeho homogenizaci v rámci celé EU, zabránit tomu, že na finanční krizi budou jednotlivé členské státy reagovat odlišně,</a:t>
            </a:r>
            <a:endParaRPr lang="cs-CZ" dirty="0"/>
          </a:p>
          <a:p>
            <a:pPr lvl="0"/>
            <a:r>
              <a:rPr lang="cs-CZ" i="1" dirty="0"/>
              <a:t>obecně posílit finanční stabilitu v EU, zejména v eurozóně.</a:t>
            </a:r>
            <a:endParaRPr lang="cs-CZ" dirty="0"/>
          </a:p>
          <a:p>
            <a:endParaRPr lang="cs-CZ" b="1" i="1" dirty="0" smtClean="0"/>
          </a:p>
          <a:p>
            <a:pPr marL="0" indent="0">
              <a:buNone/>
            </a:pP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1791595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rgbClr val="FD6B53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/>
              <a:t>Bankovní unie - 2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303520"/>
          </a:xfrm>
          <a:solidFill>
            <a:srgbClr val="FEC290"/>
          </a:solidFill>
        </p:spPr>
        <p:txBody>
          <a:bodyPr>
            <a:normAutofit fontScale="77500" lnSpcReduction="20000"/>
          </a:bodyPr>
          <a:lstStyle/>
          <a:p>
            <a:r>
              <a:rPr lang="cs-CZ" i="1" dirty="0"/>
              <a:t>Tři věcné složky bankovní unie</a:t>
            </a:r>
            <a:r>
              <a:rPr lang="cs-CZ" dirty="0"/>
              <a:t> účinných povinně pouze pro členy eurozóny, jsou:</a:t>
            </a:r>
          </a:p>
          <a:p>
            <a:r>
              <a:rPr lang="cs-CZ" b="1" dirty="0"/>
              <a:t>1. Jednotný mechanismus dohledu.</a:t>
            </a:r>
            <a:r>
              <a:rPr lang="cs-CZ" dirty="0"/>
              <a:t> Představuje nadstátní systém EU pro </a:t>
            </a:r>
            <a:r>
              <a:rPr lang="cs-CZ" b="1" dirty="0">
                <a:solidFill>
                  <a:srgbClr val="2E0BC5"/>
                </a:solidFill>
              </a:rPr>
              <a:t>bankovní dohled nad národními bankami, </a:t>
            </a:r>
            <a:r>
              <a:rPr lang="cs-CZ" dirty="0"/>
              <a:t>který provádí u nejvýznamnějších bank ECB, u méně významných bank národní orgány. Řádné fungování finančního sektoru v EU je zajišťováno zejména kontrolami finančního zdraví bank. </a:t>
            </a:r>
          </a:p>
          <a:p>
            <a:endParaRPr lang="cs-CZ" dirty="0"/>
          </a:p>
          <a:p>
            <a:r>
              <a:rPr lang="cs-CZ" b="1" dirty="0"/>
              <a:t>2. Jednotný mechanismus pro řešení krizí.</a:t>
            </a:r>
            <a:r>
              <a:rPr lang="cs-CZ" dirty="0"/>
              <a:t> Sjednocuje pravomoci národních orgánů při řešení krizí v bankovním sektoru včetně organizování finanční pomoci. </a:t>
            </a:r>
            <a:r>
              <a:rPr lang="cs-CZ" b="1" dirty="0"/>
              <a:t>Záchranné operace budou prováděny jednotně a </a:t>
            </a:r>
            <a:r>
              <a:rPr lang="cs-CZ" b="1" dirty="0" smtClean="0"/>
              <a:t>řízeny </a:t>
            </a:r>
            <a:r>
              <a:rPr lang="cs-CZ" b="1" dirty="0"/>
              <a:t>Jednotným orgánem pro řešení krizí.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Jednotný fond pro řešení krizí </a:t>
            </a:r>
            <a:r>
              <a:rPr lang="cs-CZ" dirty="0"/>
              <a:t>- mezinárodní smlouva (příspěvky členských států) (chránit národní daňové poplatníky - ?)</a:t>
            </a:r>
          </a:p>
          <a:p>
            <a:r>
              <a:rPr lang="cs-CZ" dirty="0"/>
              <a:t>- povinná směrnice o krizovém řízení (bank) č. 2014/59</a:t>
            </a:r>
          </a:p>
          <a:p>
            <a:endParaRPr lang="cs-CZ" dirty="0"/>
          </a:p>
          <a:p>
            <a:r>
              <a:rPr lang="cs-CZ" b="1" dirty="0"/>
              <a:t>3. Jednotný systém pojištění vkladů</a:t>
            </a:r>
            <a:r>
              <a:rPr lang="cs-CZ" dirty="0"/>
              <a:t> se teprve připravuje. Má být třetí složkou bankovní unie.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15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/>
          <a:lstStyle/>
          <a:p>
            <a:pPr algn="ctr"/>
            <a:r>
              <a:rPr lang="cs-CZ" b="1" dirty="0" smtClean="0"/>
              <a:t>1. Hospodářská a měnová unie - 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  Hospodářská </a:t>
            </a:r>
            <a:r>
              <a:rPr lang="cs-CZ" sz="4000" dirty="0"/>
              <a:t>a měnová unie - vrchol integračního procesu</a:t>
            </a:r>
          </a:p>
          <a:p>
            <a:r>
              <a:rPr lang="cs-CZ" sz="4000" dirty="0" smtClean="0"/>
              <a:t>  V</a:t>
            </a:r>
            <a:r>
              <a:rPr lang="cs-CZ" sz="4000" dirty="0"/>
              <a:t> současné době je hospodářská unie jen programem</a:t>
            </a:r>
          </a:p>
          <a:p>
            <a:r>
              <a:rPr lang="cs-CZ" sz="4000" dirty="0" smtClean="0"/>
              <a:t> čl</a:t>
            </a:r>
            <a:r>
              <a:rPr lang="cs-CZ" sz="4000" dirty="0"/>
              <a:t>. 120 a násl., čl. 126 </a:t>
            </a:r>
            <a:r>
              <a:rPr lang="cs-CZ" sz="4000" smtClean="0"/>
              <a:t>SFEU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8688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10515600" cy="1384662"/>
          </a:xfrm>
          <a:solidFill>
            <a:srgbClr val="00FF99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2. Měnová unie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a) </a:t>
            </a:r>
            <a:r>
              <a:rPr lang="cs-CZ" sz="3600" b="1" dirty="0" smtClean="0">
                <a:solidFill>
                  <a:srgbClr val="C00000"/>
                </a:solidFill>
              </a:rPr>
              <a:t>Nezbytnost měnové unie </a:t>
            </a:r>
            <a:r>
              <a:rPr lang="cs-CZ" sz="3600" dirty="0" smtClean="0"/>
              <a:t>pro další postup ekonomické integrace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50423"/>
            <a:ext cx="10515600" cy="4963886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náklady </a:t>
            </a:r>
            <a:r>
              <a:rPr lang="cs-CZ" dirty="0"/>
              <a:t>na měnové převody při každé transakci</a:t>
            </a:r>
          </a:p>
          <a:p>
            <a:r>
              <a:rPr lang="cs-CZ" dirty="0"/>
              <a:t>kolísání směnných </a:t>
            </a:r>
            <a:r>
              <a:rPr lang="cs-CZ" dirty="0" smtClean="0"/>
              <a:t>kurzů - kolísání kurzů mění výši úvěru a úroků - smluvní doložky (měnová, kurzová)</a:t>
            </a:r>
          </a:p>
          <a:p>
            <a:r>
              <a:rPr lang="cs-CZ" dirty="0" smtClean="0"/>
              <a:t> Změnou </a:t>
            </a:r>
            <a:r>
              <a:rPr lang="cs-CZ" dirty="0"/>
              <a:t>kurzu měny (devalvace, revalvace) lze dosáhnout obdobného účinku jako pomocí cel, dovozních a vývozních restrikcí apod. - dovoz nebo vývoz se stane "dražším", méně </a:t>
            </a:r>
            <a:r>
              <a:rPr lang="cs-CZ" dirty="0" smtClean="0"/>
              <a:t>výhodným, začne </a:t>
            </a:r>
            <a:r>
              <a:rPr lang="cs-CZ" dirty="0"/>
              <a:t>být omezován.</a:t>
            </a:r>
          </a:p>
          <a:p>
            <a:r>
              <a:rPr lang="cs-CZ" dirty="0" smtClean="0"/>
              <a:t>Vnitřní </a:t>
            </a:r>
            <a:r>
              <a:rPr lang="cs-CZ" dirty="0"/>
              <a:t>trh je v důsledku existence národních měn fakticky rozdělen na autonomní trhy</a:t>
            </a:r>
          </a:p>
          <a:p>
            <a:r>
              <a:rPr lang="cs-CZ" dirty="0"/>
              <a:t>Státy se při řešení svých ekonomických problémů uchylují k používání měnových </a:t>
            </a:r>
            <a:r>
              <a:rPr lang="cs-CZ" dirty="0" smtClean="0"/>
              <a:t>nástrojů – na jedné straně výhoda, na druhé zdroj problémů</a:t>
            </a:r>
            <a:endParaRPr lang="cs-CZ" dirty="0"/>
          </a:p>
          <a:p>
            <a:r>
              <a:rPr lang="cs-CZ" b="1" dirty="0" smtClean="0">
                <a:solidFill>
                  <a:srgbClr val="C00000"/>
                </a:solidFill>
              </a:rPr>
              <a:t>Výhody </a:t>
            </a:r>
            <a:r>
              <a:rPr lang="cs-CZ" b="1" dirty="0">
                <a:solidFill>
                  <a:srgbClr val="C00000"/>
                </a:solidFill>
              </a:rPr>
              <a:t>jednotné </a:t>
            </a:r>
            <a:r>
              <a:rPr lang="cs-CZ" b="1" dirty="0" smtClean="0">
                <a:solidFill>
                  <a:srgbClr val="C00000"/>
                </a:solidFill>
              </a:rPr>
              <a:t>měny:</a:t>
            </a:r>
            <a:endParaRPr lang="cs-CZ" dirty="0"/>
          </a:p>
          <a:p>
            <a:pPr lvl="1"/>
            <a:r>
              <a:rPr lang="cs-CZ" dirty="0"/>
              <a:t>- hodnotové vyjádření ceny je bez výkyvů,</a:t>
            </a:r>
          </a:p>
          <a:p>
            <a:pPr lvl="1"/>
            <a:r>
              <a:rPr lang="cs-CZ" dirty="0"/>
              <a:t>- jednotná měna je měnou silnou a tedy stabilní (stanovení směnných kurzů, tvorba devizových rezerv)</a:t>
            </a:r>
          </a:p>
          <a:p>
            <a:pPr lvl="1"/>
            <a:r>
              <a:rPr lang="cs-CZ" dirty="0"/>
              <a:t>- stabilní makroekonomické prostředí příznivé pro investice a podnikání</a:t>
            </a:r>
          </a:p>
          <a:p>
            <a:pPr lvl="1"/>
            <a:r>
              <a:rPr lang="cs-CZ" dirty="0"/>
              <a:t>- měnová stabilita posiluje i cenovou stabilitu a je nezbytným nástrojem k zajištění trvale udržitelného růstu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Nevýhody:</a:t>
            </a:r>
          </a:p>
          <a:p>
            <a:pPr lvl="1"/>
            <a:r>
              <a:rPr lang="cs-CZ" dirty="0" smtClean="0"/>
              <a:t>ztráta </a:t>
            </a:r>
            <a:r>
              <a:rPr lang="cs-CZ" dirty="0"/>
              <a:t>měnové suverenity a nemožnost používat měnových nástrojů k ochraně zájmů národních ekonomik v jednotlivých členských </a:t>
            </a:r>
            <a:r>
              <a:rPr lang="cs-CZ" dirty="0" smtClean="0"/>
              <a:t>státech</a:t>
            </a:r>
          </a:p>
          <a:p>
            <a:pPr lvl="1"/>
            <a:r>
              <a:rPr lang="cs-CZ" dirty="0" smtClean="0"/>
              <a:t>ekonomická porucha u jednoho člena: nutnost drastických a nákladných nápravných opatření</a:t>
            </a:r>
            <a:endParaRPr lang="cs-CZ" dirty="0"/>
          </a:p>
          <a:p>
            <a:r>
              <a:rPr lang="cs-CZ" dirty="0"/>
              <a:t>Eventuální vystoupení z EU by bylo pro člena měnové unie nepoměrně obtížnější než pro stát, který si zachoval vlastní národní měnu.</a:t>
            </a:r>
          </a:p>
          <a:p>
            <a:r>
              <a:rPr lang="cs-CZ" dirty="0" smtClean="0"/>
              <a:t>Přechod </a:t>
            </a:r>
            <a:r>
              <a:rPr lang="cs-CZ" dirty="0"/>
              <a:t>pravomocí v měnové politice z členských států na Unii. Je to unijní </a:t>
            </a:r>
            <a:r>
              <a:rPr lang="cs-CZ" b="1" dirty="0"/>
              <a:t>pravomoc výlučná.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532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104"/>
          </a:xfrm>
          <a:solidFill>
            <a:srgbClr val="00FF99"/>
          </a:solidFill>
        </p:spPr>
        <p:txBody>
          <a:bodyPr>
            <a:normAutofit/>
          </a:bodyPr>
          <a:lstStyle/>
          <a:p>
            <a:pPr algn="ctr"/>
            <a:r>
              <a:rPr lang="cs-CZ" sz="5400" dirty="0" smtClean="0"/>
              <a:t>b)  c)  </a:t>
            </a:r>
            <a:r>
              <a:rPr lang="cs-CZ" sz="5400" b="1" dirty="0" smtClean="0"/>
              <a:t>Cesta k měnové unii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58983"/>
            <a:ext cx="10515600" cy="4859382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b) Cesta k měnové unii před Maastrichtem</a:t>
            </a:r>
          </a:p>
          <a:p>
            <a:pPr lvl="1"/>
            <a:r>
              <a:rPr lang="cs-CZ" b="1" dirty="0"/>
              <a:t>Evropský měnový systém (EMS) - </a:t>
            </a:r>
            <a:r>
              <a:rPr lang="cs-CZ" dirty="0"/>
              <a:t>dohoda většiny tehdejších členských zemí EHS o vzájemných kurzových vazbách národních měn, aby se předešlo kurzovým fluktuacím</a:t>
            </a:r>
          </a:p>
          <a:p>
            <a:pPr lvl="1"/>
            <a:r>
              <a:rPr lang="cs-CZ" b="1" dirty="0"/>
              <a:t>společná zúčtovací jednotka (ECU)</a:t>
            </a:r>
            <a:endParaRPr lang="cs-CZ" dirty="0"/>
          </a:p>
          <a:p>
            <a:pPr lvl="1"/>
            <a:r>
              <a:rPr lang="cs-CZ" dirty="0"/>
              <a:t>mechanismus peněžní směny (</a:t>
            </a:r>
            <a:r>
              <a:rPr lang="cs-CZ" b="1" dirty="0"/>
              <a:t>tzv. mechanismus směnných kurzů</a:t>
            </a:r>
            <a:r>
              <a:rPr lang="cs-CZ" dirty="0"/>
              <a:t>).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c</a:t>
            </a:r>
            <a:r>
              <a:rPr lang="cs-CZ" dirty="0">
                <a:solidFill>
                  <a:srgbClr val="C00000"/>
                </a:solidFill>
              </a:rPr>
              <a:t>) Cesta k měnové unii po </a:t>
            </a:r>
            <a:r>
              <a:rPr lang="cs-CZ" dirty="0" smtClean="0">
                <a:solidFill>
                  <a:srgbClr val="C00000"/>
                </a:solidFill>
              </a:rPr>
              <a:t>Maastrichtu</a:t>
            </a:r>
          </a:p>
          <a:p>
            <a:pPr lvl="1"/>
            <a:r>
              <a:rPr lang="cs-CZ" b="1" dirty="0" smtClean="0"/>
              <a:t>Smlouva </a:t>
            </a:r>
            <a:r>
              <a:rPr lang="cs-CZ" b="1" dirty="0"/>
              <a:t>o EU </a:t>
            </a:r>
            <a:r>
              <a:rPr lang="cs-CZ" dirty="0"/>
              <a:t>- základy budování skutečné měnové </a:t>
            </a:r>
            <a:r>
              <a:rPr lang="cs-CZ" dirty="0" smtClean="0"/>
              <a:t>unie</a:t>
            </a:r>
          </a:p>
          <a:p>
            <a:pPr lvl="1"/>
            <a:r>
              <a:rPr lang="cs-CZ" dirty="0" smtClean="0"/>
              <a:t>Třetí </a:t>
            </a:r>
            <a:r>
              <a:rPr lang="cs-CZ" dirty="0"/>
              <a:t>etapa budování HMU (od 1.1.1999) znamená zřízení </a:t>
            </a:r>
            <a:r>
              <a:rPr lang="cs-CZ" b="1" dirty="0"/>
              <a:t>Evropské centrální banky </a:t>
            </a:r>
            <a:r>
              <a:rPr lang="cs-CZ" dirty="0"/>
              <a:t>a </a:t>
            </a:r>
            <a:r>
              <a:rPr lang="cs-CZ" b="1" dirty="0"/>
              <a:t>nahrazení národních měn skutečně jednotnou měnou EURO </a:t>
            </a:r>
            <a:r>
              <a:rPr lang="cs-CZ" dirty="0"/>
              <a:t>v prvních 11 zemích a posléze (2001) i v Řecku, které mělo problémy se splněním požadovaných kritérií.</a:t>
            </a:r>
          </a:p>
          <a:p>
            <a:r>
              <a:rPr lang="cs-CZ" dirty="0"/>
              <a:t>měnová </a:t>
            </a:r>
            <a:r>
              <a:rPr lang="cs-CZ" dirty="0" smtClean="0"/>
              <a:t>unie - </a:t>
            </a:r>
            <a:r>
              <a:rPr lang="cs-CZ" dirty="0"/>
              <a:t>neoficiálně zvaná </a:t>
            </a:r>
            <a:r>
              <a:rPr lang="cs-CZ" b="1" dirty="0"/>
              <a:t>„eurozóna“ (EZ)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2387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>
            <a:normAutofit/>
          </a:bodyPr>
          <a:lstStyle/>
          <a:p>
            <a:pPr algn="ctr"/>
            <a:r>
              <a:rPr lang="cs-CZ" sz="4800" b="1" dirty="0" smtClean="0"/>
              <a:t>Členství v měnové unii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původní členové: Belgie, Finsko, Francie, Irsko, Itálie, Lucembursko, Německo, Nizozemí, Portugalsko, Rakousko a Španělsko. </a:t>
            </a:r>
          </a:p>
          <a:p>
            <a:r>
              <a:rPr lang="cs-CZ" dirty="0" smtClean="0"/>
              <a:t>později přistoupily kromě Řecka menší nově přijatí členové EU – Slovinsko, Malta, Kypr, Slovensko, Estonsko, Lotyšsko a Litva (celkem 19). </a:t>
            </a:r>
          </a:p>
          <a:p>
            <a:r>
              <a:rPr lang="cs-CZ" dirty="0" smtClean="0"/>
              <a:t>členy EZ nejsou Velká Británie a Dánsko (trvalá výjimka), dále Švédsko, Polsko, ČR, Maďarsko, Rumunsko, Bulharsko, Chorvatsko (dočasná výjimka pro nesplnění kritérií).</a:t>
            </a:r>
          </a:p>
          <a:p>
            <a:r>
              <a:rPr lang="cs-CZ" dirty="0" smtClean="0"/>
              <a:t>Kritéria pro členství v měnové unii, tzv. konvergenční kritéria -  čl. 126 a 140 SFEU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02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d) Institucionální zajištění měnové unie (eurozóny)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1929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</a:t>
            </a:r>
            <a:r>
              <a:rPr lang="cs-CZ" dirty="0"/>
              <a:t> r. 1999 </a:t>
            </a:r>
            <a:r>
              <a:rPr lang="cs-CZ" dirty="0" smtClean="0"/>
              <a:t>EMI </a:t>
            </a:r>
            <a:r>
              <a:rPr lang="cs-CZ" dirty="0"/>
              <a:t>nahrazen </a:t>
            </a:r>
            <a:r>
              <a:rPr lang="cs-CZ" b="1" dirty="0">
                <a:solidFill>
                  <a:srgbClr val="C00000"/>
                </a:solidFill>
              </a:rPr>
              <a:t>Evropskou centrální bankou (ECB). </a:t>
            </a:r>
            <a:r>
              <a:rPr lang="cs-CZ" dirty="0"/>
              <a:t>Ta tvoří spolu s centrálními (ústředními) bankami všech členských států </a:t>
            </a:r>
            <a:r>
              <a:rPr lang="cs-CZ" b="1" i="1" dirty="0">
                <a:solidFill>
                  <a:srgbClr val="C00000"/>
                </a:solidFill>
              </a:rPr>
              <a:t>Evropský systém centrálních bank (ESCB).</a:t>
            </a:r>
            <a:r>
              <a:rPr lang="cs-CZ" i="1" dirty="0"/>
              <a:t> </a:t>
            </a:r>
            <a:r>
              <a:rPr lang="cs-CZ" dirty="0"/>
              <a:t>Žádná z uvedených bank nesmí přijímat od vlád členských států ani od orgánů Unie žádné instrukce.</a:t>
            </a:r>
          </a:p>
          <a:p>
            <a:r>
              <a:rPr lang="cs-CZ" dirty="0"/>
              <a:t>Nástroji právní regulace ECB jsou </a:t>
            </a:r>
            <a:r>
              <a:rPr lang="cs-CZ" b="1" dirty="0">
                <a:solidFill>
                  <a:srgbClr val="C00000"/>
                </a:solidFill>
              </a:rPr>
              <a:t>nařízení a rozhodnutí, </a:t>
            </a:r>
            <a:r>
              <a:rPr lang="cs-CZ" dirty="0"/>
              <a:t>které má tato banka pravomoc </a:t>
            </a:r>
            <a:r>
              <a:rPr lang="cs-CZ" dirty="0" smtClean="0"/>
              <a:t>přijímat</a:t>
            </a:r>
          </a:p>
          <a:p>
            <a:pPr lvl="1"/>
            <a:r>
              <a:rPr lang="cs-CZ" dirty="0" smtClean="0"/>
              <a:t>+ výhradní </a:t>
            </a:r>
            <a:r>
              <a:rPr lang="cs-CZ" dirty="0"/>
              <a:t>právo povolovat vydávání bankovek euro (vydává je sama a povoluje jejich vydávání centrálním bankám členských států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schvaluje </a:t>
            </a:r>
            <a:r>
              <a:rPr lang="cs-CZ" dirty="0"/>
              <a:t>rovněž vydávání mincí centrálními bankami členských států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Legislativní </a:t>
            </a:r>
            <a:r>
              <a:rPr lang="cs-CZ" dirty="0"/>
              <a:t>opatření týkající se činnosti HMU přijímá Rada EU na návrh Komise. Rada ministrů hospodářství a/nebo financí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C00000"/>
                </a:solidFill>
              </a:rPr>
              <a:t>ECOFIN</a:t>
            </a:r>
            <a:r>
              <a:rPr lang="cs-CZ" b="1" dirty="0">
                <a:solidFill>
                  <a:srgbClr val="C00000"/>
                </a:solidFill>
              </a:rPr>
              <a:t>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rámci Rady působí významný a dnes již formální útvar, zvaný </a:t>
            </a:r>
            <a:r>
              <a:rPr lang="cs-CZ" b="1" dirty="0">
                <a:solidFill>
                  <a:srgbClr val="C00000"/>
                </a:solidFill>
              </a:rPr>
              <a:t>Euroskupina</a:t>
            </a:r>
            <a:r>
              <a:rPr lang="cs-CZ" dirty="0"/>
              <a:t> (</a:t>
            </a:r>
            <a:r>
              <a:rPr lang="cs-CZ" dirty="0" err="1"/>
              <a:t>Eurogroup</a:t>
            </a:r>
            <a:r>
              <a:rPr lang="cs-CZ" dirty="0"/>
              <a:t>). Je složen z ministrů financí zemí EZ. Podrobnosti jsou upraveny Protokolem o Euroskupině.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58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5300" b="1" dirty="0" smtClean="0"/>
              <a:t>e) Další státy používající měnu euro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Kromě </a:t>
            </a:r>
            <a:r>
              <a:rPr lang="cs-CZ" dirty="0"/>
              <a:t>19 zemí eurozóny euro používají namísto národní měny i další </a:t>
            </a:r>
            <a:r>
              <a:rPr lang="cs-CZ" dirty="0" smtClean="0"/>
              <a:t>státy - především </a:t>
            </a:r>
            <a:r>
              <a:rPr lang="cs-CZ" dirty="0"/>
              <a:t>evropské ministáty, které nikdy vlastní měnu neměly a používaly vždy měny svých větších sousedů. Jedná se o Monako, San Marino, Andorru a Vatikán. </a:t>
            </a:r>
            <a:endParaRPr lang="cs-CZ" dirty="0" smtClean="0"/>
          </a:p>
          <a:p>
            <a:r>
              <a:rPr lang="cs-CZ" dirty="0" smtClean="0"/>
              <a:t>Kromě </a:t>
            </a:r>
            <a:r>
              <a:rPr lang="cs-CZ" dirty="0"/>
              <a:t>toho používají euro Kosovo a Černá Hora, a to na základě vlastního rozhodnutí. </a:t>
            </a:r>
            <a:r>
              <a:rPr lang="cs-CZ" b="1" dirty="0">
                <a:solidFill>
                  <a:srgbClr val="C00000"/>
                </a:solidFill>
              </a:rPr>
              <a:t>Žádný z uvedených států není součástí měnové unie, tedy eurozóny.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571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2601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Pakt stability a růstu a tzv. Fiskální kompakt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0606"/>
            <a:ext cx="10515600" cy="51337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fiskální (rozpočtové) politiky </a:t>
            </a:r>
            <a:r>
              <a:rPr lang="cs-CZ" dirty="0"/>
              <a:t>zůstávají převážně na národní úrovni</a:t>
            </a:r>
          </a:p>
          <a:p>
            <a:r>
              <a:rPr lang="cs-CZ" dirty="0"/>
              <a:t>1997 - </a:t>
            </a:r>
            <a:r>
              <a:rPr lang="cs-CZ" b="1" dirty="0">
                <a:solidFill>
                  <a:srgbClr val="C00000"/>
                </a:solidFill>
              </a:rPr>
              <a:t>Pakt stability a růstu. </a:t>
            </a:r>
            <a:r>
              <a:rPr lang="cs-CZ" dirty="0"/>
              <a:t>Členské státy se zavázaly, že budou dosahovat vyrovnaných rozpočtů</a:t>
            </a:r>
          </a:p>
          <a:p>
            <a:r>
              <a:rPr lang="cs-CZ" dirty="0"/>
              <a:t>Rozpočtová disciplína je dosti nízká, článek 126 SFEU není </a:t>
            </a:r>
            <a:r>
              <a:rPr lang="cs-CZ" dirty="0" smtClean="0"/>
              <a:t>velmi často respektován</a:t>
            </a:r>
            <a:r>
              <a:rPr lang="cs-CZ" dirty="0"/>
              <a:t>. </a:t>
            </a:r>
          </a:p>
          <a:p>
            <a:r>
              <a:rPr lang="cs-CZ" dirty="0" smtClean="0"/>
              <a:t>nadměrný schodek může sankcionovat Rada různými opatřeními, včetně pokut (čl. 126 a 136 SFEU), v praxi se nevyužívá (obecně malá disciplína)</a:t>
            </a:r>
          </a:p>
          <a:p>
            <a:r>
              <a:rPr lang="cs-CZ" dirty="0" smtClean="0"/>
              <a:t>nápad</a:t>
            </a:r>
            <a:r>
              <a:rPr lang="cs-CZ" dirty="0"/>
              <a:t>: stanovit povinnost vyrovnaného rozpočtu přímo v ústavě každého členského státu</a:t>
            </a:r>
          </a:p>
          <a:p>
            <a:r>
              <a:rPr lang="cs-CZ" dirty="0" smtClean="0"/>
              <a:t>2012 - </a:t>
            </a:r>
            <a:r>
              <a:rPr lang="cs-CZ" b="1" dirty="0" smtClean="0"/>
              <a:t>Smlouva </a:t>
            </a:r>
            <a:r>
              <a:rPr lang="cs-CZ" b="1" dirty="0"/>
              <a:t>o stabilitě, koordinaci a správě v hospodářské a měnové unii</a:t>
            </a:r>
            <a:r>
              <a:rPr lang="cs-CZ" dirty="0"/>
              <a:t>, krátce zvaná </a:t>
            </a:r>
            <a:r>
              <a:rPr lang="cs-CZ" i="1" dirty="0"/>
              <a:t>Smlouva o rozpočtové odpovědnosti</a:t>
            </a:r>
            <a:r>
              <a:rPr lang="cs-CZ" dirty="0"/>
              <a:t> nebo častěji </a:t>
            </a:r>
            <a:r>
              <a:rPr lang="cs-CZ" b="1" i="1" dirty="0"/>
              <a:t>Fiskální pakt</a:t>
            </a:r>
            <a:endParaRPr lang="cs-CZ" dirty="0"/>
          </a:p>
          <a:p>
            <a:r>
              <a:rPr lang="cs-CZ" dirty="0"/>
              <a:t>vlastní povinnosti jsou stanoveny jen pro členy eurozóny</a:t>
            </a:r>
          </a:p>
          <a:p>
            <a:r>
              <a:rPr lang="cs-CZ" b="1" dirty="0"/>
              <a:t>respektování vyrovnaného rozpočtu </a:t>
            </a:r>
            <a:r>
              <a:rPr lang="cs-CZ" b="1" dirty="0" smtClean="0"/>
              <a:t>zaručit </a:t>
            </a:r>
            <a:r>
              <a:rPr lang="cs-CZ" b="1" dirty="0"/>
              <a:t>ústavními předpisy </a:t>
            </a:r>
            <a:r>
              <a:rPr lang="cs-CZ" b="1" dirty="0" smtClean="0"/>
              <a:t>národního </a:t>
            </a:r>
            <a:r>
              <a:rPr lang="cs-CZ" b="1" dirty="0"/>
              <a:t>právního řádu </a:t>
            </a:r>
          </a:p>
          <a:p>
            <a:r>
              <a:rPr lang="cs-CZ" dirty="0"/>
              <a:t>smyslem Paktu je přimět členské státy k vytváření jen takových státních rozpočtů, jejichž strukturální schodek nepřesáhne 0,5 % (v určitých případech 1 %) HDP</a:t>
            </a:r>
          </a:p>
          <a:p>
            <a:r>
              <a:rPr lang="cs-CZ" dirty="0"/>
              <a:t>Sankční mechanismus směřující proti státům s nadměrným schodkem veřejných financí je již dnes zakotven v článcích 126 a 136 Smlouvy o fungování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077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Pakt stability a růstu a tzv. Fiskální kompakt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15982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Podle </a:t>
            </a:r>
            <a:r>
              <a:rPr lang="cs-CZ" dirty="0"/>
              <a:t>Paktu připadá v úvahu jako </a:t>
            </a:r>
            <a:r>
              <a:rPr lang="cs-CZ" b="1" dirty="0"/>
              <a:t>další (nová) sankce</a:t>
            </a:r>
            <a:r>
              <a:rPr lang="cs-CZ" dirty="0"/>
              <a:t> </a:t>
            </a:r>
            <a:r>
              <a:rPr lang="cs-CZ" i="1" dirty="0"/>
              <a:t>jen pokuta za nesplnění členského státu povinnosti přijmout požadovanou vnitrostátní úpravu, tj. </a:t>
            </a:r>
            <a:r>
              <a:rPr lang="cs-CZ" b="1" i="1" dirty="0"/>
              <a:t>včlenění povinnosti k vyrovnanému rozpočtu do ústavy </a:t>
            </a:r>
            <a:r>
              <a:rPr lang="cs-CZ" dirty="0"/>
              <a:t>(čl. 3 odst. 2 Paktu),</a:t>
            </a:r>
            <a:r>
              <a:rPr lang="cs-CZ" i="1" dirty="0"/>
              <a:t> </a:t>
            </a:r>
            <a:r>
              <a:rPr lang="cs-CZ" dirty="0"/>
              <a:t>nikoli za schodek jako takový (čl. 8 Paktu). Tuto sankci ukládá Soudní dvůr.</a:t>
            </a:r>
          </a:p>
          <a:p>
            <a:r>
              <a:rPr lang="cs-CZ" b="1" dirty="0">
                <a:solidFill>
                  <a:srgbClr val="C00000"/>
                </a:solidFill>
              </a:rPr>
              <a:t>Vztah Paktu k právu EU </a:t>
            </a:r>
            <a:r>
              <a:rPr lang="cs-CZ" b="1" dirty="0" smtClean="0">
                <a:solidFill>
                  <a:srgbClr val="C00000"/>
                </a:solidFill>
              </a:rPr>
              <a:t>nejasný, </a:t>
            </a:r>
            <a:r>
              <a:rPr lang="cs-CZ" dirty="0" smtClean="0"/>
              <a:t>Pakt </a:t>
            </a:r>
            <a:r>
              <a:rPr lang="cs-CZ" dirty="0"/>
              <a:t>obsahově nespadá do současných pravomocí EU</a:t>
            </a:r>
          </a:p>
          <a:p>
            <a:r>
              <a:rPr lang="cs-CZ" dirty="0"/>
              <a:t>Klasická cesta </a:t>
            </a:r>
            <a:r>
              <a:rPr lang="cs-CZ" dirty="0" smtClean="0"/>
              <a:t>rozšíření pravomocí EU prostřednictvím </a:t>
            </a:r>
            <a:r>
              <a:rPr lang="cs-CZ" dirty="0"/>
              <a:t>doplňku smluv primárního práva EU zde nepřipadala v úvahu, neboť bylo vyloučeno dosažení jednomyslnosti všech členských států EU </a:t>
            </a:r>
            <a:r>
              <a:rPr lang="cs-CZ" b="1" dirty="0" smtClean="0">
                <a:solidFill>
                  <a:srgbClr val="2E0BC5"/>
                </a:solidFill>
              </a:rPr>
              <a:t>(GB a ČR stále proti)</a:t>
            </a:r>
            <a:endParaRPr lang="cs-CZ" b="1" dirty="0">
              <a:solidFill>
                <a:srgbClr val="2E0BC5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Pakt si „vypůjčuje“ orgány EU i postupy pro jejich navrhovací a rozhodovací činnost a svěřuje jim nové pravomoci na rámec práva EU. </a:t>
            </a:r>
            <a:r>
              <a:rPr lang="cs-CZ" dirty="0"/>
              <a:t>Zakládá dokonce nové zvláštní postupy "vypůjčených" orgánů EU (Komise, Rada, Soudní dvůr) včetně donucovacích pravomocí. Je koncipován tak, jako by již byl součástí právního rámce EU.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1187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B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709</Words>
  <Application>Microsoft Office PowerPoint</Application>
  <PresentationFormat>Širokoúhlá obrazovka</PresentationFormat>
  <Paragraphs>99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HOSPODÁŘSKÁ A MĚNOVÁ UNIE. ROZPOČTOVÉ A BANKOVNÍ OTÁZKY EU </vt:lpstr>
      <vt:lpstr>1. Hospodářská a měnová unie - pojem</vt:lpstr>
      <vt:lpstr> 2. Měnová unie a) Nezbytnost měnové unie pro další postup ekonomické integrace </vt:lpstr>
      <vt:lpstr>b)  c)  Cesta k měnové unii</vt:lpstr>
      <vt:lpstr>Členství v měnové unii</vt:lpstr>
      <vt:lpstr>d) Institucionální zajištění měnové unie (eurozóny)</vt:lpstr>
      <vt:lpstr> e) Další státy používající měnu euro  </vt:lpstr>
      <vt:lpstr>Pakt stability a růstu a tzv. Fiskální kompakt</vt:lpstr>
      <vt:lpstr>Pakt stability a růstu a tzv. Fiskální kompakt - 2</vt:lpstr>
      <vt:lpstr>Evropský stabilizační mechanismus pro eurozónu</vt:lpstr>
      <vt:lpstr>Evropský stabilizační mechanismus pro eurozónu - 2</vt:lpstr>
      <vt:lpstr>Bankovní unie</vt:lpstr>
      <vt:lpstr>Bankovní unie - 2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A MĚNOVÁ UNIE. ROZPOČTOVÉ A BANKOVNÍ OTÁZKY EU</dc:title>
  <dc:creator>1224</dc:creator>
  <cp:lastModifiedBy>Vladimír Týč</cp:lastModifiedBy>
  <cp:revision>12</cp:revision>
  <dcterms:created xsi:type="dcterms:W3CDTF">2017-12-03T19:49:56Z</dcterms:created>
  <dcterms:modified xsi:type="dcterms:W3CDTF">2018-05-18T12:13:17Z</dcterms:modified>
</cp:coreProperties>
</file>