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58" r:id="rId5"/>
    <p:sldId id="263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 smtClean="0"/>
              <a:t>NV201K Správní trestání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0" dirty="0" smtClean="0"/>
              <a:t>přednášející</a:t>
            </a:r>
            <a:r>
              <a:rPr lang="cs-CZ" altLang="cs-CZ" b="0" dirty="0"/>
              <a:t>: 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0" dirty="0" smtClean="0"/>
              <a:t>JUDr</a:t>
            </a:r>
            <a:r>
              <a:rPr lang="cs-CZ" altLang="cs-CZ" b="0" dirty="0"/>
              <a:t>. Lukáš Potěšil, Ph.D.</a:t>
            </a:r>
            <a:br>
              <a:rPr lang="cs-CZ" altLang="cs-CZ" b="0" dirty="0"/>
            </a:br>
            <a:r>
              <a:rPr lang="cs-CZ" altLang="cs-CZ" b="0" dirty="0" smtClean="0"/>
              <a:t>JUDr. David Hejč, Ph.D.</a:t>
            </a:r>
            <a:br>
              <a:rPr lang="cs-CZ" altLang="cs-CZ" b="0" dirty="0" smtClean="0"/>
            </a:br>
            <a:r>
              <a:rPr lang="cs-CZ" altLang="cs-CZ" b="0" dirty="0" smtClean="0"/>
              <a:t>doc. JUDr. Soňa Skulová, Ph.D.</a:t>
            </a:r>
            <a:br>
              <a:rPr lang="cs-CZ" altLang="cs-CZ" b="0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Rozvrh a obsah výuky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 smtClean="0"/>
              <a:t>23. 3. 2018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dirty="0"/>
              <a:t>Správní </a:t>
            </a:r>
            <a:r>
              <a:rPr lang="cs-CZ" dirty="0" smtClean="0"/>
              <a:t>trestání, nová právní úprava správního trestání, disciplinární </a:t>
            </a:r>
            <a:r>
              <a:rPr lang="cs-CZ" dirty="0"/>
              <a:t>a pořádkové delikty</a:t>
            </a:r>
            <a:endParaRPr lang="cs-CZ" altLang="cs-CZ" dirty="0"/>
          </a:p>
          <a:p>
            <a:pPr algn="just"/>
            <a:r>
              <a:rPr lang="cs-CZ" altLang="cs-CZ" b="1" dirty="0" smtClean="0"/>
              <a:t>20. </a:t>
            </a:r>
            <a:r>
              <a:rPr lang="cs-CZ" altLang="cs-CZ" b="1" dirty="0"/>
              <a:t>4. </a:t>
            </a:r>
            <a:r>
              <a:rPr lang="cs-CZ" altLang="cs-CZ" b="1" dirty="0" smtClean="0"/>
              <a:t>2018 – </a:t>
            </a:r>
            <a:r>
              <a:rPr lang="cs-CZ" altLang="cs-CZ" dirty="0" smtClean="0"/>
              <a:t>Přestupky, hmotněprávní problematika</a:t>
            </a:r>
          </a:p>
          <a:p>
            <a:pPr algn="just"/>
            <a:r>
              <a:rPr lang="cs-CZ" altLang="cs-CZ" b="1" dirty="0" smtClean="0"/>
              <a:t>11. </a:t>
            </a:r>
            <a:r>
              <a:rPr lang="cs-CZ" altLang="cs-CZ" b="1" dirty="0"/>
              <a:t>5. </a:t>
            </a:r>
            <a:r>
              <a:rPr lang="cs-CZ" altLang="cs-CZ" b="1" dirty="0" smtClean="0"/>
              <a:t>2018 </a:t>
            </a:r>
            <a:r>
              <a:rPr lang="cs-CZ" altLang="cs-CZ" dirty="0"/>
              <a:t>– Přestupky, </a:t>
            </a:r>
            <a:r>
              <a:rPr lang="cs-CZ" altLang="cs-CZ" dirty="0" smtClean="0"/>
              <a:t>procesní úprava, soudní ochrana ve věcech správního trestání</a:t>
            </a:r>
            <a:endParaRPr lang="cs-CZ" altLang="cs-CZ" b="1" dirty="0"/>
          </a:p>
          <a:p>
            <a:pPr algn="just"/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812800"/>
            <a:ext cx="8082321" cy="5319713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endParaRPr lang="cs-CZ" altLang="cs-CZ" sz="1600" b="1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cs-CZ" altLang="cs-CZ" sz="1600" b="1" dirty="0" smtClean="0"/>
              <a:t>OSNOVA VÝUKY:</a:t>
            </a:r>
          </a:p>
          <a:p>
            <a:pPr algn="just"/>
            <a:r>
              <a:rPr lang="cs-CZ" sz="1600" b="1" dirty="0"/>
              <a:t>Správní trestání </a:t>
            </a:r>
            <a:r>
              <a:rPr lang="cs-CZ" sz="1600" dirty="0"/>
              <a:t>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úpravy)</a:t>
            </a:r>
          </a:p>
          <a:p>
            <a:pPr algn="just"/>
            <a:r>
              <a:rPr lang="cs-CZ" sz="1600" b="1" dirty="0"/>
              <a:t>Nová právní úprava správního trestání </a:t>
            </a:r>
            <a:r>
              <a:rPr lang="cs-CZ" sz="1600" dirty="0"/>
              <a:t>(přiblížení nové koncepce správního trestání v České republice, systém správních deliktů). </a:t>
            </a:r>
            <a:r>
              <a:rPr lang="cs-CZ" sz="1600" b="1" dirty="0"/>
              <a:t>Disciplinární a pořádkové delikty</a:t>
            </a:r>
            <a:r>
              <a:rPr lang="cs-CZ" sz="1600" dirty="0"/>
              <a:t> (hmotněprávní a procesní úprava, specifické </a:t>
            </a:r>
            <a:r>
              <a:rPr lang="cs-CZ" sz="1600" dirty="0" smtClean="0"/>
              <a:t>rysy</a:t>
            </a:r>
          </a:p>
          <a:p>
            <a:pPr algn="just"/>
            <a:r>
              <a:rPr lang="cs-CZ" sz="1600" b="1" dirty="0"/>
              <a:t>Přestupky </a:t>
            </a:r>
            <a:r>
              <a:rPr lang="cs-CZ" sz="1600" dirty="0"/>
              <a:t>(systematika právní úpravy v oblasti přestupků; pojem přestupku, hmotněprávní úprava přestupků, základy odpovědnosti za přestupek, vznik a zánik odpovědnosti za přestupek a znaky přestupku) </a:t>
            </a:r>
          </a:p>
          <a:p>
            <a:pPr algn="just"/>
            <a:r>
              <a:rPr lang="cs-CZ" sz="1600" b="1" dirty="0"/>
              <a:t>Přestupky </a:t>
            </a:r>
            <a:r>
              <a:rPr lang="cs-CZ" sz="1600" dirty="0"/>
              <a:t>(následky odpovědnosti za přestupek, správní tresty a podmínky pro ukládání správních trestů, ochranná opatření; evidence přestupků)</a:t>
            </a:r>
          </a:p>
          <a:p>
            <a:pPr algn="just"/>
            <a:r>
              <a:rPr lang="cs-CZ" sz="1600" b="1" dirty="0"/>
              <a:t>Přestupky </a:t>
            </a:r>
            <a:r>
              <a:rPr lang="cs-CZ" sz="1600" dirty="0"/>
              <a:t>(řízení o přestupcích a rozhodnutí o přestupku, specifika právní úpravy a procesního postupu v prvním stupni, zvláštní druhy řízení o přestupku)</a:t>
            </a:r>
          </a:p>
          <a:p>
            <a:pPr algn="just"/>
            <a:r>
              <a:rPr lang="cs-CZ" sz="1600" b="1" dirty="0"/>
              <a:t>Správní a soudní přezkum rozhodnutí o přestupku; soudní ochrana ve věcech správního trestání </a:t>
            </a:r>
            <a:r>
              <a:rPr lang="cs-CZ" sz="1600" dirty="0"/>
              <a:t>(přezkum rozhodnutí o přestupku ze strany správních orgánů; soudní ochrana a přezkum rozhodnutí o přestupku a jiném správním deliktu ze strany správních soudů; moderační právo správních soudů)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altLang="cs-CZ" sz="16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6646" y="2017713"/>
            <a:ext cx="8082321" cy="4114800"/>
          </a:xfrm>
        </p:spPr>
        <p:txBody>
          <a:bodyPr/>
          <a:lstStyle/>
          <a:p>
            <a:pPr marL="990600" lvl="1" indent="-533400" algn="just">
              <a:lnSpc>
                <a:spcPct val="80000"/>
              </a:lnSpc>
              <a:buClrTx/>
              <a:buSzTx/>
              <a:buFontTx/>
              <a:buChar char="–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PRŮCHA</a:t>
            </a:r>
            <a:r>
              <a:rPr lang="cs-CZ" sz="2000" dirty="0">
                <a:solidFill>
                  <a:srgbClr val="000000"/>
                </a:solidFill>
              </a:rPr>
              <a:t>, P.  </a:t>
            </a:r>
            <a:r>
              <a:rPr lang="cs-CZ" sz="2000" i="1" dirty="0">
                <a:solidFill>
                  <a:srgbClr val="000000"/>
                </a:solidFill>
              </a:rPr>
              <a:t>Správní právo. Obecná část</a:t>
            </a:r>
            <a:r>
              <a:rPr lang="cs-CZ" sz="2000" dirty="0">
                <a:solidFill>
                  <a:srgbClr val="000000"/>
                </a:solidFill>
              </a:rPr>
              <a:t>. 8., doplněné a aktualizované vydání. Brno : Masarykova univerzita, 2012.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990600" lvl="1" indent="-533400" algn="just">
              <a:lnSpc>
                <a:spcPct val="80000"/>
              </a:lnSpc>
              <a:buClrTx/>
              <a:buSzTx/>
              <a:buFontTx/>
              <a:buChar char="–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HENDRYCH</a:t>
            </a:r>
            <a:r>
              <a:rPr lang="cs-CZ" sz="2000" dirty="0">
                <a:solidFill>
                  <a:srgbClr val="000000"/>
                </a:solidFill>
              </a:rPr>
              <a:t>, D. a kol. </a:t>
            </a:r>
            <a:r>
              <a:rPr lang="cs-CZ" sz="2000" i="1" dirty="0">
                <a:solidFill>
                  <a:srgbClr val="000000"/>
                </a:solidFill>
              </a:rPr>
              <a:t>Správní právo. Obecná část.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9. </a:t>
            </a:r>
            <a:r>
              <a:rPr lang="cs-CZ" sz="2000" dirty="0">
                <a:solidFill>
                  <a:srgbClr val="000000"/>
                </a:solidFill>
              </a:rPr>
              <a:t>vydání. Praha : C.H. Beck, </a:t>
            </a:r>
            <a:r>
              <a:rPr lang="cs-CZ" sz="2000" dirty="0" smtClean="0">
                <a:solidFill>
                  <a:srgbClr val="000000"/>
                </a:solidFill>
              </a:rPr>
              <a:t>2016.</a:t>
            </a:r>
            <a:endParaRPr lang="cs-CZ" sz="2000" dirty="0">
              <a:solidFill>
                <a:srgbClr val="000000"/>
              </a:solidFill>
            </a:endParaRPr>
          </a:p>
          <a:p>
            <a:pPr marL="990600" lvl="1" indent="-533400" algn="just">
              <a:lnSpc>
                <a:spcPct val="80000"/>
              </a:lnSpc>
              <a:buClrTx/>
              <a:buSzTx/>
              <a:buFontTx/>
              <a:buChar char="–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SLÁDEČEK, </a:t>
            </a:r>
            <a:r>
              <a:rPr lang="cs-CZ" sz="2000" dirty="0">
                <a:solidFill>
                  <a:srgbClr val="000000"/>
                </a:solidFill>
              </a:rPr>
              <a:t>V. </a:t>
            </a:r>
            <a:r>
              <a:rPr lang="cs-CZ" sz="2000" i="1" dirty="0">
                <a:solidFill>
                  <a:srgbClr val="000000"/>
                </a:solidFill>
              </a:rPr>
              <a:t>Obecné správní právo</a:t>
            </a:r>
            <a:r>
              <a:rPr lang="cs-CZ" sz="2000" dirty="0">
                <a:solidFill>
                  <a:srgbClr val="000000"/>
                </a:solidFill>
              </a:rPr>
              <a:t>. 3. vyd. Praha : ASPI - </a:t>
            </a:r>
            <a:r>
              <a:rPr lang="cs-CZ" sz="2000" dirty="0" err="1">
                <a:solidFill>
                  <a:srgbClr val="000000"/>
                </a:solidFill>
              </a:rPr>
              <a:t>Wolters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Kluwer</a:t>
            </a:r>
            <a:r>
              <a:rPr lang="cs-CZ" sz="2000" dirty="0">
                <a:solidFill>
                  <a:srgbClr val="000000"/>
                </a:solidFill>
              </a:rPr>
              <a:t>, 2009,  s. 197 – 226. </a:t>
            </a:r>
          </a:p>
          <a:p>
            <a:pPr marL="990600" lvl="1" indent="-533400" algn="just">
              <a:lnSpc>
                <a:spcPct val="80000"/>
              </a:lnSpc>
              <a:buClrTx/>
              <a:buSzTx/>
              <a:buFontTx/>
              <a:buChar char="–"/>
              <a:defRPr/>
            </a:pPr>
            <a:r>
              <a:rPr lang="cs-CZ" sz="2000" dirty="0" smtClean="0"/>
              <a:t>Prášková</a:t>
            </a:r>
            <a:r>
              <a:rPr lang="cs-CZ" sz="2000" dirty="0"/>
              <a:t>, H. </a:t>
            </a:r>
            <a:r>
              <a:rPr lang="pl-PL" sz="2000" dirty="0"/>
              <a:t>Základy odpovědnosti za správní delikty. Praha : C. H. Beck, 2013</a:t>
            </a:r>
          </a:p>
          <a:p>
            <a:pPr marL="990600" lvl="1" indent="-533400" algn="just">
              <a:lnSpc>
                <a:spcPct val="80000"/>
              </a:lnSpc>
              <a:buClrTx/>
              <a:buSzTx/>
              <a:buFontTx/>
              <a:buChar char="–"/>
              <a:defRPr/>
            </a:pPr>
            <a:r>
              <a:rPr lang="pl-PL" sz="2000" dirty="0"/>
              <a:t>Bohadlo, D., Potěšil, L., Potměšil, J. Správní trestání z hlediska praxe a judikatury. Praha : C. H. Beck, 2013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 (aktuální):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MATES, P. a kol. </a:t>
            </a:r>
            <a:r>
              <a:rPr lang="cs-CZ" sz="1600" i="1" dirty="0"/>
              <a:t>Základy správního práva trestního.</a:t>
            </a:r>
            <a:r>
              <a:rPr lang="cs-CZ" sz="1600" dirty="0"/>
              <a:t> 7 vydání. Praha : C. H. Beck, </a:t>
            </a:r>
            <a:r>
              <a:rPr lang="cs-CZ" sz="1600" dirty="0" smtClean="0"/>
              <a:t>2018. </a:t>
            </a:r>
            <a:endParaRPr lang="cs-CZ" sz="1600" dirty="0"/>
          </a:p>
          <a:p>
            <a:pPr algn="just"/>
            <a:r>
              <a:rPr lang="cs-CZ" sz="1600" dirty="0" smtClean="0"/>
              <a:t>JEMELKA</a:t>
            </a:r>
            <a:r>
              <a:rPr lang="cs-CZ" sz="1600" dirty="0"/>
              <a:t>, Luboš, Vetešník Pavel. </a:t>
            </a:r>
            <a:r>
              <a:rPr lang="cs-CZ" sz="1600" i="1" dirty="0"/>
              <a:t>Zákon o odpovědnosti za přestupky a řízení o nich. Zákon o některých přestupcích. Komentář.</a:t>
            </a:r>
            <a:r>
              <a:rPr lang="cs-CZ" sz="1600" dirty="0"/>
              <a:t> Praha : C. H. Beck, 2017, 1160 s. </a:t>
            </a:r>
            <a:r>
              <a:rPr lang="cs-CZ" sz="1600" dirty="0" smtClean="0"/>
              <a:t> </a:t>
            </a:r>
          </a:p>
          <a:p>
            <a:pPr algn="just"/>
            <a:r>
              <a:rPr lang="cs-CZ" sz="1600" dirty="0" smtClean="0"/>
              <a:t>KOČÍ</a:t>
            </a:r>
            <a:r>
              <a:rPr lang="cs-CZ" sz="1600" dirty="0"/>
              <a:t>, Roman. </a:t>
            </a:r>
            <a:r>
              <a:rPr lang="cs-CZ" sz="1600" i="1" dirty="0"/>
              <a:t>Zákon o odpovědnosti za přestupky a řízení o nich s poznámkami a vzory rozhodnutí a jiných správních aktů.</a:t>
            </a:r>
            <a:r>
              <a:rPr lang="cs-CZ" sz="1600" dirty="0"/>
              <a:t> Praha: Leges, 2017, 272 s. </a:t>
            </a:r>
            <a:r>
              <a:rPr lang="cs-CZ" sz="1600" dirty="0" smtClean="0"/>
              <a:t> </a:t>
            </a:r>
          </a:p>
          <a:p>
            <a:pPr algn="just"/>
            <a:r>
              <a:rPr lang="cs-CZ" sz="1600" dirty="0" smtClean="0"/>
              <a:t>KUČEROVÁ</a:t>
            </a:r>
            <a:r>
              <a:rPr lang="cs-CZ" sz="1600" dirty="0"/>
              <a:t>, Helena, HORZINKOVÁ, Eva. </a:t>
            </a:r>
            <a:r>
              <a:rPr lang="cs-CZ" sz="1600" i="1" dirty="0"/>
              <a:t>Zákon o odpovědnosti za přestupky a řízení o nich a zákon o některých přestupcích s komentářem a judikaturou.</a:t>
            </a:r>
            <a:r>
              <a:rPr lang="cs-CZ" sz="1600" dirty="0"/>
              <a:t> Praha: Leges, 2017, 832 s. </a:t>
            </a:r>
            <a:r>
              <a:rPr lang="cs-CZ" sz="1600" dirty="0" smtClean="0"/>
              <a:t> </a:t>
            </a:r>
          </a:p>
          <a:p>
            <a:pPr algn="just"/>
            <a:r>
              <a:rPr lang="cs-CZ" sz="1600" dirty="0" smtClean="0"/>
              <a:t>ONDRUŠOVÁ</a:t>
            </a:r>
            <a:r>
              <a:rPr lang="cs-CZ" sz="1600" dirty="0"/>
              <a:t>, Marta, ONDRUŠ, Radek, VYTOPIL, Petr. </a:t>
            </a:r>
            <a:r>
              <a:rPr lang="cs-CZ" sz="1600" i="1" dirty="0"/>
              <a:t>Zákon o odpovědnosti za přestupky a řízení o nich. Praktický komentář k zákonu č. 250/2016 Sb.</a:t>
            </a:r>
            <a:r>
              <a:rPr lang="cs-CZ" sz="1600" dirty="0"/>
              <a:t> Praha: Leges, </a:t>
            </a:r>
            <a:r>
              <a:rPr lang="cs-CZ" sz="1600" dirty="0" smtClean="0"/>
              <a:t>2018. </a:t>
            </a:r>
          </a:p>
          <a:p>
            <a:pPr algn="just"/>
            <a:r>
              <a:rPr lang="cs-CZ" sz="1600" dirty="0"/>
              <a:t>PRÁŠKOVÁ, Helena. </a:t>
            </a:r>
            <a:r>
              <a:rPr lang="cs-CZ" sz="1600" i="1" dirty="0"/>
              <a:t>Nové přestupkové právo.</a:t>
            </a:r>
            <a:r>
              <a:rPr lang="cs-CZ" sz="1600" dirty="0"/>
              <a:t> Praha: Leges, 2017, 448 s. </a:t>
            </a:r>
            <a:endParaRPr lang="cs-CZ" sz="1600" dirty="0" smtClean="0"/>
          </a:p>
          <a:p>
            <a:pPr algn="just"/>
            <a:r>
              <a:rPr lang="cs-CZ" sz="1600" dirty="0" smtClean="0"/>
              <a:t>FIALA, Z. a kol. </a:t>
            </a:r>
            <a:r>
              <a:rPr lang="cs-CZ" sz="1600" i="1" dirty="0" smtClean="0"/>
              <a:t>Správní právo trestní</a:t>
            </a:r>
            <a:r>
              <a:rPr lang="cs-CZ" sz="1600" dirty="0" smtClean="0"/>
              <a:t>. Praha: Leges, 2017, 304 s. </a:t>
            </a:r>
            <a:endParaRPr lang="cs-CZ" sz="1600" dirty="0" smtClean="0"/>
          </a:p>
          <a:p>
            <a:pPr algn="just"/>
            <a:r>
              <a:rPr lang="cs-CZ" sz="1600" dirty="0" smtClean="0"/>
              <a:t>FRUMAROVÁ, K. a kol. </a:t>
            </a:r>
            <a:r>
              <a:rPr lang="cs-CZ" sz="1600" i="1" dirty="0" smtClean="0"/>
              <a:t>Správní trestání</a:t>
            </a:r>
            <a:r>
              <a:rPr lang="cs-CZ" sz="1600" dirty="0" smtClean="0"/>
              <a:t>. Praga: Leges, 2018, 400 s.  </a:t>
            </a:r>
            <a:endParaRPr lang="cs-CZ" sz="1600" dirty="0"/>
          </a:p>
          <a:p>
            <a:endParaRPr lang="cs-CZ" sz="16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7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43314"/>
            <a:ext cx="8082321" cy="4224905"/>
          </a:xfrm>
        </p:spPr>
        <p:txBody>
          <a:bodyPr/>
          <a:lstStyle/>
          <a:p>
            <a:pPr algn="just"/>
            <a:r>
              <a:rPr lang="cs-CZ" altLang="cs-CZ" sz="1800" b="1" u="sng" dirty="0">
                <a:solidFill>
                  <a:srgbClr val="000000"/>
                </a:solidFill>
                <a:latin typeface="Arial" panose="020B0604020202020204" pitchFamily="34" charset="0"/>
              </a:rPr>
              <a:t>Předmět se ukončuje kolokviem</a:t>
            </a:r>
            <a:r>
              <a:rPr lang="cs-CZ" altLang="cs-CZ" sz="18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cs-CZ" sz="1800" dirty="0" smtClean="0"/>
              <a:t> </a:t>
            </a:r>
            <a:r>
              <a:rPr lang="cs-CZ" sz="1800" dirty="0"/>
              <a:t>Podmínkou je, mimo </a:t>
            </a:r>
            <a:r>
              <a:rPr lang="cs-CZ" sz="1800" b="1" u="sng" dirty="0"/>
              <a:t>absolvování výuky</a:t>
            </a:r>
            <a:r>
              <a:rPr lang="cs-CZ" sz="1800" dirty="0"/>
              <a:t> a zpracování </a:t>
            </a:r>
            <a:r>
              <a:rPr lang="cs-CZ" sz="1800" b="1" u="sng" dirty="0"/>
              <a:t>průběžných plnění </a:t>
            </a:r>
            <a:r>
              <a:rPr lang="cs-CZ" sz="1800" b="1" dirty="0"/>
              <a:t>po každém přednáškovém bloku</a:t>
            </a:r>
            <a:r>
              <a:rPr lang="cs-CZ" sz="1800" dirty="0"/>
              <a:t>, také závěrečná </a:t>
            </a:r>
            <a:r>
              <a:rPr lang="cs-CZ" sz="1800" b="1" u="sng" dirty="0"/>
              <a:t>seminární práce, která bude mít a) podobu vypracování rozhodnutí o přestupku a (současně) b) případové studie. </a:t>
            </a:r>
            <a:r>
              <a:rPr lang="cs-CZ" sz="1800" dirty="0"/>
              <a:t>Podrobnosti budou sděleny jak ve výuce, tak i v rámci </a:t>
            </a:r>
            <a:r>
              <a:rPr lang="cs-CZ" sz="1800" dirty="0" err="1"/>
              <a:t>ISu</a:t>
            </a:r>
            <a:r>
              <a:rPr lang="cs-CZ" sz="1800" dirty="0"/>
              <a:t> a studijních materiálů. </a:t>
            </a:r>
            <a:endParaRPr lang="cs-CZ" sz="1800" dirty="0" smtClean="0"/>
          </a:p>
          <a:p>
            <a:pPr algn="just"/>
            <a:r>
              <a:rPr lang="cs-CZ" sz="1800" b="1" dirty="0" smtClean="0">
                <a:solidFill>
                  <a:srgbClr val="FF0000"/>
                </a:solidFill>
              </a:rPr>
              <a:t>Výuka</a:t>
            </a:r>
          </a:p>
          <a:p>
            <a:pPr algn="just"/>
            <a:r>
              <a:rPr lang="cs-CZ" sz="1800" b="1" dirty="0" smtClean="0">
                <a:solidFill>
                  <a:srgbClr val="FF0000"/>
                </a:solidFill>
              </a:rPr>
              <a:t>Průběžná plnění </a:t>
            </a:r>
            <a:r>
              <a:rPr lang="cs-CZ" sz="1800" dirty="0" smtClean="0">
                <a:solidFill>
                  <a:srgbClr val="FF0000"/>
                </a:solidFill>
              </a:rPr>
              <a:t>v prostředí IS</a:t>
            </a:r>
          </a:p>
          <a:p>
            <a:pPr algn="just"/>
            <a:r>
              <a:rPr lang="cs-CZ" sz="1800" dirty="0" smtClean="0">
                <a:solidFill>
                  <a:srgbClr val="FF0000"/>
                </a:solidFill>
              </a:rPr>
              <a:t>Seminární práce a) </a:t>
            </a:r>
            <a:r>
              <a:rPr lang="cs-CZ" sz="1800" b="1" dirty="0" smtClean="0">
                <a:solidFill>
                  <a:srgbClr val="FF0000"/>
                </a:solidFill>
              </a:rPr>
              <a:t>rozhodnutí</a:t>
            </a:r>
            <a:r>
              <a:rPr lang="cs-CZ" sz="1800" dirty="0" smtClean="0">
                <a:solidFill>
                  <a:srgbClr val="FF0000"/>
                </a:solidFill>
              </a:rPr>
              <a:t>, b) </a:t>
            </a:r>
            <a:r>
              <a:rPr lang="cs-CZ" sz="1800" b="1" dirty="0" smtClean="0">
                <a:solidFill>
                  <a:srgbClr val="FF0000"/>
                </a:solidFill>
              </a:rPr>
              <a:t>případová studie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 smtClean="0"/>
              <a:t>jte</a:t>
            </a:r>
            <a:r>
              <a:rPr lang="cs-CZ" altLang="cs-CZ" dirty="0" smtClean="0"/>
              <a:t>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34779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41</TotalTime>
  <Words>427</Words>
  <Application>Microsoft Office PowerPoint</Application>
  <PresentationFormat>Předvádění na obrazovce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NV201K Správní trestání  přednášející:   JUDr. Lukáš Potěšil, Ph.D. JUDr. David Hejč, Ph.D. doc. JUDr. Soňa Skulová, Ph.D.  </vt:lpstr>
      <vt:lpstr>Rozvrh a obsah výuky</vt:lpstr>
      <vt:lpstr>Prezentace aplikace PowerPoint</vt:lpstr>
      <vt:lpstr>Doporučená literatura:</vt:lpstr>
      <vt:lpstr>Doporučená literatura (aktuální):</vt:lpstr>
      <vt:lpstr>Podmínky ukončení předmětu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přednášející:  JUDr. Lukáš Potěšil, Ph.D. doc. JUDr. Soňa Skulová, Ph.D.</dc:title>
  <dc:creator>Lukas Potesil</dc:creator>
  <cp:lastModifiedBy>Lukas Potesil</cp:lastModifiedBy>
  <cp:revision>17</cp:revision>
  <cp:lastPrinted>1601-01-01T00:00:00Z</cp:lastPrinted>
  <dcterms:created xsi:type="dcterms:W3CDTF">2016-04-13T06:42:08Z</dcterms:created>
  <dcterms:modified xsi:type="dcterms:W3CDTF">2018-03-16T08:20:38Z</dcterms:modified>
</cp:coreProperties>
</file>