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  <p:sldId id="263" r:id="rId9"/>
    <p:sldId id="264" r:id="rId10"/>
    <p:sldId id="272" r:id="rId11"/>
    <p:sldId id="265" r:id="rId12"/>
    <p:sldId id="273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trestání NV201K </a:t>
            </a: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23. 3. 2018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/>
              <a:t>Nová právní úprava správního trestání </a:t>
            </a:r>
            <a:r>
              <a:rPr lang="cs-CZ" sz="2800" b="0" dirty="0"/>
              <a:t>(přiblížení nové koncepce správního trestání v České republice, systém správních deliktů). </a:t>
            </a:r>
            <a:r>
              <a:rPr lang="cs-CZ" sz="2800" dirty="0"/>
              <a:t>Disciplinární a pořádkové delikty </a:t>
            </a:r>
            <a:r>
              <a:rPr lang="cs-CZ" sz="2800" b="0" dirty="0"/>
              <a:t>(hmotněprávní a procesní úprava, specifické rysy)</a:t>
            </a:r>
            <a:br>
              <a:rPr lang="cs-CZ" sz="2800" b="0" dirty="0"/>
            </a:br>
            <a:r>
              <a:rPr lang="cs-CZ" sz="2800" b="0" dirty="0"/>
              <a:t/>
            </a:r>
            <a:br>
              <a:rPr lang="cs-CZ" sz="2800" b="0" dirty="0"/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0" dirty="0"/>
              <a:t>JUDr. Lukáš Potěšil, Ph.D.</a:t>
            </a:r>
            <a:br>
              <a:rPr lang="cs-CZ" altLang="cs-CZ" sz="2800" b="0" dirty="0"/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/>
              <a:t>Advokáti </a:t>
            </a:r>
            <a:r>
              <a:rPr lang="cs-CZ" altLang="cs-CZ" sz="1800" dirty="0" smtClean="0"/>
              <a:t>(č. 85/1996 Sb., postup podle TŘ), </a:t>
            </a:r>
            <a:r>
              <a:rPr lang="cs-CZ" altLang="cs-CZ" sz="1800" b="1" dirty="0" smtClean="0"/>
              <a:t>notáři</a:t>
            </a:r>
            <a:r>
              <a:rPr lang="cs-CZ" altLang="cs-CZ" sz="1800" dirty="0" smtClean="0"/>
              <a:t> (x soudní exekutoři – NSS)</a:t>
            </a:r>
          </a:p>
          <a:p>
            <a:pPr algn="just"/>
            <a:r>
              <a:rPr lang="cs-CZ" altLang="cs-CZ" sz="1800" b="1" dirty="0" smtClean="0"/>
              <a:t>Lékaři, lékárníci, stomatologové, veterinární lékaři</a:t>
            </a:r>
          </a:p>
          <a:p>
            <a:pPr algn="just"/>
            <a:r>
              <a:rPr lang="cs-CZ" altLang="cs-CZ" sz="1800" b="1" dirty="0" smtClean="0"/>
              <a:t>Daňoví poradci, auditoři, patentoví zástupci</a:t>
            </a:r>
            <a:r>
              <a:rPr lang="cs-CZ" altLang="cs-CZ" sz="1800" dirty="0" smtClean="0"/>
              <a:t>, …</a:t>
            </a:r>
          </a:p>
          <a:p>
            <a:pPr algn="just"/>
            <a:r>
              <a:rPr lang="cs-CZ" altLang="cs-CZ" sz="1800" b="1" dirty="0" smtClean="0"/>
              <a:t>Studenti VŠ</a:t>
            </a:r>
          </a:p>
          <a:p>
            <a:pPr algn="just"/>
            <a:r>
              <a:rPr lang="cs-CZ" altLang="cs-CZ" sz="1800" b="1" dirty="0" smtClean="0"/>
              <a:t>Vojáci z povolání </a:t>
            </a:r>
            <a:r>
              <a:rPr lang="cs-CZ" altLang="cs-CZ" sz="1800" dirty="0" smtClean="0"/>
              <a:t>(221/1999 Sb.)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+ „jednání mající znaky přestupku“ (osobní výluka z dopadu přestupků, ale … )</a:t>
            </a:r>
          </a:p>
          <a:p>
            <a:pPr algn="just"/>
            <a:r>
              <a:rPr lang="cs-CZ" altLang="cs-CZ" sz="1800" b="1" dirty="0" smtClean="0"/>
              <a:t>Příslušníci bezpečnostních sborů </a:t>
            </a:r>
            <a:r>
              <a:rPr lang="cs-CZ" altLang="cs-CZ" sz="1800" dirty="0" smtClean="0"/>
              <a:t>(361/2003 Sb.) </a:t>
            </a:r>
            <a:r>
              <a:rPr lang="cs-CZ" altLang="cs-CZ" sz="1800" b="1" dirty="0">
                <a:solidFill>
                  <a:srgbClr val="FF0000"/>
                </a:solidFill>
              </a:rPr>
              <a:t>+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„jednání </a:t>
            </a:r>
            <a:r>
              <a:rPr lang="cs-CZ" altLang="cs-CZ" sz="1800" b="1" dirty="0">
                <a:solidFill>
                  <a:srgbClr val="FF0000"/>
                </a:solidFill>
              </a:rPr>
              <a:t>mající znaky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přestupku“ </a:t>
            </a:r>
            <a:r>
              <a:rPr lang="cs-CZ" altLang="cs-CZ" sz="1800" b="1" dirty="0">
                <a:solidFill>
                  <a:srgbClr val="FF0000"/>
                </a:solidFill>
              </a:rPr>
              <a:t>(osobní výluka z dopadu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přestupků, ale …)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algn="just"/>
            <a:r>
              <a:rPr lang="cs-CZ" altLang="cs-CZ" sz="1800" b="1" dirty="0" smtClean="0"/>
              <a:t>Státní úředníci </a:t>
            </a:r>
            <a:r>
              <a:rPr lang="cs-CZ" altLang="cs-CZ" sz="1800" dirty="0" smtClean="0"/>
              <a:t>v režimu tzv. státní služby (234/2014 Sb.)</a:t>
            </a:r>
            <a:endParaRPr lang="cs-CZ" altLang="cs-CZ" sz="1800" dirty="0"/>
          </a:p>
          <a:p>
            <a:pPr algn="just"/>
            <a:endParaRPr lang="cs-CZ" altLang="cs-CZ" sz="1800" dirty="0" smtClean="0">
              <a:solidFill>
                <a:srgbClr val="FF3300"/>
              </a:solidFill>
            </a:endParaRPr>
          </a:p>
          <a:p>
            <a:pPr algn="just"/>
            <a:r>
              <a:rPr lang="cs-CZ" altLang="cs-CZ" sz="1800" dirty="0" smtClean="0">
                <a:solidFill>
                  <a:srgbClr val="FF3300"/>
                </a:solidFill>
              </a:rPr>
              <a:t>Jednání mající znaky přestupku – možný postih za toto jednání a v jeho důsledku „souběžný“ postih za kárný/kázeňský/disciplinární delikt</a:t>
            </a:r>
            <a:endParaRPr lang="cs-CZ" altLang="cs-CZ" sz="1800" dirty="0">
              <a:solidFill>
                <a:srgbClr val="FF3300"/>
              </a:solidFill>
            </a:endParaRPr>
          </a:p>
          <a:p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82157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Pořádkový delikt</a:t>
            </a:r>
          </a:p>
          <a:p>
            <a:pPr algn="just"/>
            <a:r>
              <a:rPr lang="cs-CZ" altLang="cs-CZ" b="1" dirty="0"/>
              <a:t>Zaviněné porušení procesních povinností </a:t>
            </a:r>
            <a:r>
              <a:rPr lang="cs-CZ" altLang="cs-CZ" dirty="0"/>
              <a:t>či </a:t>
            </a:r>
            <a:r>
              <a:rPr lang="cs-CZ" altLang="cs-CZ" b="1" dirty="0"/>
              <a:t>maření a ztěžování průběhu </a:t>
            </a:r>
            <a:r>
              <a:rPr lang="cs-CZ" altLang="cs-CZ" dirty="0"/>
              <a:t>(nejen) správního řízení</a:t>
            </a:r>
          </a:p>
          <a:p>
            <a:pPr algn="just"/>
            <a:r>
              <a:rPr lang="cs-CZ" altLang="cs-CZ" dirty="0"/>
              <a:t>FO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Subjektivní odpovědnost </a:t>
            </a:r>
            <a:r>
              <a:rPr lang="cs-CZ" altLang="cs-CZ" dirty="0"/>
              <a:t>-  dovozeno judikaturou </a:t>
            </a:r>
          </a:p>
          <a:p>
            <a:pPr algn="just"/>
            <a:r>
              <a:rPr lang="cs-CZ" altLang="cs-CZ" dirty="0"/>
              <a:t>Donucovací prostředek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56049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835253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584553"/>
            <a:ext cx="8082321" cy="4359274"/>
          </a:xfrm>
        </p:spPr>
        <p:txBody>
          <a:bodyPr/>
          <a:lstStyle/>
          <a:p>
            <a:pPr algn="just"/>
            <a:r>
              <a:rPr lang="cs-CZ" altLang="cs-CZ" sz="1800" b="1" dirty="0" smtClean="0"/>
              <a:t>NSS, </a:t>
            </a:r>
            <a:r>
              <a:rPr lang="cs-CZ" altLang="cs-CZ" sz="1800" b="1" dirty="0" err="1" smtClean="0"/>
              <a:t>sp</a:t>
            </a:r>
            <a:r>
              <a:rPr lang="cs-CZ" altLang="cs-CZ" sz="1800" b="1" dirty="0" smtClean="0"/>
              <a:t>. zn. </a:t>
            </a:r>
            <a:r>
              <a:rPr lang="cs-CZ" altLang="cs-CZ" sz="1800" b="1" dirty="0"/>
              <a:t>5 </a:t>
            </a:r>
            <a:r>
              <a:rPr lang="cs-CZ" altLang="cs-CZ" sz="1800" b="1" dirty="0" smtClean="0"/>
              <a:t>As 76/2009, č. 2236/2011 Sb. NSS </a:t>
            </a:r>
            <a:r>
              <a:rPr lang="cs-CZ" altLang="cs-CZ" sz="1800" b="1" dirty="0"/>
              <a:t>„</a:t>
            </a:r>
            <a:r>
              <a:rPr lang="cs-CZ" altLang="cs-CZ" sz="1800" i="1" dirty="0"/>
              <a:t>O poměru speciality lze hovořit tam, kde se jedná o právní ochranu týchž zájmů. Objektem ochrany v § 62 odst. 2 správního řádu </a:t>
            </a:r>
            <a:r>
              <a:rPr lang="cs-CZ" altLang="cs-CZ" sz="1800" i="1" dirty="0" smtClean="0"/>
              <a:t>…je </a:t>
            </a:r>
            <a:r>
              <a:rPr lang="cs-CZ" altLang="cs-CZ" sz="1800" i="1" dirty="0">
                <a:solidFill>
                  <a:srgbClr val="FF0000"/>
                </a:solidFill>
              </a:rPr>
              <a:t>vlastní řízení</a:t>
            </a:r>
            <a:r>
              <a:rPr lang="cs-CZ" altLang="cs-CZ" sz="1800" i="1" dirty="0"/>
              <a:t>, které probíhá u správního orgánu, tzn. řízení, v němž rozhoduje, resp. činí relevantní úkony směřující k vydání rozhodnutí oprávněná úřední osoba. Objektem, který je chráněn § 49 odst. 1 písm. a) zákona č. 200/1990 Sb., o přestupcích, je </a:t>
            </a:r>
            <a:r>
              <a:rPr lang="cs-CZ" altLang="cs-CZ" sz="1800" i="1" dirty="0">
                <a:solidFill>
                  <a:srgbClr val="FF0000"/>
                </a:solidFill>
              </a:rPr>
              <a:t>čest jednotlivce </a:t>
            </a:r>
            <a:r>
              <a:rPr lang="cs-CZ" altLang="cs-CZ" sz="1800" i="1" dirty="0"/>
              <a:t>napadená pachatelem přestupku. V tomto případě je dána mnohost chráněných zájmů, stanovení vůči sobě nejsou a ani nemohou být ve vztahu speciality</a:t>
            </a:r>
            <a:r>
              <a:rPr lang="cs-CZ" altLang="cs-CZ" sz="1800" i="1" dirty="0" smtClean="0"/>
              <a:t>. Pouhá </a:t>
            </a:r>
            <a:r>
              <a:rPr lang="cs-CZ" altLang="cs-CZ" sz="1800" i="1" dirty="0"/>
              <a:t>skutečnost, že se jedná o veřejného činitele, sama o sobě neznamená, že nelze použít zákona </a:t>
            </a:r>
            <a:r>
              <a:rPr lang="cs-CZ" altLang="cs-CZ" sz="1800" i="1" dirty="0" smtClean="0"/>
              <a:t>… o </a:t>
            </a:r>
            <a:r>
              <a:rPr lang="cs-CZ" altLang="cs-CZ" sz="1800" i="1" dirty="0"/>
              <a:t>přestupcích. </a:t>
            </a:r>
            <a:r>
              <a:rPr lang="cs-CZ" altLang="cs-CZ" sz="1800" i="1" dirty="0">
                <a:solidFill>
                  <a:srgbClr val="FF0000"/>
                </a:solidFill>
              </a:rPr>
              <a:t>Úřední osoba, resp. oprávněná úřední osoba z titulu výkonu své funkce neztrácí základní lidská práva a svobody</a:t>
            </a:r>
            <a:r>
              <a:rPr lang="cs-CZ" altLang="cs-CZ" sz="1800" i="1" dirty="0"/>
              <a:t>, deklarovaná Listinou základních práv a svobod (srovnej čl. 7 a čl. 10), a jakkoli je vztah občan – „úřadník“ v mnohém asymetrický, i zde platí určitá všeobecná uznávaná slušnosti a občanského soužití; není proto důvod, aby byl „úředník“ z ochrany garantované § 49 citovaného zákona vylučován</a:t>
            </a:r>
            <a:r>
              <a:rPr lang="cs-CZ" altLang="cs-CZ" sz="1800" b="1" dirty="0" smtClean="0"/>
              <a:t>.</a:t>
            </a:r>
          </a:p>
          <a:p>
            <a:pPr algn="just"/>
            <a:r>
              <a:rPr lang="cs-CZ" altLang="cs-CZ" sz="1800" b="1" dirty="0" smtClean="0"/>
              <a:t>§ 5 odst. 1 písm. b) zákona č. 251/2016 Sb. – další forma ochrany „úředníka“</a:t>
            </a:r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1185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Pořádková pokuta - § 62 </a:t>
            </a:r>
            <a:r>
              <a:rPr lang="cs-CZ" altLang="cs-CZ" dirty="0" err="1"/>
              <a:t>spr</a:t>
            </a:r>
            <a:r>
              <a:rPr lang="cs-CZ" altLang="cs-CZ" dirty="0"/>
              <a:t>. ř.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Rozhodnutí </a:t>
            </a:r>
            <a:r>
              <a:rPr lang="cs-CZ" altLang="cs-CZ" b="1" dirty="0"/>
              <a:t>– </a:t>
            </a:r>
            <a:r>
              <a:rPr lang="cs-CZ" altLang="cs-CZ" dirty="0"/>
              <a:t>lze se odvolat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Odkladný účinek nelze vyloučit</a:t>
            </a:r>
          </a:p>
          <a:p>
            <a:pPr algn="just"/>
            <a:r>
              <a:rPr lang="cs-CZ" altLang="cs-CZ" b="1" dirty="0"/>
              <a:t>první úkon v řízení </a:t>
            </a:r>
            <a:r>
              <a:rPr lang="cs-CZ" altLang="cs-CZ" dirty="0"/>
              <a:t>(samostatné řízení) </a:t>
            </a:r>
          </a:p>
          <a:p>
            <a:pPr algn="just"/>
            <a:r>
              <a:rPr lang="cs-CZ" altLang="cs-CZ" dirty="0"/>
              <a:t>může </a:t>
            </a:r>
            <a:r>
              <a:rPr lang="cs-CZ" altLang="cs-CZ" b="1" dirty="0"/>
              <a:t>navazovat</a:t>
            </a:r>
            <a:r>
              <a:rPr lang="cs-CZ" altLang="cs-CZ" dirty="0"/>
              <a:t>, </a:t>
            </a:r>
            <a:r>
              <a:rPr lang="cs-CZ" altLang="cs-CZ" b="1" dirty="0"/>
              <a:t>předcházet</a:t>
            </a:r>
            <a:r>
              <a:rPr lang="cs-CZ" altLang="cs-CZ" dirty="0"/>
              <a:t> nebo </a:t>
            </a:r>
            <a:r>
              <a:rPr lang="cs-CZ" altLang="cs-CZ" b="1" dirty="0"/>
              <a:t>v průběhu</a:t>
            </a:r>
            <a:r>
              <a:rPr lang="cs-CZ" altLang="cs-CZ" dirty="0"/>
              <a:t> jiného (správního) řízení či procesu (OOP, JÚ, …)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Pravomocně uloženou pokutu lze snížit/prominout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9736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Pořádkové pokuty lze ukládat </a:t>
            </a:r>
            <a:r>
              <a:rPr lang="cs-CZ" sz="1800" b="1" dirty="0">
                <a:solidFill>
                  <a:srgbClr val="FF0000"/>
                </a:solidFill>
              </a:rPr>
              <a:t>opakovaně</a:t>
            </a:r>
            <a:r>
              <a:rPr lang="cs-CZ" sz="1800" dirty="0"/>
              <a:t> (může být maximální výše), tj. </a:t>
            </a:r>
            <a:r>
              <a:rPr lang="cs-CZ" sz="1800" b="1" dirty="0">
                <a:solidFill>
                  <a:srgbClr val="FF0000"/>
                </a:solidFill>
              </a:rPr>
              <a:t>neplatí ne bis in idem</a:t>
            </a:r>
          </a:p>
          <a:p>
            <a:pPr algn="just">
              <a:defRPr/>
            </a:pPr>
            <a:r>
              <a:rPr lang="cs-CZ" sz="1800" dirty="0"/>
              <a:t>50.000,- Kč</a:t>
            </a:r>
          </a:p>
          <a:p>
            <a:pPr algn="just">
              <a:defRPr/>
            </a:pPr>
            <a:r>
              <a:rPr lang="cs-CZ" sz="1800" b="1" dirty="0"/>
              <a:t>Závažné ztěžování postupu v řízení </a:t>
            </a:r>
            <a:r>
              <a:rPr lang="cs-CZ" sz="1800" dirty="0" smtClean="0"/>
              <a:t>(NSS,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8 As 16/2012, č. 2890/2013 Sb. NSS, „</a:t>
            </a:r>
            <a:r>
              <a:rPr lang="cs-CZ" sz="1800" i="1" dirty="0" smtClean="0"/>
              <a:t>pro </a:t>
            </a:r>
            <a:r>
              <a:rPr lang="cs-CZ" sz="1800" i="1" dirty="0"/>
              <a:t>uložení pořádkové pokuty podle § 62 odst. 2 správního řádu </a:t>
            </a:r>
            <a:r>
              <a:rPr lang="cs-CZ" sz="1800" i="1" dirty="0" smtClean="0"/>
              <a:t> </a:t>
            </a:r>
            <a:r>
              <a:rPr lang="cs-CZ" sz="1800" i="1" dirty="0"/>
              <a:t>není třeba, aby byl hrubě urážlivým podáním současně též závažně ztížen postup v řízení podle prvního odstavce tohoto </a:t>
            </a:r>
            <a:r>
              <a:rPr lang="cs-CZ" sz="1800" i="1" dirty="0" smtClean="0"/>
              <a:t>ustanovení</a:t>
            </a:r>
            <a:r>
              <a:rPr lang="cs-CZ" sz="1800" dirty="0" smtClean="0"/>
              <a:t>“)</a:t>
            </a:r>
            <a:endParaRPr lang="cs-CZ" sz="1800" dirty="0"/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b="1" dirty="0"/>
              <a:t>Bez omluvy se nedostaví</a:t>
            </a:r>
            <a:r>
              <a:rPr lang="cs-CZ" sz="1800" dirty="0"/>
              <a:t> na předvolání (pokud je omluva, lze předvést, ale ne pokutovat)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dirty="0"/>
              <a:t>Navzdory </a:t>
            </a:r>
            <a:r>
              <a:rPr lang="cs-CZ" sz="1800" b="1" dirty="0"/>
              <a:t>předchozímu napomenutí ruší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b="1" dirty="0"/>
              <a:t>Neuposlechne</a:t>
            </a:r>
            <a:r>
              <a:rPr lang="cs-CZ" sz="1800" dirty="0"/>
              <a:t> pokynu</a:t>
            </a:r>
          </a:p>
          <a:p>
            <a:pPr algn="just">
              <a:defRPr/>
            </a:pPr>
            <a:r>
              <a:rPr lang="cs-CZ" sz="1800" dirty="0"/>
              <a:t>Učiní </a:t>
            </a:r>
            <a:r>
              <a:rPr lang="cs-CZ" sz="1800" b="1" dirty="0"/>
              <a:t>hrubě urážlivé podání </a:t>
            </a:r>
            <a:r>
              <a:rPr lang="cs-CZ" sz="1800" dirty="0"/>
              <a:t>(x střet s </a:t>
            </a:r>
            <a:r>
              <a:rPr lang="cs-CZ" sz="1800" dirty="0" smtClean="0"/>
              <a:t>přestupkem; )</a:t>
            </a:r>
            <a:endParaRPr lang="cs-CZ" sz="1800" dirty="0"/>
          </a:p>
          <a:p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72360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„</a:t>
            </a:r>
            <a:r>
              <a:rPr lang="cs-CZ" altLang="cs-CZ" dirty="0">
                <a:solidFill>
                  <a:schemeClr val="folHlink"/>
                </a:solidFill>
              </a:rPr>
              <a:t>plná</a:t>
            </a:r>
            <a:r>
              <a:rPr lang="cs-CZ" altLang="cs-CZ" dirty="0"/>
              <a:t>“ subsidiarita správního řádu (tj. nejsou procesní </a:t>
            </a:r>
            <a:r>
              <a:rPr lang="cs-CZ" altLang="cs-CZ" dirty="0" smtClean="0"/>
              <a:t>odchylky)  x </a:t>
            </a:r>
            <a:r>
              <a:rPr lang="cs-CZ" altLang="cs-CZ" b="1" dirty="0" smtClean="0"/>
              <a:t>vnitřní procesní předpisy „disciplinární řády“ </a:t>
            </a:r>
            <a:r>
              <a:rPr lang="cs-CZ" altLang="cs-CZ" dirty="0" smtClean="0"/>
              <a:t>vydané na základě zákonného zmocnění</a:t>
            </a:r>
            <a:endParaRPr lang="cs-CZ" altLang="cs-CZ" dirty="0"/>
          </a:p>
          <a:p>
            <a:pPr algn="just"/>
            <a:r>
              <a:rPr lang="cs-CZ" altLang="cs-CZ" i="1" dirty="0" smtClean="0"/>
              <a:t>ex </a:t>
            </a:r>
            <a:r>
              <a:rPr lang="cs-CZ" altLang="cs-CZ" i="1" dirty="0"/>
              <a:t>offo</a:t>
            </a:r>
            <a:r>
              <a:rPr lang="cs-CZ" altLang="cs-CZ" dirty="0"/>
              <a:t>, subjektivní a objektivní lhůty pro </a:t>
            </a:r>
            <a:r>
              <a:rPr lang="cs-CZ" altLang="cs-CZ" b="1" dirty="0"/>
              <a:t>zahájení řízení </a:t>
            </a:r>
            <a:r>
              <a:rPr lang="cs-CZ" altLang="cs-CZ" dirty="0"/>
              <a:t>či pro </a:t>
            </a:r>
            <a:r>
              <a:rPr lang="cs-CZ" altLang="cs-CZ" b="1" dirty="0"/>
              <a:t>uložení </a:t>
            </a:r>
            <a:r>
              <a:rPr lang="cs-CZ" altLang="cs-CZ" b="1" dirty="0" smtClean="0"/>
              <a:t>sankce</a:t>
            </a:r>
            <a:endParaRPr lang="cs-CZ" altLang="cs-CZ" b="1" i="1" dirty="0"/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67607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2000" dirty="0" smtClean="0"/>
              <a:t>Podle </a:t>
            </a:r>
            <a:r>
              <a:rPr lang="cs-CZ" altLang="cs-CZ" sz="2000" dirty="0"/>
              <a:t>usnesení rozšířeného senátu Nejvyššího správního soudu ze dne 15. 1. 2008, č.j. 2 As 34/2006-73, publikované pod č. 1546/2008 Sb. NSS „</a:t>
            </a:r>
            <a:r>
              <a:rPr lang="cs-CZ" altLang="cs-CZ" sz="2000" i="1" dirty="0"/>
              <a:t>Výrok rozhodnutí o jiném správním deliktu </a:t>
            </a:r>
            <a:r>
              <a:rPr lang="cs-CZ" altLang="cs-CZ" sz="2000" b="1" i="1" dirty="0"/>
              <a:t>musí obsahovat popis skutku uvedením místa, času a způsobu spáchání, popřípadě i uvedením jiných skutečností, jichž je třeba k tomu, aby nemohl být zaměněn s jiným</a:t>
            </a:r>
            <a:r>
              <a:rPr lang="cs-CZ" altLang="cs-CZ" sz="2000" i="1" dirty="0"/>
              <a:t>. Neuvede-li správní orgán takové náležitosti do výroku svého rozhodnutí, podstatně poruší ustanovení o řízení.  Zjistí-li soud k námitce účastníka řízení existenci této vady, správní rozhodnutí z tohoto důvodu zruší</a:t>
            </a:r>
            <a:r>
              <a:rPr lang="cs-CZ" altLang="cs-CZ" sz="2000" dirty="0"/>
              <a:t>.“</a:t>
            </a:r>
          </a:p>
          <a:p>
            <a:pPr algn="just"/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3879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Příčina:</a:t>
            </a:r>
            <a:r>
              <a:rPr lang="cs-CZ" altLang="cs-CZ" dirty="0"/>
              <a:t> roztříštěnost právní úpravy, není návaznost, </a:t>
            </a:r>
            <a:r>
              <a:rPr lang="cs-CZ" altLang="cs-CZ" dirty="0" err="1"/>
              <a:t>rezortismus</a:t>
            </a:r>
            <a:r>
              <a:rPr lang="cs-CZ" altLang="cs-CZ" dirty="0"/>
              <a:t>, nedostatečnost právní úpravy, absence vzájemných vztahů v oblasti správního trestání</a:t>
            </a:r>
          </a:p>
          <a:p>
            <a:pPr algn="just"/>
            <a:r>
              <a:rPr lang="cs-CZ" altLang="cs-CZ" b="1" dirty="0"/>
              <a:t>Řešení: </a:t>
            </a:r>
            <a:r>
              <a:rPr lang="cs-CZ" altLang="cs-CZ" dirty="0"/>
              <a:t>v</a:t>
            </a:r>
            <a:r>
              <a:rPr lang="cs-CZ" altLang="cs-CZ" dirty="0">
                <a:solidFill>
                  <a:srgbClr val="000000"/>
                </a:solidFill>
              </a:rPr>
              <a:t> otázkách výslovně neupravených – vzájemná </a:t>
            </a:r>
            <a:r>
              <a:rPr lang="cs-CZ" altLang="cs-CZ" b="1" dirty="0">
                <a:solidFill>
                  <a:srgbClr val="000000"/>
                </a:solidFill>
              </a:rPr>
              <a:t>inspirace</a:t>
            </a:r>
            <a:r>
              <a:rPr lang="cs-CZ" altLang="cs-CZ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Aplikace LZPS, EÚLP </a:t>
            </a:r>
            <a:r>
              <a:rPr lang="cs-CZ" altLang="cs-CZ" dirty="0"/>
              <a:t>(č. 209/1992 Sb. – „trestní obvinění“ a tzv. kritéria </a:t>
            </a:r>
            <a:r>
              <a:rPr lang="cs-CZ" altLang="cs-CZ" dirty="0" err="1"/>
              <a:t>Engel</a:t>
            </a:r>
            <a:r>
              <a:rPr lang="cs-CZ" altLang="cs-CZ" dirty="0"/>
              <a:t>) – nejen soudní přezkum, ale i kvalita rozhodovacího procesu (spravedlivý proces)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Důsledek: obecná právní úprava </a:t>
            </a:r>
            <a:r>
              <a:rPr lang="cs-CZ" altLang="cs-CZ" dirty="0"/>
              <a:t>správního trestání po stránce </a:t>
            </a:r>
            <a:r>
              <a:rPr lang="cs-CZ" altLang="cs-CZ" b="1" dirty="0"/>
              <a:t>hmotně právní a procesní</a:t>
            </a:r>
            <a:r>
              <a:rPr lang="cs-CZ" altLang="cs-CZ" dirty="0"/>
              <a:t>, ponechána vazba na </a:t>
            </a:r>
            <a:r>
              <a:rPr lang="cs-CZ" altLang="cs-CZ" b="1" dirty="0"/>
              <a:t>správní řád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1. 7. 2017</a:t>
            </a:r>
          </a:p>
          <a:p>
            <a:pPr algn="just"/>
            <a:r>
              <a:rPr lang="cs-CZ" altLang="cs-CZ" b="1" dirty="0"/>
              <a:t>Zákon č. </a:t>
            </a:r>
            <a:r>
              <a:rPr lang="cs-CZ" altLang="cs-CZ" b="1" dirty="0">
                <a:solidFill>
                  <a:srgbClr val="FF0000"/>
                </a:solidFill>
              </a:rPr>
              <a:t>250/2016 Sb., </a:t>
            </a:r>
            <a:r>
              <a:rPr lang="cs-CZ" altLang="cs-CZ" b="1" dirty="0"/>
              <a:t>o odpovědnosti za přestupky a řízení o nich</a:t>
            </a:r>
          </a:p>
          <a:p>
            <a:pPr algn="just"/>
            <a:r>
              <a:rPr lang="cs-CZ" altLang="cs-CZ" b="1" dirty="0"/>
              <a:t>Zákon č. </a:t>
            </a:r>
            <a:r>
              <a:rPr lang="cs-CZ" altLang="cs-CZ" b="1" dirty="0">
                <a:solidFill>
                  <a:srgbClr val="FF0000"/>
                </a:solidFill>
              </a:rPr>
              <a:t>251/2016 Sb., </a:t>
            </a:r>
            <a:r>
              <a:rPr lang="cs-CZ" altLang="cs-CZ" b="1" dirty="0"/>
              <a:t>o některých přestupcích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Změnový zákon </a:t>
            </a:r>
            <a:r>
              <a:rPr lang="cs-CZ" altLang="cs-CZ" b="1" dirty="0" smtClean="0">
                <a:solidFill>
                  <a:srgbClr val="FF0000"/>
                </a:solidFill>
              </a:rPr>
              <a:t>č. 183/2017 Sb.</a:t>
            </a:r>
            <a:endParaRPr lang="cs-CZ" altLang="cs-CZ" b="1" dirty="0">
              <a:solidFill>
                <a:srgbClr val="FF0000"/>
              </a:solidFill>
            </a:endParaRP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8075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§ 5 a přestupek</a:t>
            </a:r>
          </a:p>
          <a:p>
            <a:pPr algn="just"/>
            <a:r>
              <a:rPr lang="cs-CZ" altLang="cs-CZ" sz="1800" i="1" dirty="0"/>
              <a:t>Přestupkem je společensky škodlivý protiprávní čin, který je v zákoně za přestupek výslovně označen a který vykazuje znaky stanovení zákonem, nejde-li o trestný čin. (x Přestupkem je </a:t>
            </a:r>
            <a:r>
              <a:rPr lang="cs-CZ" altLang="cs-CZ" sz="1800" i="1" dirty="0">
                <a:solidFill>
                  <a:srgbClr val="FF0000"/>
                </a:solidFill>
              </a:rPr>
              <a:t>zaviněné</a:t>
            </a:r>
            <a:r>
              <a:rPr lang="cs-CZ" altLang="cs-CZ" sz="1800" i="1" dirty="0"/>
              <a:t> jednání, které porušuje nebo ohrožuje zájem společnosti a je za přestupek výslovně označeno v tomto nebo jiném zákoně, nejde-li o jiný správní delikt postižitelný podle zvláštních právních předpisů anebo o trestný čin.)</a:t>
            </a:r>
          </a:p>
          <a:p>
            <a:pPr algn="just"/>
            <a:r>
              <a:rPr lang="cs-CZ" altLang="cs-CZ" sz="1800" b="1" dirty="0"/>
              <a:t>Formálně – materiální </a:t>
            </a:r>
            <a:r>
              <a:rPr lang="cs-CZ" altLang="cs-CZ" sz="1800" dirty="0"/>
              <a:t>pojetí (X TZ)</a:t>
            </a:r>
          </a:p>
          <a:p>
            <a:pPr algn="just"/>
            <a:r>
              <a:rPr lang="cs-CZ" altLang="cs-CZ" sz="1800" b="1" dirty="0"/>
              <a:t>Společenská škodlivost</a:t>
            </a:r>
          </a:p>
          <a:p>
            <a:pPr algn="just"/>
            <a:r>
              <a:rPr lang="cs-CZ" altLang="cs-CZ" sz="1800" b="1" dirty="0"/>
              <a:t>§ 112 </a:t>
            </a:r>
            <a:r>
              <a:rPr lang="cs-CZ" altLang="cs-CZ" sz="1800" dirty="0"/>
              <a:t>přechodných ustanovení + změnový zákon</a:t>
            </a:r>
          </a:p>
          <a:p>
            <a:pPr algn="just"/>
            <a:r>
              <a:rPr lang="cs-CZ" altLang="cs-CZ" sz="1800" b="1" dirty="0"/>
              <a:t>Není zavinění </a:t>
            </a:r>
            <a:r>
              <a:rPr lang="cs-CZ" altLang="cs-CZ" sz="1800" dirty="0"/>
              <a:t>(ale je u FO v § 15), kombinace subjektivní a objektivní odpovědnosti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761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Přestupek</a:t>
            </a:r>
            <a:r>
              <a:rPr lang="cs-CZ" dirty="0"/>
              <a:t> je – původní přestupek, původní jiný správní delikt a smíšený správní delikt</a:t>
            </a:r>
          </a:p>
          <a:p>
            <a:pPr>
              <a:defRPr/>
            </a:pPr>
            <a:r>
              <a:rPr lang="cs-CZ" b="1" dirty="0"/>
              <a:t>Užší pojetí přestupku </a:t>
            </a:r>
            <a:r>
              <a:rPr lang="cs-CZ" dirty="0"/>
              <a:t>podle 200/1990 Sb.</a:t>
            </a:r>
          </a:p>
          <a:p>
            <a:pPr>
              <a:defRPr/>
            </a:pPr>
            <a:r>
              <a:rPr lang="cs-CZ" b="1" dirty="0"/>
              <a:t>Širší pojetí přestupku </a:t>
            </a:r>
            <a:r>
              <a:rPr lang="cs-CZ" dirty="0"/>
              <a:t>podle 250/2016 Sb.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1186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Zákon č. 250/2016 Sb. neobsahuje žádnou skutkovou podstatu přestupků – </a:t>
            </a:r>
            <a:r>
              <a:rPr lang="cs-CZ" altLang="cs-CZ" b="1" dirty="0"/>
              <a:t>lex </a:t>
            </a:r>
            <a:r>
              <a:rPr lang="cs-CZ" altLang="cs-CZ" b="1" dirty="0" err="1"/>
              <a:t>generalis</a:t>
            </a:r>
            <a:endParaRPr lang="cs-CZ" altLang="cs-CZ" b="1" dirty="0"/>
          </a:p>
          <a:p>
            <a:pPr algn="just"/>
            <a:r>
              <a:rPr lang="cs-CZ" altLang="cs-CZ" dirty="0"/>
              <a:t>Zákon č. 251/2016 Sb., obsahuje </a:t>
            </a:r>
            <a:r>
              <a:rPr lang="cs-CZ" altLang="cs-CZ" b="1" dirty="0"/>
              <a:t>některé skutkové podstaty přestupků</a:t>
            </a:r>
            <a:r>
              <a:rPr lang="cs-CZ" altLang="cs-CZ" dirty="0"/>
              <a:t>, které nebylo lze přesunout do zvláštní zákona k povinnosti, která má být porušena (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1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Zvláštní zákony </a:t>
            </a:r>
            <a:r>
              <a:rPr lang="cs-CZ" altLang="cs-CZ" dirty="0"/>
              <a:t>(správní delikty u nich musí být „přejmenované“ na přestupky, případně § 112), 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2</a:t>
            </a:r>
            <a:r>
              <a:rPr lang="cs-CZ" altLang="cs-CZ" dirty="0"/>
              <a:t>, mohou vyloučit či modifikovat obecná ustanovení z lex </a:t>
            </a:r>
            <a:r>
              <a:rPr lang="cs-CZ" altLang="cs-CZ" dirty="0" err="1"/>
              <a:t>generalis</a:t>
            </a:r>
            <a:endParaRPr lang="cs-CZ" altLang="cs-CZ" b="1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228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6" name="table"/>
          <p:cNvPicPr/>
          <p:nvPr/>
        </p:nvPicPr>
        <p:blipFill>
          <a:blip r:embed="rId2"/>
          <a:stretch>
            <a:fillRect/>
          </a:stretch>
        </p:blipFill>
        <p:spPr>
          <a:xfrm>
            <a:off x="509589" y="2017713"/>
            <a:ext cx="8082321" cy="286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Ponechány </a:t>
            </a:r>
            <a:r>
              <a:rPr lang="cs-CZ" altLang="cs-CZ" b="1" dirty="0" smtClean="0"/>
              <a:t>mimo dopad reformy </a:t>
            </a:r>
            <a:r>
              <a:rPr lang="cs-CZ" altLang="cs-CZ" dirty="0" smtClean="0"/>
              <a:t>správního trestání (§ 112/1 a důvodová zpráva) – analogická aplikace nové právní úpravy? – není vyloučeno</a:t>
            </a:r>
          </a:p>
          <a:p>
            <a:pPr algn="just"/>
            <a:r>
              <a:rPr lang="cs-CZ" altLang="cs-CZ" dirty="0" smtClean="0"/>
              <a:t>Součást </a:t>
            </a:r>
            <a:r>
              <a:rPr lang="cs-CZ" altLang="cs-CZ" b="1" dirty="0" smtClean="0"/>
              <a:t>tzv. jiných správních deliktů</a:t>
            </a:r>
          </a:p>
          <a:p>
            <a:pPr algn="just"/>
            <a:r>
              <a:rPr lang="cs-CZ" altLang="cs-CZ" b="1" dirty="0" smtClean="0"/>
              <a:t>Hmotněprávní úprava: </a:t>
            </a:r>
            <a:r>
              <a:rPr lang="cs-CZ" altLang="cs-CZ" dirty="0" smtClean="0"/>
              <a:t>zvláštní zákon (+ vnitřní předpisy, služební předpisy)</a:t>
            </a:r>
          </a:p>
          <a:p>
            <a:pPr algn="just"/>
            <a:r>
              <a:rPr lang="cs-CZ" altLang="cs-CZ" b="1" dirty="0" smtClean="0"/>
              <a:t>Procesní úprava: </a:t>
            </a:r>
            <a:r>
              <a:rPr lang="cs-CZ" altLang="cs-CZ" dirty="0" smtClean="0"/>
              <a:t>zvláštní zákon a správní řád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698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(veřejné) disciplinární </a:t>
            </a:r>
            <a:r>
              <a:rPr lang="cs-CZ" altLang="cs-CZ" dirty="0" smtClean="0"/>
              <a:t>(kárné, kázeňské) delikty</a:t>
            </a:r>
            <a:endParaRPr lang="cs-CZ" altLang="cs-CZ" dirty="0"/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FO</a:t>
            </a:r>
            <a:r>
              <a:rPr lang="cs-CZ" altLang="cs-CZ" dirty="0"/>
              <a:t>, </a:t>
            </a:r>
            <a:r>
              <a:rPr lang="cs-CZ" altLang="cs-CZ" dirty="0" smtClean="0"/>
              <a:t>která </a:t>
            </a:r>
            <a:r>
              <a:rPr lang="cs-CZ" altLang="cs-CZ" dirty="0"/>
              <a:t>je součástí organizačního uskupení (člen, </a:t>
            </a:r>
            <a:r>
              <a:rPr lang="cs-CZ" altLang="cs-CZ" dirty="0" smtClean="0"/>
              <a:t>příslušník, státní zaměstnanec, student VŠ, …), </a:t>
            </a:r>
            <a:r>
              <a:rPr lang="cs-CZ" altLang="cs-CZ" dirty="0"/>
              <a:t>v němž jsou uplatňována </a:t>
            </a:r>
            <a:r>
              <a:rPr lang="cs-CZ" altLang="cs-CZ" b="1" dirty="0"/>
              <a:t>vnitřní pravidla</a:t>
            </a:r>
          </a:p>
          <a:p>
            <a:pPr algn="just"/>
            <a:r>
              <a:rPr lang="cs-CZ" altLang="cs-CZ" dirty="0"/>
              <a:t>Sankcionování za porušení </a:t>
            </a:r>
            <a:r>
              <a:rPr lang="cs-CZ" altLang="cs-CZ" b="1" dirty="0">
                <a:solidFill>
                  <a:srgbClr val="FF3300"/>
                </a:solidFill>
              </a:rPr>
              <a:t>vnitřních </a:t>
            </a:r>
            <a:r>
              <a:rPr lang="cs-CZ" altLang="cs-CZ" b="1" dirty="0" smtClean="0">
                <a:solidFill>
                  <a:srgbClr val="FF3300"/>
                </a:solidFill>
              </a:rPr>
              <a:t>předpisů</a:t>
            </a:r>
            <a:endParaRPr lang="cs-CZ" altLang="cs-CZ" b="1" dirty="0">
              <a:solidFill>
                <a:srgbClr val="FF3300"/>
              </a:solidFill>
            </a:endParaRPr>
          </a:p>
          <a:p>
            <a:pPr algn="just"/>
            <a:r>
              <a:rPr lang="cs-CZ" altLang="cs-CZ" b="1" dirty="0" smtClean="0">
                <a:solidFill>
                  <a:srgbClr val="FF3300"/>
                </a:solidFill>
              </a:rPr>
              <a:t>Subjektivní odpovědnost</a:t>
            </a: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44513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89</TotalTime>
  <Words>1296</Words>
  <Application>Microsoft Office PowerPoint</Application>
  <PresentationFormat>Předvádění na obrazovce (4:3)</PresentationFormat>
  <Paragraphs>114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    Správní trestání NV201K 23. 3. 2018  Nová právní úprava správního trestání (přiblížení nové koncepce správního trestání v České republice, systém správních deliktů). Disciplinární a pořádkové delikty (hmotněprávní a procesní úprava, specifické rysy)    JUDr. Lukáš Potěšil, Ph.D.    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17</cp:revision>
  <cp:lastPrinted>1601-01-01T00:00:00Z</cp:lastPrinted>
  <dcterms:created xsi:type="dcterms:W3CDTF">2016-04-13T06:49:47Z</dcterms:created>
  <dcterms:modified xsi:type="dcterms:W3CDTF">2018-03-22T08:13:32Z</dcterms:modified>
</cp:coreProperties>
</file>