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7" r:id="rId4"/>
    <p:sldId id="274" r:id="rId5"/>
    <p:sldId id="280" r:id="rId6"/>
    <p:sldId id="281" r:id="rId7"/>
    <p:sldId id="282" r:id="rId8"/>
    <p:sldId id="283" r:id="rId9"/>
    <p:sldId id="284" r:id="rId10"/>
    <p:sldId id="286" r:id="rId11"/>
    <p:sldId id="277" r:id="rId12"/>
    <p:sldId id="285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11" autoAdjust="0"/>
  </p:normalViewPr>
  <p:slideViewPr>
    <p:cSldViewPr snapToGrid="0">
      <p:cViewPr varScale="1">
        <p:scale>
          <a:sx n="132" d="100"/>
          <a:sy n="132" d="100"/>
        </p:scale>
        <p:origin x="876" y="1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cs-CZ" altLang="cs-CZ" noProof="0" dirty="0" smtClean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4068" y="6248400"/>
            <a:ext cx="6314536" cy="457200"/>
          </a:xfrm>
        </p:spPr>
        <p:txBody>
          <a:bodyPr/>
          <a:lstStyle/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Správní </a:t>
            </a:r>
            <a:r>
              <a:rPr lang="cs-CZ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trestání NV201K </a:t>
            </a:r>
            <a:r>
              <a:rPr lang="cs-CZ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11. 5. 2018</a:t>
            </a:r>
            <a:r>
              <a:rPr lang="cs-CZ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dirty="0"/>
              <a:t>Přestupky </a:t>
            </a:r>
            <a:r>
              <a:rPr lang="cs-CZ" sz="2800" b="0" dirty="0"/>
              <a:t>(řízení o přestupcích a rozhodnutí o přestupku, specifika právní úpravy a procesního postupu v prvním stupni, zvláštní druhy řízení o přestupku)</a:t>
            </a:r>
            <a:br>
              <a:rPr lang="cs-CZ" sz="2800" b="0" dirty="0"/>
            </a:br>
            <a:r>
              <a:rPr lang="cs-CZ" sz="2800" b="0" dirty="0"/>
              <a:t/>
            </a:r>
            <a:br>
              <a:rPr lang="cs-CZ" sz="2800" b="0" dirty="0"/>
            </a:br>
            <a:r>
              <a:rPr lang="cs-CZ" sz="2800" b="0" dirty="0"/>
              <a:t/>
            </a:r>
            <a:br>
              <a:rPr lang="cs-CZ" sz="2800" b="0" dirty="0"/>
            </a:br>
            <a:r>
              <a:rPr lang="cs-CZ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2800" b="0" dirty="0"/>
              <a:t>JUDr. Lukáš Potěšil, Ph.D.</a:t>
            </a:r>
            <a:br>
              <a:rPr lang="cs-CZ" altLang="cs-CZ" sz="2800" b="0" dirty="0"/>
            </a:br>
            <a: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Zahájení řízení - takhle ne!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212" y="2017713"/>
            <a:ext cx="6786713" cy="411480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9293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9" y="777196"/>
            <a:ext cx="8086635" cy="647700"/>
          </a:xfrm>
        </p:spPr>
        <p:txBody>
          <a:bodyPr/>
          <a:lstStyle/>
          <a:p>
            <a:r>
              <a:rPr lang="cs-CZ" altLang="cs-CZ" dirty="0" smtClean="0"/>
              <a:t>Řízení o přestupcích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9" y="1424896"/>
            <a:ext cx="8082321" cy="4707617"/>
          </a:xfrm>
        </p:spPr>
        <p:txBody>
          <a:bodyPr/>
          <a:lstStyle/>
          <a:p>
            <a:pPr algn="just"/>
            <a:r>
              <a:rPr lang="cs-CZ" altLang="cs-CZ" sz="1800" b="1" dirty="0"/>
              <a:t>Část třetí </a:t>
            </a:r>
            <a:r>
              <a:rPr lang="cs-CZ" altLang="cs-CZ" sz="1800" dirty="0"/>
              <a:t>– řízení o přestupcích § 60 až 102; </a:t>
            </a:r>
          </a:p>
          <a:p>
            <a:pPr lvl="1" algn="just"/>
            <a:r>
              <a:rPr lang="cs-CZ" altLang="cs-CZ" sz="1800" b="1" dirty="0"/>
              <a:t>Příslušnost</a:t>
            </a:r>
            <a:r>
              <a:rPr lang="cs-CZ" altLang="cs-CZ" sz="1800" dirty="0"/>
              <a:t> § 60 až 64 (</a:t>
            </a:r>
            <a:r>
              <a:rPr lang="cs-CZ" altLang="cs-CZ" sz="1800" dirty="0" err="1"/>
              <a:t>ObÚRP</a:t>
            </a:r>
            <a:r>
              <a:rPr lang="cs-CZ" altLang="cs-CZ" sz="1800" dirty="0"/>
              <a:t>, přestupkové komise, zvláštní případ tzv. systémové podjatosti v § 63; </a:t>
            </a:r>
          </a:p>
          <a:p>
            <a:pPr lvl="1" algn="just"/>
            <a:r>
              <a:rPr lang="cs-CZ" altLang="cs-CZ" sz="1800" b="1" dirty="0"/>
              <a:t>doručování </a:t>
            </a:r>
            <a:r>
              <a:rPr lang="cs-CZ" altLang="cs-CZ" sz="1800" dirty="0"/>
              <a:t>§ 66 a 67 (lze veřejnou vyhláškou a přímo účastníkovi pro případ mj. obstrukce zmocněnců)</a:t>
            </a:r>
          </a:p>
          <a:p>
            <a:pPr lvl="1" algn="just"/>
            <a:r>
              <a:rPr lang="cs-CZ" altLang="cs-CZ" sz="1800" b="1" dirty="0"/>
              <a:t>Účastníci řízení </a:t>
            </a:r>
            <a:r>
              <a:rPr lang="cs-CZ" altLang="cs-CZ" sz="1800" dirty="0"/>
              <a:t>§ 68 až 72 (obviněný, poškozený a vlastník věci; § 71 </a:t>
            </a:r>
            <a:r>
              <a:rPr lang="cs-CZ" altLang="cs-CZ" sz="1800" b="1" dirty="0"/>
              <a:t>osoba přímo postižená spácháním přestupku</a:t>
            </a:r>
            <a:r>
              <a:rPr lang="cs-CZ" altLang="cs-CZ" sz="1800" dirty="0"/>
              <a:t>)</a:t>
            </a:r>
          </a:p>
          <a:p>
            <a:pPr lvl="1" algn="just"/>
            <a:r>
              <a:rPr lang="cs-CZ" altLang="cs-CZ" sz="1800" b="1" dirty="0"/>
              <a:t>Postup před zahájením řízení </a:t>
            </a:r>
            <a:r>
              <a:rPr lang="cs-CZ" altLang="cs-CZ" sz="1800" dirty="0"/>
              <a:t>§ 73 až 76 (oznamování a odložení věci)</a:t>
            </a:r>
          </a:p>
          <a:p>
            <a:pPr lvl="1" algn="just"/>
            <a:r>
              <a:rPr lang="cs-CZ" altLang="cs-CZ" sz="1800" b="1" dirty="0"/>
              <a:t>Průběh řízení </a:t>
            </a:r>
            <a:r>
              <a:rPr lang="cs-CZ" altLang="cs-CZ" sz="1800" dirty="0"/>
              <a:t>§ 77 až 87 (zahájení – oznámení, náležitosti; </a:t>
            </a:r>
            <a:r>
              <a:rPr lang="cs-CZ" altLang="cs-CZ" sz="1800" dirty="0">
                <a:solidFill>
                  <a:srgbClr val="FF0000"/>
                </a:solidFill>
              </a:rPr>
              <a:t>§ 80 ústní jednání – na požádání obviněného, je-li to nezbytné k uplatnění jeho práv</a:t>
            </a:r>
            <a:r>
              <a:rPr lang="cs-CZ" altLang="cs-CZ" sz="1800" dirty="0"/>
              <a:t>; dokazování, záruka za splnění povinnosti, přeměny PO; zastavení řízení, narovnání)</a:t>
            </a:r>
          </a:p>
          <a:p>
            <a:pPr lvl="1" algn="just"/>
            <a:r>
              <a:rPr lang="cs-CZ" altLang="cs-CZ" sz="1800" b="1" dirty="0"/>
              <a:t>Zvláštní druhy řízení </a:t>
            </a:r>
            <a:r>
              <a:rPr lang="cs-CZ" altLang="cs-CZ" sz="1800" dirty="0"/>
              <a:t>§ 88 až 92 (společné řízení, NŠ a BO, </a:t>
            </a:r>
            <a:r>
              <a:rPr lang="cs-CZ" altLang="cs-CZ" sz="1800" dirty="0">
                <a:solidFill>
                  <a:srgbClr val="FF0000"/>
                </a:solidFill>
              </a:rPr>
              <a:t>příkaz, příkaz na místě, příkazový blok</a:t>
            </a:r>
            <a:r>
              <a:rPr lang="cs-CZ" altLang="cs-CZ" sz="1800" dirty="0"/>
              <a:t>) </a:t>
            </a:r>
          </a:p>
          <a:p>
            <a:pPr marL="0" indent="0" algn="just">
              <a:buNone/>
            </a:pPr>
            <a:endParaRPr lang="cs-CZ" alt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Ústní jednání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 smtClean="0">
                <a:solidFill>
                  <a:srgbClr val="FF0000"/>
                </a:solidFill>
              </a:rPr>
              <a:t>Ex offo: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Nezbytné pro zjištění stavu věci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Mladistvý</a:t>
            </a:r>
          </a:p>
          <a:p>
            <a:pPr marL="0" indent="0" algn="just">
              <a:buNone/>
            </a:pPr>
            <a:r>
              <a:rPr lang="cs-CZ" b="1" dirty="0" smtClean="0">
                <a:solidFill>
                  <a:srgbClr val="FF0000"/>
                </a:solidFill>
              </a:rPr>
              <a:t>Na požádání</a:t>
            </a:r>
          </a:p>
          <a:p>
            <a:pPr algn="just"/>
            <a:r>
              <a:rPr lang="cs-CZ" dirty="0" smtClean="0"/>
              <a:t>Obviněného, </a:t>
            </a:r>
            <a:r>
              <a:rPr lang="cs-CZ" b="1" dirty="0" smtClean="0"/>
              <a:t>je-li to nezbytné k uplatnění jeho práv</a:t>
            </a:r>
            <a:r>
              <a:rPr lang="cs-CZ" dirty="0" smtClean="0"/>
              <a:t>/poškozeného (+ předchozí </a:t>
            </a:r>
            <a:r>
              <a:rPr lang="cs-CZ" b="1" dirty="0" smtClean="0">
                <a:solidFill>
                  <a:srgbClr val="FF0000"/>
                </a:solidFill>
              </a:rPr>
              <a:t>poučení</a:t>
            </a:r>
            <a:r>
              <a:rPr lang="cs-CZ" dirty="0" smtClean="0"/>
              <a:t>)</a:t>
            </a:r>
          </a:p>
          <a:p>
            <a:pPr marL="457200" indent="-457200" algn="just">
              <a:buAutoNum type="alphaLcParenR"/>
            </a:pPr>
            <a:r>
              <a:rPr lang="cs-CZ" b="1" dirty="0" smtClean="0"/>
              <a:t>Vyhoví</a:t>
            </a:r>
          </a:p>
          <a:p>
            <a:pPr marL="457200" indent="-457200" algn="just">
              <a:buAutoNum type="alphaLcParenR"/>
            </a:pPr>
            <a:r>
              <a:rPr lang="cs-CZ" b="1" dirty="0" smtClean="0"/>
              <a:t>Zamítne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5632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Řízení o přestupcích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altLang="cs-CZ" sz="1800" b="1" dirty="0"/>
              <a:t>Část třetí </a:t>
            </a:r>
            <a:r>
              <a:rPr lang="cs-CZ" altLang="cs-CZ" sz="1800" dirty="0"/>
              <a:t>– řízení o přestupcích § 60 až 102; </a:t>
            </a:r>
          </a:p>
          <a:p>
            <a:pPr lvl="1" algn="just"/>
            <a:r>
              <a:rPr lang="cs-CZ" altLang="cs-CZ" sz="1800" b="1" dirty="0"/>
              <a:t>Rozhodnutí o přestupku </a:t>
            </a:r>
            <a:r>
              <a:rPr lang="cs-CZ" altLang="cs-CZ" sz="1800" dirty="0"/>
              <a:t>§ 93 až 94 (náležitosti výrokové části, lhůta 60 dnů pro vydání rozhodnutí, nelze-li bezodkladně) </a:t>
            </a:r>
          </a:p>
          <a:p>
            <a:pPr lvl="1" algn="just"/>
            <a:r>
              <a:rPr lang="cs-CZ" altLang="cs-CZ" sz="1800" b="1" dirty="0"/>
              <a:t>Náklady řízení </a:t>
            </a:r>
            <a:r>
              <a:rPr lang="cs-CZ" altLang="cs-CZ" sz="1800" dirty="0"/>
              <a:t>§ 95 (paušální částka)</a:t>
            </a:r>
          </a:p>
          <a:p>
            <a:pPr lvl="1" algn="just"/>
            <a:r>
              <a:rPr lang="cs-CZ" altLang="cs-CZ" sz="1800" b="1" dirty="0"/>
              <a:t>Řízení o odvolání </a:t>
            </a:r>
            <a:r>
              <a:rPr lang="cs-CZ" altLang="cs-CZ" sz="1800" dirty="0"/>
              <a:t>§ 96 až 98 (není koncentrace řízení, zákaz reformace in </a:t>
            </a:r>
            <a:r>
              <a:rPr lang="cs-CZ" altLang="cs-CZ" sz="1800" dirty="0" err="1"/>
              <a:t>peius</a:t>
            </a:r>
            <a:r>
              <a:rPr lang="cs-CZ" altLang="cs-CZ" sz="1800" dirty="0"/>
              <a:t>, beneficium </a:t>
            </a:r>
            <a:r>
              <a:rPr lang="cs-CZ" altLang="cs-CZ" sz="1800" dirty="0" err="1"/>
              <a:t>coahesionis</a:t>
            </a:r>
            <a:r>
              <a:rPr lang="cs-CZ" altLang="cs-CZ" sz="1800" dirty="0"/>
              <a:t>)</a:t>
            </a:r>
          </a:p>
          <a:p>
            <a:pPr lvl="1" algn="just"/>
            <a:r>
              <a:rPr lang="cs-CZ" altLang="cs-CZ" sz="1800" b="1" dirty="0"/>
              <a:t>Zvláštní postupy po právní moci </a:t>
            </a:r>
            <a:r>
              <a:rPr lang="cs-CZ" altLang="cs-CZ" sz="1800" dirty="0"/>
              <a:t>§ 99 až 102 (nové rozhodnutí – upuštění od výkonu zbytku správního trestu, přezkumné řízení, přezkum příkazu na místě, </a:t>
            </a:r>
            <a:r>
              <a:rPr lang="cs-CZ" altLang="cs-CZ" sz="1800" dirty="0">
                <a:solidFill>
                  <a:srgbClr val="FF0000"/>
                </a:solidFill>
              </a:rPr>
              <a:t>přechod úhrady pokuty na právního nástupce</a:t>
            </a:r>
            <a:r>
              <a:rPr lang="cs-CZ" altLang="cs-CZ" sz="1800" dirty="0"/>
              <a:t>)</a:t>
            </a:r>
          </a:p>
          <a:p>
            <a:pPr marL="0" indent="0" algn="just">
              <a:buNone/>
            </a:pPr>
            <a:endParaRPr lang="cs-CZ" alt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Řízení o přestupcích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altLang="cs-CZ" sz="1800" b="1" dirty="0"/>
              <a:t>Část třetí </a:t>
            </a:r>
            <a:r>
              <a:rPr lang="cs-CZ" altLang="cs-CZ" sz="1800" dirty="0"/>
              <a:t>– řízení o přestupcích § 60 až 102; </a:t>
            </a:r>
          </a:p>
          <a:p>
            <a:pPr lvl="1" algn="just"/>
            <a:r>
              <a:rPr lang="cs-CZ" altLang="cs-CZ" sz="1800" b="1" dirty="0"/>
              <a:t>Rozhodnutí o přestupku </a:t>
            </a:r>
            <a:r>
              <a:rPr lang="cs-CZ" altLang="cs-CZ" sz="1800" dirty="0"/>
              <a:t>§ 93 až 94 (náležitosti výrokové části, lhůta 60 dnů pro vydání rozhodnutí, nelze-li bezodkladně) </a:t>
            </a:r>
          </a:p>
          <a:p>
            <a:pPr lvl="1" algn="just"/>
            <a:r>
              <a:rPr lang="cs-CZ" altLang="cs-CZ" sz="1800" b="1" dirty="0"/>
              <a:t>Náklady řízení </a:t>
            </a:r>
            <a:r>
              <a:rPr lang="cs-CZ" altLang="cs-CZ" sz="1800" dirty="0"/>
              <a:t>§ 95 (paušální částka</a:t>
            </a:r>
            <a:r>
              <a:rPr lang="cs-CZ" altLang="cs-CZ" sz="1800" dirty="0" smtClean="0"/>
              <a:t>), vyhláška č. 520/2005 Sb.</a:t>
            </a:r>
            <a:endParaRPr lang="cs-CZ" altLang="cs-CZ" sz="1800" dirty="0"/>
          </a:p>
          <a:p>
            <a:pPr marL="0" indent="0" algn="just">
              <a:buNone/>
            </a:pPr>
            <a:endParaRPr lang="cs-CZ" alt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Vztahy </a:t>
            </a:r>
            <a:r>
              <a:rPr lang="cs-CZ" altLang="cs-CZ" dirty="0" err="1" smtClean="0"/>
              <a:t>PřesZ</a:t>
            </a:r>
            <a:r>
              <a:rPr lang="cs-CZ" altLang="cs-CZ" dirty="0" smtClean="0"/>
              <a:t> a jiných zákonů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dirty="0"/>
          </a:p>
        </p:txBody>
      </p:sp>
      <p:pic>
        <p:nvPicPr>
          <p:cNvPr id="6" name="table"/>
          <p:cNvPicPr/>
          <p:nvPr/>
        </p:nvPicPr>
        <p:blipFill>
          <a:blip r:embed="rId2"/>
          <a:stretch>
            <a:fillRect/>
          </a:stretch>
        </p:blipFill>
        <p:spPr>
          <a:xfrm>
            <a:off x="509589" y="2017713"/>
            <a:ext cx="8082321" cy="28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Řízení o přestupcích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altLang="cs-CZ" dirty="0" smtClean="0"/>
              <a:t>Jde o </a:t>
            </a:r>
            <a:r>
              <a:rPr lang="cs-CZ" altLang="cs-CZ" b="1" dirty="0" smtClean="0">
                <a:solidFill>
                  <a:srgbClr val="FF0000"/>
                </a:solidFill>
              </a:rPr>
              <a:t>správní řízení </a:t>
            </a:r>
            <a:r>
              <a:rPr lang="cs-CZ" altLang="cs-CZ" dirty="0" smtClean="0"/>
              <a:t>(§ 9 </a:t>
            </a:r>
            <a:r>
              <a:rPr lang="cs-CZ" altLang="cs-CZ" dirty="0" err="1" smtClean="0"/>
              <a:t>SpŘ</a:t>
            </a:r>
            <a:r>
              <a:rPr lang="cs-CZ" altLang="cs-CZ" dirty="0" smtClean="0"/>
              <a:t>) – rozhoduje se </a:t>
            </a:r>
            <a:r>
              <a:rPr lang="cs-CZ" altLang="cs-CZ" b="1" dirty="0" smtClean="0"/>
              <a:t>o právech a povinnostech konkrétní osoby </a:t>
            </a:r>
            <a:r>
              <a:rPr lang="cs-CZ" altLang="cs-CZ" dirty="0" smtClean="0"/>
              <a:t>(obviněný, podezřelý, pachatel, účastník řízení, …) a ukončuje se </a:t>
            </a:r>
            <a:r>
              <a:rPr lang="cs-CZ" altLang="cs-CZ" b="1" dirty="0" smtClean="0"/>
              <a:t>vydáním rozhodnutí </a:t>
            </a:r>
            <a:r>
              <a:rPr lang="cs-CZ" altLang="cs-CZ" dirty="0" smtClean="0"/>
              <a:t>(kombinace konstitutivních a deklaratorních prvků) – </a:t>
            </a:r>
            <a:r>
              <a:rPr lang="cs-CZ" altLang="cs-CZ" b="1" dirty="0" smtClean="0">
                <a:solidFill>
                  <a:srgbClr val="FF0000"/>
                </a:solidFill>
              </a:rPr>
              <a:t>i když to není výslovně upraveno v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PřesZ</a:t>
            </a:r>
            <a:r>
              <a:rPr lang="cs-CZ" altLang="cs-CZ" b="1" dirty="0" smtClean="0">
                <a:solidFill>
                  <a:srgbClr val="FF0000"/>
                </a:solidFill>
              </a:rPr>
              <a:t> </a:t>
            </a:r>
            <a:r>
              <a:rPr lang="cs-CZ" altLang="cs-CZ" dirty="0" smtClean="0"/>
              <a:t>(tzv. materiální pojetí správního řízení)</a:t>
            </a:r>
          </a:p>
          <a:p>
            <a:pPr algn="just"/>
            <a:r>
              <a:rPr lang="cs-CZ" altLang="cs-CZ" b="1" dirty="0" smtClean="0"/>
              <a:t>Správní řízení </a:t>
            </a:r>
            <a:r>
              <a:rPr lang="cs-CZ" altLang="cs-CZ" dirty="0" smtClean="0"/>
              <a:t>je obecně upraveno v části II a III </a:t>
            </a:r>
            <a:r>
              <a:rPr lang="cs-CZ" altLang="cs-CZ" dirty="0" err="1" smtClean="0"/>
              <a:t>SpŘ</a:t>
            </a:r>
            <a:r>
              <a:rPr lang="cs-CZ" altLang="cs-CZ" dirty="0" smtClean="0"/>
              <a:t> (§ 9 – 153)</a:t>
            </a:r>
          </a:p>
          <a:p>
            <a:pPr algn="just"/>
            <a:r>
              <a:rPr lang="cs-CZ" altLang="cs-CZ" dirty="0" err="1" smtClean="0"/>
              <a:t>Subsidiráně</a:t>
            </a:r>
            <a:r>
              <a:rPr lang="cs-CZ" altLang="cs-CZ" dirty="0" smtClean="0"/>
              <a:t> se postupuje podle </a:t>
            </a:r>
            <a:r>
              <a:rPr lang="cs-CZ" altLang="cs-CZ" dirty="0" err="1" smtClean="0"/>
              <a:t>SpŘ</a:t>
            </a:r>
            <a:r>
              <a:rPr lang="cs-CZ" altLang="cs-CZ" dirty="0" smtClean="0"/>
              <a:t> (§ 1 odst. 2) – </a:t>
            </a:r>
            <a:r>
              <a:rPr lang="cs-CZ" altLang="cs-CZ" b="1" dirty="0" smtClean="0"/>
              <a:t>i </a:t>
            </a:r>
            <a:r>
              <a:rPr lang="cs-CZ" altLang="cs-CZ" b="1" dirty="0" smtClean="0">
                <a:solidFill>
                  <a:srgbClr val="FF0000"/>
                </a:solidFill>
              </a:rPr>
              <a:t>když to není výslovně upraveno v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PřesZ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Řízení o přestupcích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altLang="cs-CZ" dirty="0" smtClean="0"/>
              <a:t>Procesní vztah mezi „</a:t>
            </a:r>
            <a:r>
              <a:rPr lang="cs-CZ" altLang="cs-CZ" b="1" dirty="0" smtClean="0"/>
              <a:t>státem“ a obviněným</a:t>
            </a:r>
            <a:r>
              <a:rPr lang="cs-CZ" altLang="cs-CZ" dirty="0" smtClean="0"/>
              <a:t>, obsahem je mj. </a:t>
            </a:r>
            <a:r>
              <a:rPr lang="cs-CZ" altLang="cs-CZ" dirty="0" smtClean="0">
                <a:solidFill>
                  <a:srgbClr val="FF0000"/>
                </a:solidFill>
              </a:rPr>
              <a:t>právo na spravedlivý proces</a:t>
            </a:r>
          </a:p>
          <a:p>
            <a:pPr algn="just"/>
            <a:r>
              <a:rPr lang="cs-CZ" altLang="cs-CZ" dirty="0" smtClean="0"/>
              <a:t>Účelem je zjištění, </a:t>
            </a:r>
            <a:r>
              <a:rPr lang="cs-CZ" altLang="cs-CZ" dirty="0" smtClean="0">
                <a:solidFill>
                  <a:schemeClr val="bg2"/>
                </a:solidFill>
              </a:rPr>
              <a:t>zda </a:t>
            </a:r>
            <a:r>
              <a:rPr lang="cs-CZ" altLang="cs-CZ" b="1" dirty="0" smtClean="0">
                <a:solidFill>
                  <a:srgbClr val="FF0000"/>
                </a:solidFill>
              </a:rPr>
              <a:t>se skutek stal</a:t>
            </a:r>
            <a:r>
              <a:rPr lang="cs-CZ" altLang="cs-CZ" dirty="0" smtClean="0"/>
              <a:t>, zda </a:t>
            </a:r>
            <a:r>
              <a:rPr lang="cs-CZ" altLang="cs-CZ" b="1" dirty="0" smtClean="0">
                <a:solidFill>
                  <a:srgbClr val="FF0000"/>
                </a:solidFill>
              </a:rPr>
              <a:t>je skutek přestupkem</a:t>
            </a:r>
            <a:r>
              <a:rPr lang="cs-CZ" altLang="cs-CZ" dirty="0" smtClean="0"/>
              <a:t> a zda </a:t>
            </a:r>
            <a:r>
              <a:rPr lang="cs-CZ" altLang="cs-CZ" b="1" dirty="0" smtClean="0">
                <a:solidFill>
                  <a:srgbClr val="FF0000"/>
                </a:solidFill>
              </a:rPr>
              <a:t>jej spáchal obviněný </a:t>
            </a:r>
            <a:r>
              <a:rPr lang="cs-CZ" altLang="cs-CZ" dirty="0" smtClean="0">
                <a:solidFill>
                  <a:schemeClr val="bg2"/>
                </a:solidFill>
              </a:rPr>
              <a:t>(x zastavení řízení)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</a:t>
            </a:r>
            <a:r>
              <a:rPr lang="cs-CZ" dirty="0" err="1" smtClean="0"/>
              <a:t>PřesZ</a:t>
            </a:r>
            <a:r>
              <a:rPr lang="cs-CZ" dirty="0" smtClean="0"/>
              <a:t> a </a:t>
            </a:r>
            <a:r>
              <a:rPr lang="cs-CZ" dirty="0" err="1" smtClean="0"/>
              <a:t>SpŘ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Tx/>
              <a:buAutoNum type="arabicPeriod"/>
            </a:pPr>
            <a:r>
              <a:rPr lang="cs-CZ" altLang="cs-CZ" dirty="0"/>
              <a:t>Co je </a:t>
            </a:r>
            <a:r>
              <a:rPr lang="cs-CZ" altLang="cs-CZ" dirty="0">
                <a:solidFill>
                  <a:srgbClr val="FF0000"/>
                </a:solidFill>
              </a:rPr>
              <a:t>výlučně ve </a:t>
            </a:r>
            <a:r>
              <a:rPr lang="cs-CZ" altLang="cs-CZ" dirty="0" err="1">
                <a:solidFill>
                  <a:srgbClr val="FF0000"/>
                </a:solidFill>
              </a:rPr>
              <a:t>SpŘ</a:t>
            </a:r>
            <a:endParaRPr lang="cs-CZ" altLang="cs-CZ" dirty="0">
              <a:solidFill>
                <a:srgbClr val="FF0000"/>
              </a:solidFill>
            </a:endParaRPr>
          </a:p>
          <a:p>
            <a:pPr marL="385763" indent="-385763">
              <a:buFontTx/>
              <a:buAutoNum type="arabicPeriod"/>
            </a:pPr>
            <a:r>
              <a:rPr lang="cs-CZ" altLang="cs-CZ" i="1" dirty="0"/>
              <a:t>Lex </a:t>
            </a:r>
            <a:r>
              <a:rPr lang="cs-CZ" altLang="cs-CZ" i="1" dirty="0" err="1"/>
              <a:t>generalis</a:t>
            </a:r>
            <a:r>
              <a:rPr lang="cs-CZ" altLang="cs-CZ" i="1" dirty="0"/>
              <a:t> </a:t>
            </a:r>
            <a:r>
              <a:rPr lang="cs-CZ" altLang="cs-CZ" dirty="0"/>
              <a:t>a </a:t>
            </a:r>
            <a:r>
              <a:rPr lang="cs-CZ" altLang="cs-CZ" i="1" dirty="0"/>
              <a:t>lex </a:t>
            </a:r>
            <a:r>
              <a:rPr lang="cs-CZ" altLang="cs-CZ" i="1" dirty="0" err="1"/>
              <a:t>specialis</a:t>
            </a:r>
            <a:endParaRPr lang="cs-CZ" altLang="cs-CZ" i="1" dirty="0"/>
          </a:p>
          <a:p>
            <a:pPr marL="385763" indent="-385763">
              <a:buFontTx/>
              <a:buAutoNum type="arabicPeriod"/>
            </a:pPr>
            <a:r>
              <a:rPr lang="cs-CZ" altLang="cs-CZ" dirty="0"/>
              <a:t>Co je </a:t>
            </a:r>
            <a:r>
              <a:rPr lang="cs-CZ" altLang="cs-CZ" dirty="0">
                <a:solidFill>
                  <a:srgbClr val="FF0000"/>
                </a:solidFill>
              </a:rPr>
              <a:t>výlučně v zákoně č. 250/2016 Sb.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32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</a:t>
            </a:r>
            <a:r>
              <a:rPr lang="cs-CZ" dirty="0" err="1" smtClean="0"/>
              <a:t>PřesZ</a:t>
            </a:r>
            <a:r>
              <a:rPr lang="cs-CZ" dirty="0" smtClean="0"/>
              <a:t> a </a:t>
            </a:r>
            <a:r>
              <a:rPr lang="cs-CZ" dirty="0" err="1" smtClean="0"/>
              <a:t>SpŘ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Co již není obsahem nové úpravy (a je výlučně ve </a:t>
            </a:r>
            <a:r>
              <a:rPr lang="cs-CZ" altLang="cs-CZ" dirty="0" err="1"/>
              <a:t>SpŘ</a:t>
            </a:r>
            <a:r>
              <a:rPr lang="cs-CZ" altLang="cs-CZ" dirty="0"/>
              <a:t> nebo jiném zákoně</a:t>
            </a:r>
            <a:r>
              <a:rPr lang="cs-CZ" altLang="cs-CZ" dirty="0" smtClean="0"/>
              <a:t>):</a:t>
            </a:r>
          </a:p>
          <a:p>
            <a:r>
              <a:rPr lang="cs-CZ" altLang="cs-CZ" dirty="0" smtClean="0"/>
              <a:t>Vazba </a:t>
            </a:r>
            <a:r>
              <a:rPr lang="cs-CZ" altLang="cs-CZ" dirty="0"/>
              <a:t>na správní řád (§ 51 </a:t>
            </a:r>
            <a:r>
              <a:rPr lang="cs-CZ" altLang="cs-CZ" dirty="0" err="1"/>
              <a:t>PřesZ</a:t>
            </a:r>
            <a:r>
              <a:rPr lang="cs-CZ" altLang="cs-CZ" dirty="0"/>
              <a:t>) - </a:t>
            </a:r>
            <a:r>
              <a:rPr lang="cs-CZ" altLang="cs-CZ" dirty="0">
                <a:solidFill>
                  <a:srgbClr val="FF0000"/>
                </a:solidFill>
              </a:rPr>
              <a:t>§ 1 odst. 2 </a:t>
            </a:r>
            <a:r>
              <a:rPr lang="cs-CZ" altLang="cs-CZ" dirty="0" err="1">
                <a:solidFill>
                  <a:srgbClr val="FF0000"/>
                </a:solidFill>
              </a:rPr>
              <a:t>SpŘ</a:t>
            </a:r>
            <a:endParaRPr lang="cs-CZ" altLang="cs-CZ" dirty="0">
              <a:solidFill>
                <a:srgbClr val="FF0000"/>
              </a:solidFill>
            </a:endParaRPr>
          </a:p>
          <a:p>
            <a:r>
              <a:rPr lang="cs-CZ" altLang="cs-CZ" dirty="0"/>
              <a:t>Podávání vysvětlení (§ 60 </a:t>
            </a:r>
            <a:r>
              <a:rPr lang="cs-CZ" altLang="cs-CZ" dirty="0" err="1"/>
              <a:t>PřesZ</a:t>
            </a:r>
            <a:r>
              <a:rPr lang="cs-CZ" altLang="cs-CZ" dirty="0"/>
              <a:t>) - </a:t>
            </a:r>
            <a:r>
              <a:rPr lang="cs-CZ" altLang="cs-CZ" dirty="0">
                <a:solidFill>
                  <a:srgbClr val="FF0000"/>
                </a:solidFill>
              </a:rPr>
              <a:t>§ 137 </a:t>
            </a:r>
            <a:r>
              <a:rPr lang="cs-CZ" altLang="cs-CZ" dirty="0" err="1">
                <a:solidFill>
                  <a:srgbClr val="FF0000"/>
                </a:solidFill>
              </a:rPr>
              <a:t>SpŘ</a:t>
            </a:r>
            <a:endParaRPr lang="cs-CZ" altLang="cs-CZ" dirty="0">
              <a:solidFill>
                <a:srgbClr val="FF0000"/>
              </a:solidFill>
            </a:endParaRPr>
          </a:p>
          <a:p>
            <a:r>
              <a:rPr lang="cs-CZ" altLang="cs-CZ" dirty="0"/>
              <a:t>Smír (§ 78 </a:t>
            </a:r>
            <a:r>
              <a:rPr lang="cs-CZ" altLang="cs-CZ" dirty="0" err="1"/>
              <a:t>PřesZ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Přezkoumání přestupku soudem (§ 83 </a:t>
            </a:r>
            <a:r>
              <a:rPr lang="cs-CZ" altLang="cs-CZ" dirty="0" err="1"/>
              <a:t>PřesZ</a:t>
            </a:r>
            <a:r>
              <a:rPr lang="cs-CZ" altLang="cs-CZ" dirty="0"/>
              <a:t>) – </a:t>
            </a:r>
            <a:r>
              <a:rPr lang="cs-CZ" altLang="cs-CZ" dirty="0">
                <a:solidFill>
                  <a:srgbClr val="FF0000"/>
                </a:solidFill>
              </a:rPr>
              <a:t>dle SŘS</a:t>
            </a:r>
          </a:p>
          <a:p>
            <a:r>
              <a:rPr lang="cs-CZ" altLang="cs-CZ" dirty="0"/>
              <a:t>Blokové řízení (§ 84 </a:t>
            </a:r>
            <a:r>
              <a:rPr lang="cs-CZ" altLang="cs-CZ" dirty="0" err="1"/>
              <a:t>PřesZ</a:t>
            </a:r>
            <a:r>
              <a:rPr lang="cs-CZ" altLang="cs-CZ" dirty="0"/>
              <a:t>) – </a:t>
            </a:r>
            <a:r>
              <a:rPr lang="cs-CZ" altLang="cs-CZ" dirty="0">
                <a:solidFill>
                  <a:srgbClr val="FF0000"/>
                </a:solidFill>
              </a:rPr>
              <a:t>příkaz na místě a příkazový blok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35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</a:t>
            </a:r>
            <a:r>
              <a:rPr lang="cs-CZ" dirty="0" err="1" smtClean="0"/>
              <a:t>PřesZ</a:t>
            </a:r>
            <a:r>
              <a:rPr lang="cs-CZ" dirty="0" smtClean="0"/>
              <a:t> a </a:t>
            </a:r>
            <a:r>
              <a:rPr lang="cs-CZ" dirty="0" err="1" smtClean="0"/>
              <a:t>SpŘ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Zákon</a:t>
            </a:r>
            <a:r>
              <a:rPr lang="cs-CZ" altLang="cs-CZ" dirty="0">
                <a:solidFill>
                  <a:schemeClr val="accent1"/>
                </a:solidFill>
              </a:rPr>
              <a:t> č. 250/2016 Sb. </a:t>
            </a:r>
            <a:r>
              <a:rPr lang="cs-CZ" altLang="cs-CZ" dirty="0"/>
              <a:t>a </a:t>
            </a:r>
            <a:r>
              <a:rPr lang="cs-CZ" altLang="cs-CZ" dirty="0">
                <a:solidFill>
                  <a:srgbClr val="FF0000"/>
                </a:solidFill>
              </a:rPr>
              <a:t>č. 500/2004 Sb. </a:t>
            </a:r>
            <a:r>
              <a:rPr lang="cs-CZ" altLang="cs-CZ" i="1" dirty="0"/>
              <a:t>(lex </a:t>
            </a:r>
            <a:r>
              <a:rPr lang="cs-CZ" altLang="cs-CZ" i="1" dirty="0" err="1"/>
              <a:t>specialis</a:t>
            </a:r>
            <a:r>
              <a:rPr lang="cs-CZ" altLang="cs-CZ" i="1" dirty="0"/>
              <a:t> a lex </a:t>
            </a:r>
            <a:r>
              <a:rPr lang="cs-CZ" altLang="cs-CZ" i="1" dirty="0" err="1"/>
              <a:t>generalis</a:t>
            </a:r>
            <a:r>
              <a:rPr lang="cs-CZ" altLang="cs-CZ" i="1" dirty="0" smtClean="0"/>
              <a:t>)</a:t>
            </a:r>
          </a:p>
          <a:p>
            <a:pPr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Příslušnost správního orgánu + podjatost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60 – 63 x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10 – 14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Oprávněná úřední osoba (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15 x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111 + § 112 odst. 9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Ustanovení o doručování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66 a 67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19 – 26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Účastníci řízení a osoby na řízení zúčastněné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68 -72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27 – 41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Postup před zahájením řízení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73 – 76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42 – 43  a § 137 – 138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Zahájení řízení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77 – 79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46 – 47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Ústní jednání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80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49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Dokazování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81 – 82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50 – 57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Záruka za splnění povinnosti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83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147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	</a:t>
            </a:r>
          </a:p>
          <a:p>
            <a:pPr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Přerušení a zastavení řízení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85 – 86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64 – 66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	</a:t>
            </a:r>
            <a:r>
              <a:rPr lang="cs-CZ" altLang="cs-CZ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Zvláštní druhy řízení, příkaz, příkaz na místě a příkazový blok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88 – 92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140 a 150</a:t>
            </a:r>
            <a:r>
              <a:rPr lang="cs-CZ" altLang="cs-CZ" sz="1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cs-CZ" altLang="cs-CZ" sz="15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Rozhodnutí o přestupku a náklady řízení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93 – 95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67 – 79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Odvolání a řízení o odvolání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96 – 98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81 – </a:t>
            </a:r>
            <a:r>
              <a:rPr lang="cs-CZ" altLang="cs-CZ" sz="15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93</a:t>
            </a:r>
            <a:r>
              <a:rPr lang="cs-CZ" altLang="cs-CZ" sz="1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tabLst>
                <a:tab pos="539750" algn="l"/>
              </a:tabLst>
            </a:pPr>
            <a:r>
              <a:rPr lang="cs-CZ" altLang="cs-CZ" sz="1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Zvláštní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postupy po právní moci rozhodnutí o přestupku (</a:t>
            </a:r>
            <a:r>
              <a:rPr lang="cs-CZ" altLang="cs-CZ" sz="15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99 – 101 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cs-CZ" altLang="cs-CZ" sz="15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§ 94 – 99</a:t>
            </a:r>
            <a:r>
              <a:rPr lang="cs-CZ" altLang="cs-CZ" sz="15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b="1" dirty="0"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339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</a:t>
            </a:r>
            <a:r>
              <a:rPr lang="cs-CZ" dirty="0" err="1" smtClean="0"/>
              <a:t>PřesZ</a:t>
            </a:r>
            <a:r>
              <a:rPr lang="cs-CZ" dirty="0" smtClean="0"/>
              <a:t> a </a:t>
            </a:r>
            <a:r>
              <a:rPr lang="cs-CZ" dirty="0" err="1" smtClean="0"/>
              <a:t>SpŘ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Co je </a:t>
            </a:r>
            <a:r>
              <a:rPr lang="cs-CZ" altLang="cs-CZ" dirty="0">
                <a:solidFill>
                  <a:srgbClr val="FF0000"/>
                </a:solidFill>
              </a:rPr>
              <a:t>výlučně v </a:t>
            </a:r>
            <a:r>
              <a:rPr lang="cs-CZ" altLang="cs-CZ" dirty="0" err="1" smtClean="0">
                <a:solidFill>
                  <a:srgbClr val="FF0000"/>
                </a:solidFill>
              </a:rPr>
              <a:t>PřesZ</a:t>
            </a:r>
            <a:endParaRPr lang="cs-CZ" altLang="cs-CZ" dirty="0" smtClean="0"/>
          </a:p>
          <a:p>
            <a:r>
              <a:rPr lang="cs-CZ" altLang="cs-CZ" dirty="0" smtClean="0"/>
              <a:t>§ </a:t>
            </a:r>
            <a:r>
              <a:rPr lang="cs-CZ" altLang="cs-CZ" dirty="0"/>
              <a:t>64 předání věci</a:t>
            </a:r>
          </a:p>
          <a:p>
            <a:r>
              <a:rPr lang="cs-CZ" altLang="cs-CZ" dirty="0"/>
              <a:t>§ 65 právní styk s cizinou</a:t>
            </a:r>
          </a:p>
          <a:p>
            <a:r>
              <a:rPr lang="cs-CZ" altLang="cs-CZ" dirty="0"/>
              <a:t>§ 71 osoba přímo postižená spácháním přestupku, § 72 SPO</a:t>
            </a:r>
          </a:p>
          <a:p>
            <a:r>
              <a:rPr lang="cs-CZ" altLang="cs-CZ" dirty="0"/>
              <a:t>§ 73 – 75 postup před zahájením řízení</a:t>
            </a:r>
          </a:p>
          <a:p>
            <a:r>
              <a:rPr lang="cs-CZ" altLang="cs-CZ" dirty="0"/>
              <a:t>§ 76 odložení věci</a:t>
            </a:r>
          </a:p>
          <a:p>
            <a:r>
              <a:rPr lang="cs-CZ" altLang="cs-CZ" dirty="0"/>
              <a:t>§ 79 zahájení řízení se souhlasem …</a:t>
            </a:r>
          </a:p>
          <a:p>
            <a:r>
              <a:rPr lang="cs-CZ" altLang="cs-CZ" dirty="0"/>
              <a:t>§ 84 „zákazy“</a:t>
            </a:r>
          </a:p>
          <a:p>
            <a:pPr>
              <a:spcBef>
                <a:spcPct val="0"/>
              </a:spcBef>
              <a:tabLst>
                <a:tab pos="539750" algn="l"/>
              </a:tabLst>
            </a:pPr>
            <a:r>
              <a:rPr lang="cs-CZ" altLang="cs-CZ" b="1" dirty="0"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987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561" y="754380"/>
            <a:ext cx="8086635" cy="647700"/>
          </a:xfrm>
        </p:spPr>
        <p:txBody>
          <a:bodyPr/>
          <a:lstStyle/>
          <a:p>
            <a:r>
              <a:rPr lang="cs-CZ" dirty="0" smtClean="0"/>
              <a:t>Řízení o přestupcích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402080"/>
            <a:ext cx="8082321" cy="499871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Obdélník 5"/>
          <p:cNvSpPr/>
          <p:nvPr/>
        </p:nvSpPr>
        <p:spPr bwMode="auto">
          <a:xfrm>
            <a:off x="518528" y="1409688"/>
            <a:ext cx="3982583" cy="19156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Postup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</a:t>
            </a:r>
            <a:r>
              <a:rPr lang="cs-CZ" b="1" dirty="0" smtClean="0"/>
              <a:t>řed zahájením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řízení 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(§ 137 vysvětlení, § 138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zajištění důkazu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, § 83 záruka za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splnění povinnosti, 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§ 42 podněty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, § 73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oznamování, 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§ 74 </a:t>
            </a:r>
            <a:r>
              <a:rPr lang="cs-CZ" sz="1800" dirty="0" smtClean="0"/>
              <a:t>„</a:t>
            </a:r>
            <a:r>
              <a:rPr lang="cs-CZ" sz="1800" dirty="0" err="1" smtClean="0"/>
              <a:t>předšetřování</a:t>
            </a:r>
            <a:r>
              <a:rPr lang="cs-CZ" sz="1800" dirty="0" smtClean="0"/>
              <a:t>“,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§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75 součinnost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Šipka dolů 6"/>
          <p:cNvSpPr/>
          <p:nvPr/>
        </p:nvSpPr>
        <p:spPr bwMode="auto">
          <a:xfrm>
            <a:off x="2193341" y="3331544"/>
            <a:ext cx="544286" cy="68863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2505472" y="4020177"/>
            <a:ext cx="1980406" cy="192342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Zahájení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řízení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(§ 78, souhlas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§ 79, § 68 – 72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účastníci 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zúčastnění)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Šipka doprava 8"/>
          <p:cNvSpPr/>
          <p:nvPr/>
        </p:nvSpPr>
        <p:spPr bwMode="auto">
          <a:xfrm>
            <a:off x="4510050" y="1712558"/>
            <a:ext cx="1023258" cy="52115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ál 9"/>
          <p:cNvSpPr/>
          <p:nvPr/>
        </p:nvSpPr>
        <p:spPr bwMode="auto">
          <a:xfrm>
            <a:off x="5506490" y="1411470"/>
            <a:ext cx="3076481" cy="121489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/>
              <a:t>§ 64 předání věci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§ 76 odložení věci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518528" y="4020178"/>
            <a:ext cx="1841726" cy="17511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příkaz/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příkaz </a:t>
            </a:r>
            <a:r>
              <a:rPr lang="cs-CZ" b="1" dirty="0" smtClean="0"/>
              <a:t>na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/>
              <a:t>místě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(</a:t>
            </a:r>
            <a:r>
              <a:rPr lang="cs-CZ" sz="1800" dirty="0" smtClean="0">
                <a:solidFill>
                  <a:srgbClr val="FF0000"/>
                </a:solidFill>
              </a:rPr>
              <a:t>§ 150</a:t>
            </a:r>
            <a:r>
              <a:rPr lang="cs-CZ" sz="1800" dirty="0" smtClean="0"/>
              <a:t>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§ 90 – 92)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3" name="Přímá spojnice se šipkou 12"/>
          <p:cNvCxnSpPr/>
          <p:nvPr/>
        </p:nvCxnSpPr>
        <p:spPr bwMode="auto">
          <a:xfrm flipV="1">
            <a:off x="4485878" y="3253016"/>
            <a:ext cx="1020612" cy="11220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bdélník 13"/>
          <p:cNvSpPr/>
          <p:nvPr/>
        </p:nvSpPr>
        <p:spPr bwMode="auto">
          <a:xfrm>
            <a:off x="5506490" y="2735266"/>
            <a:ext cx="3076481" cy="84795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b="1" dirty="0" smtClean="0"/>
              <a:t>příkaz/příkaz </a:t>
            </a:r>
            <a:r>
              <a:rPr lang="cs-CZ" b="1" dirty="0"/>
              <a:t>na </a:t>
            </a:r>
          </a:p>
          <a:p>
            <a:r>
              <a:rPr lang="cs-CZ" b="1" dirty="0"/>
              <a:t>místě </a:t>
            </a:r>
            <a:r>
              <a:rPr lang="cs-CZ" sz="1800" dirty="0" smtClean="0"/>
              <a:t>(</a:t>
            </a:r>
            <a:r>
              <a:rPr lang="cs-CZ" sz="1800" dirty="0" smtClean="0">
                <a:solidFill>
                  <a:srgbClr val="FF0000"/>
                </a:solidFill>
              </a:rPr>
              <a:t>§ </a:t>
            </a:r>
            <a:r>
              <a:rPr lang="cs-CZ" sz="1800" dirty="0">
                <a:solidFill>
                  <a:srgbClr val="FF0000"/>
                </a:solidFill>
              </a:rPr>
              <a:t>150</a:t>
            </a:r>
            <a:r>
              <a:rPr lang="cs-CZ" sz="1800" dirty="0" smtClean="0"/>
              <a:t>, § </a:t>
            </a:r>
            <a:r>
              <a:rPr lang="cs-CZ" sz="1800" dirty="0"/>
              <a:t>90 – 92)</a:t>
            </a:r>
          </a:p>
        </p:txBody>
      </p:sp>
      <p:cxnSp>
        <p:nvCxnSpPr>
          <p:cNvPr id="17" name="Přímá spojnice se šipkou 16"/>
          <p:cNvCxnSpPr/>
          <p:nvPr/>
        </p:nvCxnSpPr>
        <p:spPr bwMode="auto">
          <a:xfrm>
            <a:off x="4485878" y="4480806"/>
            <a:ext cx="10803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ál 17"/>
          <p:cNvSpPr/>
          <p:nvPr/>
        </p:nvSpPr>
        <p:spPr bwMode="auto">
          <a:xfrm>
            <a:off x="5564812" y="3767027"/>
            <a:ext cx="2995601" cy="121605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Dokazování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;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§ 80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ústní </a:t>
            </a:r>
            <a:r>
              <a:rPr lang="cs-CZ" dirty="0" smtClean="0"/>
              <a:t>jednání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Šipka dolů 20"/>
          <p:cNvSpPr/>
          <p:nvPr/>
        </p:nvSpPr>
        <p:spPr bwMode="auto">
          <a:xfrm>
            <a:off x="5456982" y="4795934"/>
            <a:ext cx="674706" cy="3140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Šipka dolů 21"/>
          <p:cNvSpPr/>
          <p:nvPr/>
        </p:nvSpPr>
        <p:spPr bwMode="auto">
          <a:xfrm>
            <a:off x="7981426" y="4800870"/>
            <a:ext cx="547770" cy="30913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Obdélník 23"/>
          <p:cNvSpPr/>
          <p:nvPr/>
        </p:nvSpPr>
        <p:spPr bwMode="auto">
          <a:xfrm>
            <a:off x="6974114" y="5110003"/>
            <a:ext cx="1608857" cy="12835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Zastavení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/>
              <a:t>řízení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/>
              <a:t>(§ 86)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Obdélník 24"/>
          <p:cNvSpPr/>
          <p:nvPr/>
        </p:nvSpPr>
        <p:spPr bwMode="auto">
          <a:xfrm>
            <a:off x="4622800" y="5110003"/>
            <a:ext cx="2235200" cy="12835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Rozhodnutí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 vině 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(§ 93 – 95)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law_sablona_cz</Template>
  <TotalTime>145</TotalTime>
  <Words>911</Words>
  <Application>Microsoft Office PowerPoint</Application>
  <PresentationFormat>Předvádění na obrazovce (4:3)</PresentationFormat>
  <Paragraphs>130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Tahoma</vt:lpstr>
      <vt:lpstr>Times New Roman</vt:lpstr>
      <vt:lpstr>Wingdings</vt:lpstr>
      <vt:lpstr>Prezentace_MU_CZ</vt:lpstr>
      <vt:lpstr>    Správní trestání NV201K 11. 5. 2018  Přestupky (řízení o přestupcích a rozhodnutí o přestupku, specifika právní úpravy a procesního postupu v prvním stupni, zvláštní druhy řízení o přestupku)     JUDr. Lukáš Potěšil, Ph.D.    </vt:lpstr>
      <vt:lpstr>Vztahy PřesZ a jiných zákonů</vt:lpstr>
      <vt:lpstr>Řízení o přestupcích</vt:lpstr>
      <vt:lpstr>Řízení o přestupcích</vt:lpstr>
      <vt:lpstr>Vztah PřesZ a SpŘ</vt:lpstr>
      <vt:lpstr>Vztah PřesZ a SpŘ</vt:lpstr>
      <vt:lpstr>Vztah PřesZ a SpŘ</vt:lpstr>
      <vt:lpstr>Vztah PřesZ a SpŘ</vt:lpstr>
      <vt:lpstr>Řízení o přestupcích</vt:lpstr>
      <vt:lpstr>Zahájení řízení - takhle ne!</vt:lpstr>
      <vt:lpstr>Řízení o přestupcích</vt:lpstr>
      <vt:lpstr>Ústní jednání</vt:lpstr>
      <vt:lpstr>Řízení o přestupcích</vt:lpstr>
      <vt:lpstr>Řízení o přestupcích</vt:lpstr>
    </vt:vector>
  </TitlesOfParts>
  <Company>PrF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 Potesil</dc:creator>
  <cp:lastModifiedBy>Lukas Potesil</cp:lastModifiedBy>
  <cp:revision>29</cp:revision>
  <cp:lastPrinted>1601-01-01T00:00:00Z</cp:lastPrinted>
  <dcterms:created xsi:type="dcterms:W3CDTF">2016-04-13T06:49:47Z</dcterms:created>
  <dcterms:modified xsi:type="dcterms:W3CDTF">2018-05-11T05:38:59Z</dcterms:modified>
</cp:coreProperties>
</file>