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8" r:id="rId3"/>
    <p:sldId id="276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trestání NV201K </a:t>
            </a: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11. 5. </a:t>
            </a: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2018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/>
              <a:t>Správní a soudní přezkum rozhodnutí o přestupku; soudní ochrana ve věcech správního trestání </a:t>
            </a:r>
            <a:r>
              <a:rPr lang="cs-CZ" sz="2800" b="0" dirty="0"/>
              <a:t>(přezkum rozhodnutí o přestupku ze strany správních orgánů; soudní ochrana a přezkum rozhodnutí o přestupku a jiném správním deliktu ze strany správních soudů; moderační právo správních soudů)</a:t>
            </a:r>
            <a:br>
              <a:rPr lang="cs-CZ" sz="2800" b="0" dirty="0"/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0" dirty="0"/>
              <a:t>JUDr. Lukáš Potěšil, Ph.D.</a:t>
            </a:r>
            <a:br>
              <a:rPr lang="cs-CZ" altLang="cs-CZ" sz="2800" b="0" dirty="0"/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dirty="0" smtClean="0">
                <a:solidFill>
                  <a:srgbClr val="FF3300"/>
                </a:solidFill>
              </a:rPr>
              <a:t>Uplatnění </a:t>
            </a:r>
            <a:r>
              <a:rPr lang="cs-CZ" dirty="0">
                <a:solidFill>
                  <a:srgbClr val="FF3300"/>
                </a:solidFill>
              </a:rPr>
              <a:t>pravidla retroaktivity ve prospěch pachatele</a:t>
            </a:r>
          </a:p>
          <a:p>
            <a:pPr marL="571500" indent="-571500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rozsudek Nejvyššího správního soudu ze dne 13. 6. 2008, č.j. 2 As 9/2008- 77, publikovaný pod č. 1684/2008 Sb. NSS. „</a:t>
            </a:r>
            <a:r>
              <a:rPr lang="cs-CZ" i="1" dirty="0"/>
              <a:t>povinnost soudu přihlédnout při posuzování zákonnosti napadeného správního rozhodnutí nejen k hmotněprávní úpravě deliktní odpovědnosti, která platila v době rozhodování správního orgánu, </a:t>
            </a:r>
            <a:r>
              <a:rPr lang="cs-CZ" i="1" dirty="0">
                <a:solidFill>
                  <a:schemeClr val="folHlink"/>
                </a:solidFill>
              </a:rPr>
              <a:t>nýbrž i k úpravě, platné a účinné v době rozhodování soudu, je-li to pro pachatele příznivější</a:t>
            </a:r>
            <a:r>
              <a:rPr lang="cs-CZ" i="1" dirty="0"/>
              <a:t>.“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7134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sz="2000" dirty="0" smtClean="0">
                <a:solidFill>
                  <a:srgbClr val="FF3300"/>
                </a:solidFill>
              </a:rPr>
              <a:t>Uplatnění </a:t>
            </a:r>
            <a:r>
              <a:rPr lang="cs-CZ" sz="2000" dirty="0">
                <a:solidFill>
                  <a:srgbClr val="FF3300"/>
                </a:solidFill>
              </a:rPr>
              <a:t>pravidla retroaktivity ve prospěch pachatele</a:t>
            </a:r>
          </a:p>
          <a:p>
            <a:pPr algn="just"/>
            <a:r>
              <a:rPr lang="cs-CZ" sz="2000" dirty="0" smtClean="0"/>
              <a:t>RS NSS, </a:t>
            </a:r>
            <a:r>
              <a:rPr lang="cs-CZ" sz="2000" dirty="0" err="1" smtClean="0"/>
              <a:t>sp</a:t>
            </a:r>
            <a:r>
              <a:rPr lang="cs-CZ" sz="2000" dirty="0" smtClean="0"/>
              <a:t>. </a:t>
            </a:r>
            <a:r>
              <a:rPr lang="cs-CZ" sz="2000" dirty="0" err="1" smtClean="0"/>
              <a:t>zn</a:t>
            </a:r>
            <a:r>
              <a:rPr lang="cs-CZ" sz="2000" dirty="0" smtClean="0"/>
              <a:t> 5</a:t>
            </a:r>
            <a:r>
              <a:rPr lang="cs-CZ" sz="2000" dirty="0"/>
              <a:t> As </a:t>
            </a:r>
            <a:r>
              <a:rPr lang="cs-CZ" sz="2000" dirty="0" smtClean="0"/>
              <a:t>104/2013: </a:t>
            </a:r>
            <a:r>
              <a:rPr lang="cs-CZ" sz="2000" i="1" dirty="0"/>
              <a:t>„Rozhoduje-li krajský soud ve správním soudnictví o žalobě proti rozhodnutí správního orgánu, kterým bylo rozhodnuto o vině a trestu za správní delikt v situaci, že zákon, kterého bylo použito, byl po právní moci správního rozhodnutí změněn nebo zrušen, je povinen přihlédnout k zásadě vyjádřené ve větě druhé čl. 40 odst. 6 Listiny základních práv a svobod, podle níž se trestnost činu posoudí a trest ukládá podle právní úpravy, která nabyla účinnosti až poté, kdy byl trestný čin spáchán, je-li to pro pachatele příznivější.“</a:t>
            </a:r>
            <a:r>
              <a:rPr lang="cs-CZ" sz="2000" dirty="0"/>
              <a:t>. </a:t>
            </a:r>
            <a:endParaRPr lang="cs-CZ" sz="2000" dirty="0" smtClean="0"/>
          </a:p>
          <a:p>
            <a:pPr algn="just"/>
            <a:r>
              <a:rPr lang="cs-CZ" sz="2000" dirty="0" smtClean="0"/>
              <a:t>Rozšířený </a:t>
            </a:r>
            <a:r>
              <a:rPr lang="cs-CZ" sz="2000" dirty="0"/>
              <a:t>senát Nejvyššího správního soudu však v tomto svém usnesení zdůraznil, že výše uvedená myšlenka </a:t>
            </a:r>
            <a:r>
              <a:rPr lang="cs-CZ" sz="2000" b="1" dirty="0"/>
              <a:t>se na něj nevztahuje</a:t>
            </a:r>
            <a:r>
              <a:rPr lang="cs-CZ" sz="2000" b="1" dirty="0" smtClean="0"/>
              <a:t>.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5258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 smtClean="0"/>
              <a:t>Požadavek </a:t>
            </a:r>
            <a:r>
              <a:rPr lang="cs-CZ" dirty="0">
                <a:solidFill>
                  <a:srgbClr val="FF3300"/>
                </a:solidFill>
              </a:rPr>
              <a:t>plné jurisdikce</a:t>
            </a:r>
            <a:r>
              <a:rPr lang="cs-CZ" dirty="0"/>
              <a:t> vyjádřený v § 77 odst. 2 s. ř. s., spočívá v tom, že soud nepřezkoumává jen právní posouzení věci, ale i její skutkový stav .</a:t>
            </a:r>
          </a:p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92D050"/>
                </a:solidFill>
              </a:rPr>
              <a:t>Soud není vázán skutkovými zjištěními a právními závěry správních orgánů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55101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596799"/>
            <a:ext cx="8082321" cy="4114800"/>
          </a:xfrm>
        </p:spPr>
        <p:txBody>
          <a:bodyPr/>
          <a:lstStyle/>
          <a:p>
            <a:pPr algn="just">
              <a:defRPr/>
            </a:pPr>
            <a:r>
              <a:rPr lang="cs-CZ" sz="1800" dirty="0" smtClean="0"/>
              <a:t>Podle </a:t>
            </a:r>
            <a:r>
              <a:rPr lang="cs-CZ" sz="1800" dirty="0"/>
              <a:t>rozsudku Nejvyššího správního soudu ze dne 28. 3. 2007, č.j. 1 As 32/2006-99, publikovaný pod č. 1275/2007 Sb. NSS „</a:t>
            </a:r>
            <a:r>
              <a:rPr lang="cs-CZ" sz="1800" i="1" dirty="0"/>
              <a:t>§ 77 odst. 2 věty první s. ř. s. je faktickou transpozicí požadavku tzv. „</a:t>
            </a:r>
            <a:r>
              <a:rPr lang="cs-CZ" sz="1800" i="1" dirty="0">
                <a:solidFill>
                  <a:srgbClr val="FF3300"/>
                </a:solidFill>
              </a:rPr>
              <a:t>plné jurisdikce</a:t>
            </a:r>
            <a:r>
              <a:rPr lang="cs-CZ" sz="1800" i="1" dirty="0"/>
              <a:t>“ ... Soud při svém rozhodování nesmí být omezen ve skutkových otázkách jen tím, co zde nalezl správní orgán, a to ani co do rozsahu provedených důkazů, ani jejich obsahu a hodnocení … Soud tedy zcela samostatně a nezávisle hodnotí správnost a úplnost skutkových zjištění učiněných správním orgánem a zjistí-li přitom skutkové či (procesně) právní deficity, může reagovat jednak tím, že uloží správnímu orgánu jejich </a:t>
            </a:r>
            <a:r>
              <a:rPr lang="cs-CZ" sz="1800" i="1" dirty="0">
                <a:solidFill>
                  <a:srgbClr val="92D050"/>
                </a:solidFill>
              </a:rPr>
              <a:t>odstranění, nahrazení či doplnění, nebo tak učiní sám</a:t>
            </a:r>
            <a:r>
              <a:rPr lang="cs-CZ" sz="1800" i="1" dirty="0"/>
              <a:t>. Soudem prováděné dokazování vždy musí směřovat výlučně k osvědčení skutkového stavu v době rozhodování správního orgánu; ke skutkovým novotám se zásadně nepřihlíží. V případech, kdy soud přistoupí k vlastnímu dokazování, </a:t>
            </a:r>
            <a:r>
              <a:rPr lang="cs-CZ" sz="1800" i="1" dirty="0">
                <a:solidFill>
                  <a:srgbClr val="92D050"/>
                </a:solidFill>
              </a:rPr>
              <a:t>tedy opakuje důkazy provedené již předtím správním orgánem, nebo provede důkazy jím dosud neprovedené </a:t>
            </a:r>
            <a:r>
              <a:rPr lang="cs-CZ" sz="1800" i="1" dirty="0"/>
              <a:t>…“</a:t>
            </a:r>
            <a:r>
              <a:rPr lang="cs-CZ" sz="1800" dirty="0"/>
              <a:t>  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1060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3300"/>
                </a:solidFill>
              </a:rPr>
              <a:t>Moderační </a:t>
            </a:r>
            <a:r>
              <a:rPr lang="cs-CZ" dirty="0">
                <a:solidFill>
                  <a:srgbClr val="FF3300"/>
                </a:solidFill>
              </a:rPr>
              <a:t>právo soudu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§ 78 odst. 2 s. ř. s. „</a:t>
            </a:r>
            <a:r>
              <a:rPr lang="cs-CZ" i="1" dirty="0"/>
              <a:t>rozhoduje-li soud o žalobě proti rozhodnutí, jímž správní orgán uložil trest za správní delikt, může soud, </a:t>
            </a:r>
            <a:r>
              <a:rPr lang="cs-CZ" i="1" dirty="0">
                <a:solidFill>
                  <a:schemeClr val="folHlink"/>
                </a:solidFill>
              </a:rPr>
              <a:t>nejsou-li důvody pro zrušení rozhodnutí</a:t>
            </a:r>
            <a:r>
              <a:rPr lang="cs-CZ" i="1" dirty="0"/>
              <a:t> …, ale trest byl uložen ve </a:t>
            </a:r>
            <a:r>
              <a:rPr lang="cs-CZ" i="1" dirty="0">
                <a:solidFill>
                  <a:srgbClr val="FF3300"/>
                </a:solidFill>
              </a:rPr>
              <a:t>zjevně nepřiměřené výši</a:t>
            </a:r>
            <a:r>
              <a:rPr lang="cs-CZ" i="1" dirty="0"/>
              <a:t>, </a:t>
            </a:r>
            <a:r>
              <a:rPr lang="cs-CZ" i="1" dirty="0">
                <a:solidFill>
                  <a:schemeClr val="folHlink"/>
                </a:solidFill>
              </a:rPr>
              <a:t>upustit od něj nebo jej snížit v mezích zákonem dovolených</a:t>
            </a:r>
            <a:r>
              <a:rPr lang="cs-CZ" i="1" dirty="0"/>
              <a:t>, lze-li takové rozhodnutí učinit na základě skutkového stavu, z něhož vyšel správní orgán, a který soud případně vlastním dokazováním v nikoli zásadních směrech doplnil, a </a:t>
            </a:r>
            <a:r>
              <a:rPr lang="cs-CZ" i="1" dirty="0">
                <a:solidFill>
                  <a:srgbClr val="FF3300"/>
                </a:solidFill>
              </a:rPr>
              <a:t>navrhl-li takový postup žalobce v žalobě</a:t>
            </a:r>
            <a:r>
              <a:rPr lang="cs-CZ" i="1" dirty="0"/>
              <a:t>.</a:t>
            </a:r>
            <a:r>
              <a:rPr lang="cs-CZ" dirty="0"/>
              <a:t>“. 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13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Řízení o přestupcích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Část třetí </a:t>
            </a:r>
            <a:r>
              <a:rPr lang="cs-CZ" altLang="cs-CZ" sz="1800" dirty="0"/>
              <a:t>– řízení o přestupcích § 60 až 102; </a:t>
            </a:r>
          </a:p>
          <a:p>
            <a:pPr lvl="1" algn="just"/>
            <a:r>
              <a:rPr lang="cs-CZ" altLang="cs-CZ" sz="1800" b="1" dirty="0" smtClean="0"/>
              <a:t>Řízení </a:t>
            </a:r>
            <a:r>
              <a:rPr lang="cs-CZ" altLang="cs-CZ" sz="1800" b="1" dirty="0"/>
              <a:t>o odvolání </a:t>
            </a:r>
            <a:r>
              <a:rPr lang="cs-CZ" altLang="cs-CZ" sz="1800" dirty="0"/>
              <a:t>§ 96 až 98 (není koncentrace řízení, zákaz reformace in </a:t>
            </a:r>
            <a:r>
              <a:rPr lang="cs-CZ" altLang="cs-CZ" sz="1800" dirty="0" err="1"/>
              <a:t>peius</a:t>
            </a:r>
            <a:r>
              <a:rPr lang="cs-CZ" altLang="cs-CZ" sz="1800" dirty="0"/>
              <a:t>, beneficium </a:t>
            </a:r>
            <a:r>
              <a:rPr lang="cs-CZ" altLang="cs-CZ" sz="1800" dirty="0" err="1"/>
              <a:t>coahesionis</a:t>
            </a:r>
            <a:r>
              <a:rPr lang="cs-CZ" altLang="cs-CZ" sz="1800" dirty="0"/>
              <a:t>)</a:t>
            </a:r>
          </a:p>
          <a:p>
            <a:pPr lvl="1" algn="just"/>
            <a:r>
              <a:rPr lang="cs-CZ" altLang="cs-CZ" sz="1800" b="1" dirty="0"/>
              <a:t>Zvláštní postupy po právní moci </a:t>
            </a:r>
            <a:r>
              <a:rPr lang="cs-CZ" altLang="cs-CZ" sz="1800" dirty="0"/>
              <a:t>§ 99 až 102 (nové rozhodnutí – upuštění od výkonu zbytku správního trestu, přezkumné řízení, přezkum příkazu na místě, </a:t>
            </a:r>
            <a:r>
              <a:rPr lang="cs-CZ" altLang="cs-CZ" sz="1800" dirty="0">
                <a:solidFill>
                  <a:srgbClr val="FF0000"/>
                </a:solidFill>
              </a:rPr>
              <a:t>přechod úhrady pokuty na právního nástupce</a:t>
            </a:r>
            <a:r>
              <a:rPr lang="cs-CZ" altLang="cs-CZ" sz="1800" dirty="0"/>
              <a:t>)</a:t>
            </a:r>
          </a:p>
          <a:p>
            <a:pPr marL="0" indent="0" algn="just">
              <a:buNone/>
            </a:pPr>
            <a:endParaRPr lang="cs-CZ" alt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66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dirty="0" smtClean="0"/>
              <a:t>§ </a:t>
            </a:r>
            <a:r>
              <a:rPr lang="cs-CZ" altLang="cs-CZ" sz="2000" dirty="0"/>
              <a:t>96 – </a:t>
            </a:r>
            <a:r>
              <a:rPr lang="cs-CZ" altLang="cs-CZ" sz="2000" b="1" dirty="0"/>
              <a:t>odvolání, </a:t>
            </a:r>
            <a:r>
              <a:rPr lang="cs-CZ" altLang="cs-CZ" sz="2000" dirty="0"/>
              <a:t>právo a rozsah odvolání</a:t>
            </a:r>
            <a:endParaRPr lang="cs-CZ" altLang="cs-CZ" sz="2000" b="1" dirty="0"/>
          </a:p>
          <a:p>
            <a:pPr marL="0" indent="0" algn="just">
              <a:buFontTx/>
              <a:buNone/>
            </a:pPr>
            <a:r>
              <a:rPr lang="cs-CZ" altLang="cs-CZ" sz="2000" dirty="0"/>
              <a:t>§ 97 – </a:t>
            </a:r>
            <a:r>
              <a:rPr lang="cs-CZ" altLang="cs-CZ" sz="2000" b="1" dirty="0"/>
              <a:t>odvolací řízení, </a:t>
            </a:r>
            <a:r>
              <a:rPr lang="cs-CZ" altLang="cs-CZ" sz="2000" dirty="0"/>
              <a:t>neplatí koncentrace řízení, odvolání má vždy odkladný účinek, nelze jej </a:t>
            </a:r>
            <a:r>
              <a:rPr lang="cs-CZ" altLang="cs-CZ" sz="2000" dirty="0" smtClean="0"/>
              <a:t>vyloučit</a:t>
            </a:r>
          </a:p>
          <a:p>
            <a:pPr marL="0" indent="0" algn="just">
              <a:buFontTx/>
              <a:buNone/>
            </a:pPr>
            <a:r>
              <a:rPr lang="cs-CZ" altLang="cs-CZ" sz="2000" dirty="0"/>
              <a:t>§ 98 – </a:t>
            </a:r>
            <a:r>
              <a:rPr lang="cs-CZ" altLang="cs-CZ" sz="2000" b="1" dirty="0"/>
              <a:t>přezkum v plném rozsahu, </a:t>
            </a:r>
            <a:r>
              <a:rPr lang="cs-CZ" altLang="cs-CZ" sz="2000" dirty="0"/>
              <a:t>zákaz </a:t>
            </a:r>
            <a:r>
              <a:rPr lang="cs-CZ" altLang="cs-CZ" sz="2000" i="1" dirty="0"/>
              <a:t>reformace in </a:t>
            </a:r>
            <a:r>
              <a:rPr lang="cs-CZ" altLang="cs-CZ" sz="2000" i="1" dirty="0" err="1"/>
              <a:t>peius</a:t>
            </a:r>
            <a:r>
              <a:rPr lang="cs-CZ" altLang="cs-CZ" sz="2000" dirty="0"/>
              <a:t>, </a:t>
            </a:r>
            <a:r>
              <a:rPr lang="cs-CZ" altLang="cs-CZ" sz="2000" i="1" dirty="0"/>
              <a:t>beneficium </a:t>
            </a:r>
            <a:r>
              <a:rPr lang="cs-CZ" altLang="cs-CZ" sz="2000" i="1" dirty="0" err="1"/>
              <a:t>coahesionis</a:t>
            </a:r>
            <a:endParaRPr lang="cs-CZ" altLang="cs-CZ" sz="2000" i="1" dirty="0"/>
          </a:p>
          <a:p>
            <a:pPr marL="0" indent="0" algn="just">
              <a:buFontTx/>
              <a:buNone/>
            </a:pPr>
            <a:r>
              <a:rPr lang="cs-CZ" altLang="cs-CZ" sz="2000" dirty="0"/>
              <a:t>§ 99 – </a:t>
            </a:r>
            <a:r>
              <a:rPr lang="cs-CZ" altLang="cs-CZ" sz="2000" b="1" dirty="0"/>
              <a:t>nové rozhodnutí</a:t>
            </a:r>
            <a:endParaRPr lang="cs-CZ" altLang="cs-CZ" sz="2000" dirty="0"/>
          </a:p>
          <a:p>
            <a:pPr marL="0" indent="0" algn="just">
              <a:buFontTx/>
              <a:buNone/>
            </a:pPr>
            <a:r>
              <a:rPr lang="cs-CZ" altLang="cs-CZ" sz="2000" dirty="0"/>
              <a:t>§ 100 – </a:t>
            </a:r>
            <a:r>
              <a:rPr lang="cs-CZ" altLang="cs-CZ" sz="2000" b="1" dirty="0"/>
              <a:t>přezkumné řízení</a:t>
            </a:r>
            <a:r>
              <a:rPr lang="cs-CZ" altLang="cs-CZ" sz="2000" dirty="0"/>
              <a:t>; důvody a lhůty</a:t>
            </a:r>
            <a:endParaRPr lang="cs-CZ" altLang="cs-CZ" sz="2000" b="1" dirty="0"/>
          </a:p>
          <a:p>
            <a:pPr marL="0" indent="0" algn="just">
              <a:buFontTx/>
              <a:buNone/>
            </a:pPr>
            <a:r>
              <a:rPr lang="cs-CZ" altLang="cs-CZ" sz="2000" dirty="0"/>
              <a:t>§ 101 – </a:t>
            </a:r>
            <a:r>
              <a:rPr lang="cs-CZ" altLang="cs-CZ" sz="2000" b="1" dirty="0"/>
              <a:t>přezkum příkazu na místě</a:t>
            </a:r>
            <a:endParaRPr lang="cs-CZ" altLang="cs-CZ" sz="2000" dirty="0"/>
          </a:p>
          <a:p>
            <a:pPr marL="0" indent="0" algn="just">
              <a:buFontTx/>
              <a:buNone/>
            </a:pPr>
            <a:r>
              <a:rPr lang="cs-CZ" altLang="cs-CZ" sz="2000" dirty="0"/>
              <a:t>§ 102 – </a:t>
            </a:r>
            <a:r>
              <a:rPr lang="cs-CZ" altLang="cs-CZ" sz="2000" b="1" dirty="0"/>
              <a:t>přechod pokuty na právního nástupce</a:t>
            </a:r>
          </a:p>
          <a:p>
            <a:pPr marL="0" indent="0" algn="just">
              <a:buFontTx/>
              <a:buNone/>
            </a:pPr>
            <a:endParaRPr lang="cs-CZ" altLang="cs-CZ" sz="2000" dirty="0"/>
          </a:p>
          <a:p>
            <a:pPr lvl="1" algn="just"/>
            <a:endParaRPr lang="cs-CZ" alt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4885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čl</a:t>
            </a:r>
            <a:r>
              <a:rPr lang="cs-CZ" dirty="0"/>
              <a:t>. 6 odst. 1 Úmluvy o ochraně lidských práv a základních svobod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„</a:t>
            </a:r>
            <a:r>
              <a:rPr lang="cs-CZ" i="1" dirty="0"/>
              <a:t>každý má právo na to, aby jeho záležitost byla spravedlivě, veřejně a v přiměřené lhůtě projednána nezávislým a nestranným soudem, zřízeným zákonem, který rozhodne o jeho občanských právech nebo závazcích nebo o oprávněnosti jakéhokoli </a:t>
            </a:r>
            <a:r>
              <a:rPr lang="cs-CZ" i="1" dirty="0">
                <a:solidFill>
                  <a:srgbClr val="FF3300"/>
                </a:solidFill>
              </a:rPr>
              <a:t>trestního obvinění</a:t>
            </a:r>
            <a:r>
              <a:rPr lang="cs-CZ" i="1" dirty="0"/>
              <a:t> proti němu.</a:t>
            </a:r>
            <a:r>
              <a:rPr lang="cs-CZ" dirty="0"/>
              <a:t>“. 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Výklad pojmu trestní obvinění – tzv. kritéria </a:t>
            </a:r>
            <a:r>
              <a:rPr lang="cs-CZ" dirty="0" err="1"/>
              <a:t>Engel</a:t>
            </a:r>
            <a:endParaRPr lang="cs-CZ" dirty="0"/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92D050"/>
                </a:solidFill>
              </a:rPr>
              <a:t>(1) vnitrostátní kvalifikace deliktu, (2) charakter obvinění (deliktu) a (3) povaha a stupeň přísnosti sankce.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0998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Čl</a:t>
            </a:r>
            <a:r>
              <a:rPr lang="cs-CZ" dirty="0"/>
              <a:t>. 36 odst. 2 Listiny základních práv a svobod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/>
              <a:t>„</a:t>
            </a:r>
            <a:r>
              <a:rPr lang="cs-CZ" i="1" dirty="0"/>
              <a:t>kdo tvrdí, že byl na svých právech zkrácen rozhodnutím orgánu veřejné správy, může se </a:t>
            </a:r>
            <a:r>
              <a:rPr lang="cs-CZ" i="1" dirty="0">
                <a:solidFill>
                  <a:srgbClr val="FF3300"/>
                </a:solidFill>
              </a:rPr>
              <a:t>obrátit na soud</a:t>
            </a:r>
            <a:r>
              <a:rPr lang="cs-CZ" i="1" dirty="0"/>
              <a:t>, aby přezkoumal zákonnost takového rozhodnutí, nestanoví-li zákon jinak. Z pravomoci soudu však nesmí být vyloučeno přezkoumávání rozhodnutí týkajících se základních práv a svobod podle Listiny.</a:t>
            </a:r>
            <a:r>
              <a:rPr lang="cs-CZ" dirty="0"/>
              <a:t>“.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/>
              <a:t>Tzv. </a:t>
            </a:r>
            <a:r>
              <a:rPr lang="cs-CZ" b="1" dirty="0"/>
              <a:t>generální přezkumná klauzule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5907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Soudní </a:t>
            </a:r>
            <a:r>
              <a:rPr lang="cs-CZ" dirty="0"/>
              <a:t>přezkum správních rozhodnutí ve věcech správního trestání se uskutečňuje </a:t>
            </a:r>
            <a:r>
              <a:rPr lang="cs-CZ" dirty="0">
                <a:solidFill>
                  <a:srgbClr val="FF3300"/>
                </a:solidFill>
              </a:rPr>
              <a:t>ve správním soudnictví</a:t>
            </a:r>
            <a:r>
              <a:rPr lang="cs-CZ" dirty="0"/>
              <a:t> – soudnictví veřejného práva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Zákon č. 150/2002 Sb. soudní řád správní (s. ř. s.)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Soustava: krajské soudy (přestupky samosoudce * jinak senát) – Nejvyšší správní soud (mimořádný opravný prostředek – kasační stížnost)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632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3300"/>
                </a:solidFill>
              </a:rPr>
              <a:t>Subsidiarita</a:t>
            </a:r>
            <a:r>
              <a:rPr lang="cs-CZ" dirty="0" smtClean="0"/>
              <a:t> </a:t>
            </a:r>
            <a:r>
              <a:rPr lang="cs-CZ" dirty="0"/>
              <a:t>správního soudnictví § 5 s. ř. s. 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Vázanost skutkovým a právním stavem</a:t>
            </a:r>
            <a:r>
              <a:rPr lang="cs-CZ" dirty="0"/>
              <a:t> ke dni rozhodnutí správního orgánu § 75 odst. 1 s. ř. s.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Plná jurisdikce</a:t>
            </a:r>
            <a:r>
              <a:rPr lang="cs-CZ" dirty="0"/>
              <a:t> správního soudnictví § 77 odst. 2 s. ř. s.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Moderační právo</a:t>
            </a:r>
            <a:r>
              <a:rPr lang="cs-CZ" dirty="0"/>
              <a:t> soudu § 65 odst. 3 a § 78 odst. 2 s. ř. s.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76396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3300"/>
                </a:solidFill>
              </a:rPr>
              <a:t>Subsidiarita</a:t>
            </a:r>
            <a:r>
              <a:rPr lang="cs-CZ" dirty="0" smtClean="0"/>
              <a:t> </a:t>
            </a:r>
            <a:r>
              <a:rPr lang="cs-CZ" dirty="0"/>
              <a:t>(následnost) správního soudnictví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Projev systému brzd a vyvažování, přezkum výstupů moci výkonné (veřejné správy) ze strany moci soudní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Kontrola správních rozhodnutí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Nenahrazování veřejné správy moci soudní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Nejdříve je třeba vyčerpat prostředky ochrany, které nabízí sama veřejná správa</a:t>
            </a:r>
            <a:r>
              <a:rPr lang="cs-CZ" dirty="0"/>
              <a:t> (tzn. řádné opravné prostředky), </a:t>
            </a:r>
            <a:r>
              <a:rPr lang="cs-CZ" dirty="0">
                <a:solidFill>
                  <a:srgbClr val="FF3300"/>
                </a:solidFill>
              </a:rPr>
              <a:t>teprve potom se lze se žalobou obrátit na správní soud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5496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Z</a:t>
            </a:r>
            <a:r>
              <a:rPr lang="cs-CZ" dirty="0"/>
              <a:t> § 75 odst. 1 s. ř. s. vyplývá, že soud má být </a:t>
            </a:r>
            <a:r>
              <a:rPr lang="cs-CZ" dirty="0">
                <a:solidFill>
                  <a:srgbClr val="FF3300"/>
                </a:solidFill>
              </a:rPr>
              <a:t>vázán skutkovým a právním stavem, který tu byl v době vydání rozhodnutí správního orgánu</a:t>
            </a:r>
            <a:r>
              <a:rPr lang="cs-CZ" dirty="0"/>
              <a:t>. </a:t>
            </a:r>
          </a:p>
          <a:p>
            <a:pPr marL="571500" indent="-571500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zákonnost napadeného rozhodnutí se přezkoumává podle právního stavu v době vydání rozhodnutí správního orgánu </a:t>
            </a:r>
          </a:p>
          <a:p>
            <a:pPr marL="571500" indent="-571500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Podle rozsudku Nejvyššího správního soudu ze dne 29. 6. 2005, č.j. 6 A 102/2001 – 59, publikovaný pod č. 690/2005 Sb. NSS „</a:t>
            </a:r>
            <a:r>
              <a:rPr lang="cs-CZ" i="1" dirty="0"/>
              <a:t>soud při přezkoumání rozhodnutí </a:t>
            </a:r>
            <a:r>
              <a:rPr lang="cs-CZ" i="1" dirty="0">
                <a:solidFill>
                  <a:schemeClr val="folHlink"/>
                </a:solidFill>
              </a:rPr>
              <a:t>není vázán ustanovením zákona, které k jeho návrhu Ústavní soud zrušil pro rozpor s Ústavou</a:t>
            </a:r>
            <a:r>
              <a:rPr lang="cs-CZ" i="1" dirty="0"/>
              <a:t>.“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26806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110</TotalTime>
  <Words>1039</Words>
  <Application>Microsoft Office PowerPoint</Application>
  <PresentationFormat>Předvádění na obrazovce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    Správní trestání NV201K 11. 5. 2018  Správní a soudní přezkum rozhodnutí o přestupku; soudní ochrana ve věcech správního trestání (přezkum rozhodnutí o přestupku ze strany správních orgánů; soudní ochrana a přezkum rozhodnutí o přestupku a jiném správním deliktu ze strany správních soudů; moderační právo správních soudů)  JUDr. Lukáš Potěšil, Ph.D.    </vt:lpstr>
      <vt:lpstr>Řízení o přestupcích</vt:lpstr>
      <vt:lpstr>Řízení o přestupku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25</cp:revision>
  <cp:lastPrinted>1601-01-01T00:00:00Z</cp:lastPrinted>
  <dcterms:created xsi:type="dcterms:W3CDTF">2016-04-13T06:49:47Z</dcterms:created>
  <dcterms:modified xsi:type="dcterms:W3CDTF">2018-05-10T10:52:09Z</dcterms:modified>
</cp:coreProperties>
</file>