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9" r:id="rId3"/>
    <p:sldId id="258" r:id="rId4"/>
    <p:sldId id="260" r:id="rId5"/>
    <p:sldId id="261" r:id="rId6"/>
    <p:sldId id="270" r:id="rId7"/>
    <p:sldId id="269" r:id="rId8"/>
    <p:sldId id="268" r:id="rId9"/>
    <p:sldId id="267" r:id="rId10"/>
    <p:sldId id="266" r:id="rId11"/>
    <p:sldId id="263" r:id="rId12"/>
    <p:sldId id="265" r:id="rId13"/>
    <p:sldId id="272" r:id="rId14"/>
    <p:sldId id="295" r:id="rId15"/>
    <p:sldId id="273" r:id="rId16"/>
    <p:sldId id="274" r:id="rId17"/>
    <p:sldId id="276" r:id="rId18"/>
    <p:sldId id="285" r:id="rId19"/>
    <p:sldId id="284" r:id="rId20"/>
    <p:sldId id="283" r:id="rId21"/>
    <p:sldId id="277" r:id="rId22"/>
    <p:sldId id="278" r:id="rId23"/>
    <p:sldId id="282" r:id="rId24"/>
    <p:sldId id="297" r:id="rId25"/>
    <p:sldId id="298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81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25" d="100"/>
          <a:sy n="125" d="100"/>
        </p:scale>
        <p:origin x="129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</a:t>
            </a: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trestání NV201K </a:t>
            </a: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23. 3. 2018</a:t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 smtClean="0"/>
              <a:t>Správní </a:t>
            </a:r>
            <a:r>
              <a:rPr lang="cs-CZ" sz="2800" dirty="0"/>
              <a:t>trestání </a:t>
            </a:r>
            <a:r>
              <a:rPr lang="cs-CZ" sz="2800" b="0" dirty="0"/>
              <a:t>(právní odpovědnost a správně právní odpovědnost; správní právo trestní – pojem a charakteristika; místo a účel správního práva trestního; vztahy správního práva trestního k trestnímu právu a k dalším právním odvětvím; zásady správního trestání a prameny právní úpravy</a:t>
            </a:r>
            <a:r>
              <a:rPr lang="cs-CZ" sz="2800" b="0" dirty="0" smtClean="0"/>
              <a:t>)</a:t>
            </a:r>
            <a:r>
              <a:rPr lang="cs-CZ" b="0" dirty="0" smtClean="0"/>
              <a:t/>
            </a:r>
            <a:br>
              <a:rPr lang="cs-CZ" b="0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altLang="cs-CZ" b="0" dirty="0"/>
              <a:t>JUDr. Lukáš Potěšil, Ph.D.</a:t>
            </a:r>
            <a:br>
              <a:rPr lang="cs-CZ" altLang="cs-CZ" b="0" dirty="0"/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NSS, </a:t>
            </a:r>
            <a:r>
              <a:rPr lang="cs-CZ" altLang="cs-CZ" dirty="0" err="1"/>
              <a:t>sp</a:t>
            </a:r>
            <a:r>
              <a:rPr lang="cs-CZ" altLang="cs-CZ" dirty="0"/>
              <a:t>. zn. 1 As 188/2012, č. 2872/2013 Sb. NSS, </a:t>
            </a:r>
            <a:r>
              <a:rPr lang="cs-CZ" altLang="cs-CZ" i="1" dirty="0"/>
              <a:t>„Dysfunkce ve fungování orgánů veřejné moci může s ohledem na individuální okolnosti případu představovat </a:t>
            </a:r>
            <a:r>
              <a:rPr lang="cs-CZ" altLang="cs-CZ" i="1" dirty="0">
                <a:solidFill>
                  <a:srgbClr val="FF0000"/>
                </a:solidFill>
              </a:rPr>
              <a:t>exkulpační či liberační důvod </a:t>
            </a:r>
            <a:r>
              <a:rPr lang="cs-CZ" altLang="cs-CZ" i="1" dirty="0"/>
              <a:t>v oblasti </a:t>
            </a:r>
            <a:r>
              <a:rPr lang="cs-CZ" altLang="cs-CZ" i="1" dirty="0" err="1"/>
              <a:t>správněprávní</a:t>
            </a:r>
            <a:r>
              <a:rPr lang="cs-CZ" altLang="cs-CZ" i="1" dirty="0"/>
              <a:t> odpovědnosti, pokud se takové selhání podstatnou měrou podílelo na vzniku formálně protiprávního jednání jednotlivce nebo protiprávního stavu.“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9165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Právní odpovědnost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 smtClean="0"/>
              <a:t>Podle </a:t>
            </a:r>
            <a:r>
              <a:rPr lang="cs-CZ" altLang="cs-CZ" sz="2000" dirty="0"/>
              <a:t>rozsudku </a:t>
            </a:r>
            <a:r>
              <a:rPr lang="cs-CZ" altLang="cs-CZ" sz="2000" dirty="0" smtClean="0"/>
              <a:t>NSS </a:t>
            </a:r>
            <a:r>
              <a:rPr lang="cs-CZ" altLang="cs-CZ" sz="2000" dirty="0"/>
              <a:t>ze dne 22. 3. 2007, č.j. 4 As 28/2006 - 65, publikovaného pod č. 1658/2008 Sb. NSS „</a:t>
            </a:r>
            <a:r>
              <a:rPr lang="cs-CZ" altLang="cs-CZ" sz="2000" i="1" dirty="0">
                <a:solidFill>
                  <a:srgbClr val="FF3300"/>
                </a:solidFill>
              </a:rPr>
              <a:t>objektivní odpovědnost</a:t>
            </a:r>
            <a:r>
              <a:rPr lang="cs-CZ" altLang="cs-CZ" sz="2000" i="1" dirty="0"/>
              <a:t> právnické osoby za správní delikt </a:t>
            </a:r>
            <a:r>
              <a:rPr lang="cs-CZ" altLang="cs-CZ" sz="2000" i="1" dirty="0">
                <a:solidFill>
                  <a:srgbClr val="FF3300"/>
                </a:solidFill>
              </a:rPr>
              <a:t>neznamená, že není nutné prokazovat splnění zákonných znaků skutkové podstaty</a:t>
            </a:r>
            <a:r>
              <a:rPr lang="cs-CZ" altLang="cs-CZ" sz="2000" i="1" dirty="0"/>
              <a:t> správního deliktu. Je-li znakem skutkové podstaty správního deliktu objektivní stránka spočívající v „přikázání“ nebo „dovolení“ zákonem sankcionovaného jednání (zde: přikázání nebo dovolení použití vozidla v provozu na pozemních komunikacích, které nesplňuje podmínky stanovené zvláštním předpisem), </a:t>
            </a:r>
            <a:r>
              <a:rPr lang="cs-CZ" altLang="cs-CZ" sz="2000" i="1" dirty="0">
                <a:solidFill>
                  <a:srgbClr val="FF3300"/>
                </a:solidFill>
              </a:rPr>
              <a:t>je třeba pro uznání odpovědnosti za správní delikt takové jednání prokázat</a:t>
            </a:r>
            <a:r>
              <a:rPr lang="cs-CZ" altLang="cs-CZ" sz="2000" dirty="0"/>
              <a:t>.“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44685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b="1" dirty="0" smtClean="0"/>
              <a:t>Subjektivní </a:t>
            </a:r>
            <a:r>
              <a:rPr lang="cs-CZ" b="1" dirty="0"/>
              <a:t>odpovědnost: </a:t>
            </a:r>
            <a:r>
              <a:rPr lang="cs-CZ" dirty="0"/>
              <a:t>odpovědnost za </a:t>
            </a:r>
            <a:r>
              <a:rPr lang="cs-CZ" dirty="0">
                <a:solidFill>
                  <a:srgbClr val="FF3300"/>
                </a:solidFill>
              </a:rPr>
              <a:t>zavinění</a:t>
            </a:r>
            <a:r>
              <a:rPr lang="cs-CZ" dirty="0"/>
              <a:t> (vnitřní psychický stav jednajícího subjektu k jednání a jeho následku), zkoumá se u </a:t>
            </a:r>
            <a:r>
              <a:rPr lang="cs-CZ" dirty="0">
                <a:solidFill>
                  <a:srgbClr val="FF3300"/>
                </a:solidFill>
              </a:rPr>
              <a:t>fyzických osob</a:t>
            </a:r>
          </a:p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dirty="0">
                <a:solidFill>
                  <a:srgbClr val="FF3300"/>
                </a:solidFill>
              </a:rPr>
              <a:t>§ </a:t>
            </a:r>
            <a:r>
              <a:rPr lang="cs-CZ" dirty="0" smtClean="0">
                <a:solidFill>
                  <a:srgbClr val="FF3300"/>
                </a:solidFill>
              </a:rPr>
              <a:t>15 </a:t>
            </a:r>
            <a:r>
              <a:rPr lang="cs-CZ" dirty="0">
                <a:solidFill>
                  <a:srgbClr val="FF3300"/>
                </a:solidFill>
              </a:rPr>
              <a:t>zákona o přestupcích - definice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b="1" dirty="0"/>
              <a:t>Úmysl – přímý a nepřímý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b="1" dirty="0"/>
              <a:t>Nedbalost – vědomá a nevědomá</a:t>
            </a:r>
          </a:p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dirty="0"/>
              <a:t>(přestupky jsou založeny na nedbalosti, úmysl je výjimečný), konkrétní forma zavinění má vliv na druh a výměru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4784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1424940"/>
            <a:ext cx="8082321" cy="4707573"/>
          </a:xfrm>
        </p:spPr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000" dirty="0"/>
              <a:t>Druh právní odpovědnosti, odvětvová odpovědnost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000" dirty="0"/>
              <a:t>Je realizována </a:t>
            </a:r>
            <a:r>
              <a:rPr lang="cs-CZ" sz="2000" dirty="0">
                <a:solidFill>
                  <a:srgbClr val="FF3300"/>
                </a:solidFill>
              </a:rPr>
              <a:t>správními orgány</a:t>
            </a:r>
            <a:r>
              <a:rPr lang="cs-CZ" sz="2000" dirty="0"/>
              <a:t> a aplikována na </a:t>
            </a:r>
            <a:r>
              <a:rPr lang="cs-CZ" sz="2000" dirty="0">
                <a:solidFill>
                  <a:srgbClr val="FF3300"/>
                </a:solidFill>
              </a:rPr>
              <a:t>podmínky a potřeby veřejné správy </a:t>
            </a:r>
            <a:endParaRPr lang="cs-CZ" sz="2000" dirty="0" smtClean="0">
              <a:solidFill>
                <a:srgbClr val="FF3300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FF3300"/>
                </a:solidFill>
              </a:rPr>
              <a:t>Správně</a:t>
            </a:r>
            <a:r>
              <a:rPr lang="cs-CZ" sz="2000" dirty="0" smtClean="0"/>
              <a:t> </a:t>
            </a:r>
            <a:r>
              <a:rPr lang="cs-CZ" sz="2000" dirty="0"/>
              <a:t>právní odpovědnost * odpovědnost za porušení norem </a:t>
            </a:r>
            <a:r>
              <a:rPr lang="cs-CZ" sz="2000" dirty="0">
                <a:solidFill>
                  <a:srgbClr val="FF3300"/>
                </a:solidFill>
              </a:rPr>
              <a:t>správního práva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 smtClean="0"/>
              <a:t>Základem </a:t>
            </a:r>
            <a:r>
              <a:rPr lang="cs-CZ" sz="2000" dirty="0"/>
              <a:t>(předpokladem) je </a:t>
            </a:r>
            <a:r>
              <a:rPr lang="cs-CZ" sz="2000" dirty="0">
                <a:solidFill>
                  <a:srgbClr val="FF3300"/>
                </a:solidFill>
              </a:rPr>
              <a:t>správní delikt</a:t>
            </a:r>
            <a:r>
              <a:rPr lang="cs-CZ" sz="2000" dirty="0"/>
              <a:t> („</a:t>
            </a:r>
            <a:r>
              <a:rPr lang="cs-CZ" sz="2000" i="1" dirty="0"/>
              <a:t>protiprávní jednání odpovědné fyzické nebo právnické osoby, jehož znaky jsou uvedeny v zákoně, které je postižitelné správním orgánem v rámci výkonu veřejné správy</a:t>
            </a:r>
            <a:r>
              <a:rPr lang="cs-CZ" sz="2000" dirty="0"/>
              <a:t>“) 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správně právní odpovědnost je odpovědností za </a:t>
            </a:r>
            <a:r>
              <a:rPr lang="cs-CZ" sz="2000" dirty="0">
                <a:solidFill>
                  <a:srgbClr val="FF3300"/>
                </a:solidFill>
              </a:rPr>
              <a:t>správní delikty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Retrospektivní pojetí odpovědnosti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684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1800" u="sng" dirty="0">
                <a:solidFill>
                  <a:srgbClr val="FF0000"/>
                </a:solidFill>
              </a:rPr>
              <a:t> </a:t>
            </a:r>
            <a:r>
              <a:rPr lang="cs-CZ" sz="1800" dirty="0"/>
              <a:t>(využívají jiná odvětví, než SP – FP, PŽP, </a:t>
            </a:r>
            <a:r>
              <a:rPr lang="cs-CZ" sz="1800" dirty="0" err="1"/>
              <a:t>SocZab</a:t>
            </a:r>
            <a:r>
              <a:rPr lang="cs-CZ" sz="1800" dirty="0"/>
              <a:t>)* </a:t>
            </a:r>
            <a:r>
              <a:rPr lang="cs-CZ" sz="1800" b="1" dirty="0"/>
              <a:t>odpovědnost za porušení norem správního práva</a:t>
            </a:r>
            <a:r>
              <a:rPr lang="cs-CZ" sz="1800" dirty="0"/>
              <a:t> (jinými odvětvími – TP, OP)</a:t>
            </a:r>
            <a:endParaRPr lang="cs-CZ" sz="1800" dirty="0">
              <a:solidFill>
                <a:srgbClr val="FF3300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b="1" u="sng" dirty="0">
                <a:solidFill>
                  <a:srgbClr val="FF3300"/>
                </a:solidFill>
              </a:rPr>
              <a:t>SP trestní (soubor norem)</a:t>
            </a:r>
            <a:r>
              <a:rPr lang="cs-CZ" sz="1800" b="1" dirty="0">
                <a:solidFill>
                  <a:srgbClr val="FF0000"/>
                </a:solidFill>
              </a:rPr>
              <a:t> </a:t>
            </a:r>
            <a:r>
              <a:rPr lang="cs-CZ" sz="1800" b="1" dirty="0"/>
              <a:t>upravuje správně právní odpovědnost;</a:t>
            </a:r>
            <a:r>
              <a:rPr lang="cs-CZ" sz="1800" dirty="0"/>
              <a:t> stanovuje </a:t>
            </a:r>
            <a:r>
              <a:rPr lang="cs-CZ" sz="1800" b="1" dirty="0"/>
              <a:t>následky (tj. odpovědnost)</a:t>
            </a:r>
            <a:r>
              <a:rPr lang="cs-CZ" sz="1800" dirty="0"/>
              <a:t> za porušení právních norem (</a:t>
            </a:r>
            <a:r>
              <a:rPr lang="cs-CZ" sz="1800" b="1" dirty="0"/>
              <a:t>správní delikt</a:t>
            </a:r>
            <a:r>
              <a:rPr lang="cs-CZ" sz="1800" dirty="0"/>
              <a:t>) v oblasti veřejné správy; je realizováno tzv. </a:t>
            </a:r>
            <a:r>
              <a:rPr lang="cs-CZ" sz="1800" b="1" dirty="0"/>
              <a:t>správními orgány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správně právní odpovědnost je odpovědností za </a:t>
            </a:r>
            <a:r>
              <a:rPr lang="cs-CZ" sz="1800" b="1" u="sng" dirty="0">
                <a:solidFill>
                  <a:srgbClr val="FF0000"/>
                </a:solidFill>
              </a:rPr>
              <a:t>SPRÁVNÍ DELIKTY </a:t>
            </a:r>
            <a:r>
              <a:rPr lang="cs-CZ" sz="1800" u="sng" dirty="0"/>
              <a:t>(předpokladem je správní delikt)</a:t>
            </a:r>
            <a:r>
              <a:rPr lang="cs-CZ" sz="1800" dirty="0"/>
              <a:t>,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oprávnění veřejné správy (správních orgánů) trestat – </a:t>
            </a:r>
            <a:r>
              <a:rPr lang="cs-CZ" sz="1800" b="1" dirty="0"/>
              <a:t>odrazem</a:t>
            </a:r>
            <a:r>
              <a:rPr lang="cs-CZ" sz="1800" dirty="0"/>
              <a:t> je </a:t>
            </a:r>
            <a:r>
              <a:rPr lang="cs-CZ" sz="1800" b="1" u="sng" dirty="0">
                <a:solidFill>
                  <a:srgbClr val="FF0000"/>
                </a:solidFill>
              </a:rPr>
              <a:t>SPRÁVNÍ TRESTÁNÍ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Systém správních deliktů a správního trestání (viz dále)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3566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 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Správní </a:t>
            </a:r>
            <a:r>
              <a:rPr lang="cs-CZ" dirty="0"/>
              <a:t>delikt není obecně v právní úpravě </a:t>
            </a:r>
            <a:r>
              <a:rPr lang="cs-CZ" dirty="0">
                <a:solidFill>
                  <a:srgbClr val="FF3300"/>
                </a:solidFill>
              </a:rPr>
              <a:t>vymezen</a:t>
            </a:r>
            <a:r>
              <a:rPr lang="cs-CZ" dirty="0"/>
              <a:t>, ta s ním nicméně počítá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§ 41 s. ř. s. „</a:t>
            </a:r>
            <a:r>
              <a:rPr lang="cs-CZ" i="1" dirty="0"/>
              <a:t>Stanoví-li zvláštní zákon ve věcech přestupků, kárných nebo disciplinárních nebo jiných správních deliktů (dále jen "správní delikt")</a:t>
            </a:r>
            <a:r>
              <a:rPr lang="cs-CZ" dirty="0"/>
              <a:t> …“ – v textu právní úpravy </a:t>
            </a:r>
            <a:r>
              <a:rPr lang="cs-CZ" dirty="0">
                <a:solidFill>
                  <a:srgbClr val="FF3300"/>
                </a:solidFill>
              </a:rPr>
              <a:t>naznačeno členění správních deliktů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§ 65 odst. 3 s. ř. s. „</a:t>
            </a:r>
            <a:r>
              <a:rPr lang="cs-CZ" i="1" dirty="0"/>
              <a:t>rozhodl-li správní orgán o uložení trestu za správní delikt, může se ten, jemuž byl takový trest uložen, žalobou domáhat též upuštění od něj nebo jeho snížení v mezích zákonem dovolených</a:t>
            </a:r>
            <a:r>
              <a:rPr lang="cs-CZ" dirty="0"/>
              <a:t>.“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86910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 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Znaky </a:t>
            </a:r>
            <a:r>
              <a:rPr lang="cs-CZ" dirty="0"/>
              <a:t>správního deliktu: </a:t>
            </a:r>
            <a:r>
              <a:rPr lang="cs-CZ" dirty="0">
                <a:solidFill>
                  <a:srgbClr val="FF3300"/>
                </a:solidFill>
              </a:rPr>
              <a:t>protiprávnost, jednání, škodlivost, trestnost, odpovědná osoba, zavinění, znaky deliktu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/>
              <a:t>Protiprávní jednání (stav) jehož znaky jsou uvedeny v zákoně, hrozba sankce, veřejná správa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/>
              <a:t>Znaky správního deliktu: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Objektivní stránka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 </a:t>
            </a:r>
            <a:r>
              <a:rPr lang="cs-CZ" dirty="0"/>
              <a:t>(přechod/převod odpovědnosti)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Subjektivní stránka </a:t>
            </a:r>
            <a:r>
              <a:rPr lang="cs-CZ" dirty="0"/>
              <a:t>(u FO)</a:t>
            </a:r>
            <a:endParaRPr lang="cs-CZ" b="1" dirty="0">
              <a:solidFill>
                <a:srgbClr val="FF330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625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buNone/>
              <a:defRPr/>
            </a:pPr>
            <a:r>
              <a:rPr lang="cs-CZ" sz="2800" dirty="0" smtClean="0">
                <a:solidFill>
                  <a:srgbClr val="FF3300"/>
                </a:solidFill>
              </a:rPr>
              <a:t>SPRÁVNÍ DELIKT (do 30. 6. 2017):</a:t>
            </a:r>
            <a:endParaRPr lang="cs-CZ" sz="2800" dirty="0">
              <a:solidFill>
                <a:srgbClr val="FF3300"/>
              </a:solidFill>
            </a:endParaRPr>
          </a:p>
          <a:p>
            <a:pPr marL="609600" indent="-609600" algn="just">
              <a:buFontTx/>
              <a:buAutoNum type="arabicPeriod"/>
              <a:defRPr/>
            </a:pPr>
            <a:r>
              <a:rPr lang="cs-CZ" sz="2800" dirty="0"/>
              <a:t>Přestupky (pojmenované a výslovně označené) </a:t>
            </a:r>
            <a:r>
              <a:rPr lang="cs-CZ" sz="2800" dirty="0">
                <a:solidFill>
                  <a:srgbClr val="92D050"/>
                </a:solidFill>
              </a:rPr>
              <a:t>§ 2 zákona č. 200/1990 Sb. </a:t>
            </a:r>
          </a:p>
          <a:p>
            <a:pPr marL="609600" indent="-609600" algn="just">
              <a:buFontTx/>
              <a:buAutoNum type="arabicPeriod"/>
              <a:defRPr/>
            </a:pPr>
            <a:r>
              <a:rPr lang="cs-CZ" sz="2800" dirty="0"/>
              <a:t>Tzv. jiné správní delikty (než přestupky)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Disciplinární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Pořádkové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(Jiné) správní delikty fyzických osob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Správní delikty právnických osob a podnikajících fyzických osob (smíšené správní delikty)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408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druhů správních deliktů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Jednotlivé druhy tvoří </a:t>
            </a:r>
            <a:r>
              <a:rPr lang="cs-CZ" altLang="cs-CZ" b="1" dirty="0">
                <a:solidFill>
                  <a:srgbClr val="FF0000"/>
                </a:solidFill>
              </a:rPr>
              <a:t>společnou </a:t>
            </a:r>
            <a:r>
              <a:rPr lang="cs-CZ" altLang="cs-CZ" b="1" dirty="0"/>
              <a:t>kategorii správních deliktů</a:t>
            </a:r>
            <a:r>
              <a:rPr lang="cs-CZ" altLang="cs-CZ" dirty="0"/>
              <a:t>, byť jsou dány dílčí odlišnosti (subjekty, zavinění, proces, …)</a:t>
            </a:r>
          </a:p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7 </a:t>
            </a:r>
            <a:r>
              <a:rPr lang="cs-CZ" altLang="cs-CZ" dirty="0" err="1"/>
              <a:t>Afs</a:t>
            </a:r>
            <a:r>
              <a:rPr lang="cs-CZ" altLang="cs-CZ" dirty="0"/>
              <a:t> 27/2008) „</a:t>
            </a:r>
            <a:r>
              <a:rPr lang="cs-CZ" altLang="cs-CZ" i="1" dirty="0"/>
              <a:t>kategorie správních deliktů je kategorií trestního práva v širším slova smyslu, tudíž se pro všechny správní delikty …“, </a:t>
            </a:r>
            <a:endParaRPr lang="cs-CZ" altLang="cs-CZ" dirty="0"/>
          </a:p>
          <a:p>
            <a:pPr algn="just"/>
            <a:r>
              <a:rPr lang="cs-CZ" altLang="cs-CZ" dirty="0"/>
              <a:t>Důraz je kladen na </a:t>
            </a:r>
            <a:r>
              <a:rPr lang="cs-CZ" altLang="cs-CZ" b="1" dirty="0"/>
              <a:t>celostní</a:t>
            </a:r>
            <a:r>
              <a:rPr lang="cs-CZ" altLang="cs-CZ" dirty="0"/>
              <a:t> chápání správních deliktů a nikoliv na štěpení a nezávislost</a:t>
            </a:r>
          </a:p>
          <a:p>
            <a:pPr algn="just"/>
            <a:r>
              <a:rPr lang="cs-CZ" altLang="cs-CZ" dirty="0"/>
              <a:t>V otázkách výslovně neupravených – vzájemná inspirace („půjčování“ institutů)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72276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druhů správních deliktů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>
                <a:solidFill>
                  <a:srgbClr val="000000"/>
                </a:solidFill>
              </a:rPr>
              <a:t>V otázkách výslovně neupravených – vzájemná </a:t>
            </a:r>
            <a:r>
              <a:rPr lang="cs-CZ" altLang="cs-CZ" b="1" dirty="0">
                <a:solidFill>
                  <a:srgbClr val="000000"/>
                </a:solidFill>
              </a:rPr>
              <a:t>inspirace</a:t>
            </a:r>
            <a:r>
              <a:rPr lang="cs-CZ" altLang="cs-CZ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dirty="0"/>
              <a:t>) </a:t>
            </a:r>
            <a:r>
              <a:rPr lang="cs-CZ" altLang="cs-CZ" b="1" dirty="0"/>
              <a:t>v rámci správního trestání </a:t>
            </a:r>
            <a:r>
              <a:rPr lang="cs-CZ" altLang="cs-CZ" dirty="0"/>
              <a:t>(zejména od přestupků)</a:t>
            </a:r>
          </a:p>
          <a:p>
            <a:pPr algn="just"/>
            <a:r>
              <a:rPr lang="cs-CZ" altLang="cs-CZ" b="1" dirty="0"/>
              <a:t>NSS </a:t>
            </a:r>
            <a:r>
              <a:rPr lang="cs-CZ" altLang="cs-CZ" dirty="0"/>
              <a:t>(</a:t>
            </a:r>
            <a:r>
              <a:rPr lang="cs-CZ" altLang="cs-CZ" dirty="0" err="1"/>
              <a:t>sp</a:t>
            </a:r>
            <a:r>
              <a:rPr lang="cs-CZ" altLang="cs-CZ" dirty="0"/>
              <a:t>. zn. 1 As 27/2008) „</a:t>
            </a:r>
            <a:r>
              <a:rPr lang="cs-CZ" altLang="cs-CZ" i="1" dirty="0"/>
              <a:t>použít v oblasti správního trestání analogie práva nebo zákona lze jen v omezeném rozsahu, a to pouze tam, kdy to, co má být aplikováno, určitou otázku </a:t>
            </a:r>
            <a:r>
              <a:rPr lang="cs-CZ" altLang="cs-CZ" b="1" i="1" dirty="0"/>
              <a:t>vůbec neřeší</a:t>
            </a:r>
            <a:r>
              <a:rPr lang="cs-CZ" altLang="cs-CZ" i="1" dirty="0"/>
              <a:t>, nevede-li takový výklad </a:t>
            </a:r>
            <a:r>
              <a:rPr lang="cs-CZ" altLang="cs-CZ" b="1" i="1" dirty="0"/>
              <a:t>k újmě účastníka</a:t>
            </a:r>
            <a:r>
              <a:rPr lang="cs-CZ" altLang="cs-CZ" i="1" dirty="0"/>
              <a:t> řízení a ani k újmě na </a:t>
            </a:r>
            <a:r>
              <a:rPr lang="cs-CZ" altLang="cs-CZ" b="1" i="1" dirty="0"/>
              <a:t>ochraně hodnot</a:t>
            </a:r>
            <a:r>
              <a:rPr lang="cs-CZ" altLang="cs-CZ" i="1" dirty="0"/>
              <a:t>, na jejichž vytváření a ochraně je veřejný zájem.</a:t>
            </a:r>
            <a:r>
              <a:rPr lang="cs-CZ" altLang="cs-CZ" dirty="0"/>
              <a:t>“.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0517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914400"/>
            <a:ext cx="8082321" cy="5218113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a veřejná 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správa:</a:t>
            </a:r>
            <a:endParaRPr lang="cs-CZ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Co je to „veřejná správa“ – lze popsat, nikoliv jednoznačně definovat a vymezit (</a:t>
            </a:r>
            <a:r>
              <a:rPr lang="cs-CZ" i="1" dirty="0"/>
              <a:t>„člověk chce stále od správy tím více a více, čím méně a méně o ní ví a rozumí jí“)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Negativní definice (vymezení) veřejné správy (odčítací metoda)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/>
              <a:t>Správa</a:t>
            </a:r>
            <a:r>
              <a:rPr lang="cs-CZ" dirty="0"/>
              <a:t> – záměrná činnost směřující k určitému cíli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/>
              <a:t>Správa soukromá </a:t>
            </a:r>
            <a:r>
              <a:rPr lang="cs-CZ" dirty="0"/>
              <a:t>– soukromé subjekty, soukromý zájem, soukromé cíle a úkoly, soukromé záležitosti, soukromoprávní prostředky, vše je dovoleno, co není zakázáno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/>
              <a:t>Správa veřejná </a:t>
            </a:r>
            <a:r>
              <a:rPr lang="cs-CZ" dirty="0"/>
              <a:t>– </a:t>
            </a:r>
            <a:r>
              <a:rPr lang="cs-CZ" dirty="0">
                <a:solidFill>
                  <a:srgbClr val="CC0000"/>
                </a:solidFill>
              </a:rPr>
              <a:t>veřejnoprávní subjekty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povinnost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veřejné cíle a úkoly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veřejnoprávní prostředky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veřejný zájem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veřejné záležitosti</a:t>
            </a:r>
            <a:r>
              <a:rPr lang="cs-CZ" dirty="0"/>
              <a:t> (veřejné úkoly), povoleno je to, co zákon stanoví</a:t>
            </a:r>
          </a:p>
          <a:p>
            <a:endParaRPr lang="cs-CZ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druhů správních deliktů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7 </a:t>
            </a:r>
            <a:r>
              <a:rPr lang="cs-CZ" altLang="cs-CZ" dirty="0" err="1"/>
              <a:t>Afs</a:t>
            </a:r>
            <a:r>
              <a:rPr lang="cs-CZ" altLang="cs-CZ" dirty="0"/>
              <a:t> 27/2008) „</a:t>
            </a:r>
            <a:r>
              <a:rPr lang="cs-CZ" altLang="cs-CZ" i="1" dirty="0"/>
              <a:t>kategorie správních deliktů je kategorií trestního práva v širším slova smyslu, tudíž se pro všechny správní delikty, nejen pro přestupky, uplatní povinnost správního orgánu zkoumat </a:t>
            </a:r>
            <a:r>
              <a:rPr lang="cs-CZ" altLang="cs-CZ" b="1" i="1" dirty="0"/>
              <a:t>nejen naplnění formálních znaků</a:t>
            </a:r>
            <a:r>
              <a:rPr lang="cs-CZ" altLang="cs-CZ" i="1" dirty="0"/>
              <a:t> správního deliktu, ale také, zda jednání </a:t>
            </a:r>
            <a:r>
              <a:rPr lang="cs-CZ" altLang="cs-CZ" b="1" i="1" dirty="0"/>
              <a:t>vykazuje daný stupeň společenské škodlivosti, tudíž materiální stránku správního deliktu</a:t>
            </a:r>
            <a:r>
              <a:rPr lang="cs-CZ" altLang="cs-CZ" i="1" dirty="0"/>
              <a:t>.</a:t>
            </a:r>
            <a:r>
              <a:rPr lang="cs-CZ" altLang="cs-CZ" dirty="0"/>
              <a:t>“. </a:t>
            </a:r>
          </a:p>
          <a:p>
            <a:pPr algn="just"/>
            <a:r>
              <a:rPr lang="cs-CZ" altLang="cs-CZ" dirty="0"/>
              <a:t>Nutnost zabývat se </a:t>
            </a:r>
            <a:r>
              <a:rPr lang="cs-CZ" altLang="cs-CZ" b="1" dirty="0"/>
              <a:t>společenskou </a:t>
            </a:r>
            <a:r>
              <a:rPr lang="cs-CZ" altLang="cs-CZ" b="1" dirty="0" smtClean="0"/>
              <a:t>škodlivostí/nebezpečností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1369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trestní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Předmětem </a:t>
            </a:r>
            <a:r>
              <a:rPr lang="cs-CZ" dirty="0"/>
              <a:t>úpravy je oblast </a:t>
            </a:r>
            <a:r>
              <a:rPr lang="cs-CZ" dirty="0">
                <a:solidFill>
                  <a:srgbClr val="FF3300"/>
                </a:solidFill>
              </a:rPr>
              <a:t>správně právní odpovědnosti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Součást správního práva, která upravuje protiprávní jednání v oblasti veřejné správy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Zahrnuje předpisy organizační, hmotně právní i procesní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Správní právo zahrnuje </a:t>
            </a:r>
            <a:r>
              <a:rPr lang="cs-CZ" dirty="0">
                <a:solidFill>
                  <a:srgbClr val="FF3300"/>
                </a:solidFill>
              </a:rPr>
              <a:t>vlastní trestní právo </a:t>
            </a:r>
            <a:r>
              <a:rPr lang="cs-CZ" dirty="0"/>
              <a:t>(oprávnění veřejné správy trestat)</a:t>
            </a:r>
            <a:endParaRPr lang="cs-CZ" dirty="0">
              <a:solidFill>
                <a:srgbClr val="FF3300"/>
              </a:solidFill>
            </a:endParaRP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Roztříštěnost, nejednotnost, vazba na správní řád, sjednocovací vliv judikatury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Správní právo trestní (právní základ) a správní trestání (realizace)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30474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trestní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Vztah </a:t>
            </a:r>
            <a:r>
              <a:rPr lang="cs-CZ" dirty="0"/>
              <a:t>správních deliktů a soudních deliktů (trestných činů)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Společné znaky: legalita, protiprávnost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Rozdílné znaky (?): škodlivost, nebezpečnost, závažnost sankcí a jejich povaha, evidence sankcí, objekt protiprávního jednání, zavinění (úmysl/nedbalost), subjekt, správní orgán/soud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57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správních deliktů a trestných činů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6 A 126/2002, 461/2005 Sb. NSS) „</a:t>
            </a:r>
            <a:r>
              <a:rPr lang="cs-CZ" altLang="cs-CZ" i="1" dirty="0"/>
              <a:t>také trestání ze správní delikty musí podléhat stejnému režimu jako trestání za trestné činy.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sp</a:t>
            </a:r>
            <a:r>
              <a:rPr lang="cs-CZ" altLang="cs-CZ" dirty="0" smtClean="0"/>
              <a:t>. zn. 8 </a:t>
            </a:r>
            <a:r>
              <a:rPr lang="cs-CZ" altLang="cs-CZ" dirty="0" err="1"/>
              <a:t>Afs</a:t>
            </a:r>
            <a:r>
              <a:rPr lang="cs-CZ" altLang="cs-CZ" dirty="0"/>
              <a:t> 17/2007, 1338/2007 Sb. NSS) „</a:t>
            </a:r>
            <a:r>
              <a:rPr lang="cs-CZ" altLang="cs-CZ" i="1" dirty="0"/>
              <a:t>trestnost správních deliktů se řídí obdobnými principy jako trestnost trestných činů.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Analogie správních deliktů vůči trestným činům </a:t>
            </a:r>
            <a:r>
              <a:rPr lang="cs-CZ" altLang="cs-CZ" dirty="0"/>
              <a:t>(jde o </a:t>
            </a:r>
            <a:r>
              <a:rPr lang="cs-CZ" altLang="cs-CZ" b="1" dirty="0">
                <a:solidFill>
                  <a:srgbClr val="FF0000"/>
                </a:solidFill>
              </a:rPr>
              <a:t>trestání </a:t>
            </a:r>
            <a:r>
              <a:rPr lang="cs-CZ" altLang="cs-CZ" dirty="0"/>
              <a:t>jako takové)</a:t>
            </a:r>
          </a:p>
          <a:p>
            <a:pPr algn="just"/>
            <a:r>
              <a:rPr lang="cs-CZ" altLang="cs-CZ" sz="2200" dirty="0">
                <a:solidFill>
                  <a:srgbClr val="000000"/>
                </a:solidFill>
              </a:rPr>
              <a:t>Konkrétně se </a:t>
            </a:r>
            <a:r>
              <a:rPr lang="cs-CZ" altLang="cs-CZ" sz="2200" b="1" dirty="0">
                <a:solidFill>
                  <a:srgbClr val="000000"/>
                </a:solidFill>
              </a:rPr>
              <a:t>analogie</a:t>
            </a:r>
            <a:r>
              <a:rPr lang="cs-CZ" altLang="cs-CZ" sz="2200" dirty="0">
                <a:solidFill>
                  <a:srgbClr val="000000"/>
                </a:solidFill>
              </a:rPr>
              <a:t> projevila v případě tzv. absorpční zásady (NSS, </a:t>
            </a:r>
            <a:r>
              <a:rPr lang="cs-CZ" altLang="cs-CZ" sz="2200" dirty="0" err="1">
                <a:solidFill>
                  <a:srgbClr val="000000"/>
                </a:solidFill>
              </a:rPr>
              <a:t>sp</a:t>
            </a:r>
            <a:r>
              <a:rPr lang="cs-CZ" altLang="cs-CZ" sz="2200" dirty="0">
                <a:solidFill>
                  <a:srgbClr val="000000"/>
                </a:solidFill>
              </a:rPr>
              <a:t>. zn. 6 As 57/2004, 772/2006 Sb. NSS), nebo institutu zahlazení (NSS, </a:t>
            </a:r>
            <a:r>
              <a:rPr lang="cs-CZ" altLang="cs-CZ" sz="2200" dirty="0" err="1">
                <a:solidFill>
                  <a:srgbClr val="000000"/>
                </a:solidFill>
              </a:rPr>
              <a:t>sp</a:t>
            </a:r>
            <a:r>
              <a:rPr lang="cs-CZ" altLang="cs-CZ" sz="2200" dirty="0">
                <a:solidFill>
                  <a:srgbClr val="000000"/>
                </a:solidFill>
              </a:rPr>
              <a:t>. zn. 8 As 82/2010, 2291/2011 Sb. NSS).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8298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správních deliktů a trestných činů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Při řešení otázek </a:t>
            </a:r>
            <a:r>
              <a:rPr lang="cs-CZ" altLang="cs-CZ" b="1" dirty="0"/>
              <a:t>hmotněprávních</a:t>
            </a:r>
            <a:r>
              <a:rPr lang="cs-CZ" altLang="cs-CZ" dirty="0"/>
              <a:t> si „půjčovat“ od přestupků a trestných činů (TZ), </a:t>
            </a:r>
            <a:r>
              <a:rPr lang="cs-CZ" altLang="cs-CZ" dirty="0">
                <a:solidFill>
                  <a:srgbClr val="FF0000"/>
                </a:solidFill>
              </a:rPr>
              <a:t>je-li to ve prospěch pachatele</a:t>
            </a:r>
          </a:p>
          <a:p>
            <a:pPr algn="just"/>
            <a:r>
              <a:rPr lang="cs-CZ" altLang="cs-CZ" dirty="0"/>
              <a:t>Při řešení otázek </a:t>
            </a:r>
            <a:r>
              <a:rPr lang="cs-CZ" altLang="cs-CZ" b="1" dirty="0"/>
              <a:t>procesních</a:t>
            </a:r>
            <a:r>
              <a:rPr lang="cs-CZ" altLang="cs-CZ" dirty="0"/>
              <a:t> si „půjčovat“ od přestupků a </a:t>
            </a:r>
            <a:r>
              <a:rPr lang="cs-CZ" altLang="cs-CZ" dirty="0" err="1"/>
              <a:t>SpŘ</a:t>
            </a:r>
            <a:r>
              <a:rPr lang="cs-CZ" altLang="cs-CZ" dirty="0"/>
              <a:t>, potom z trestního řízení (TŘ), </a:t>
            </a:r>
            <a:r>
              <a:rPr lang="cs-CZ" altLang="cs-CZ" dirty="0">
                <a:solidFill>
                  <a:srgbClr val="FF0000"/>
                </a:solidFill>
              </a:rPr>
              <a:t>je-li to ve prospěch pachatele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15785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b="1" dirty="0"/>
              <a:t>Správní trestání: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veřejné správy </a:t>
            </a:r>
            <a:r>
              <a:rPr lang="cs-CZ" dirty="0"/>
              <a:t>(trestní pravomoc pro podmínky a potřeby veřejné správy), nebo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trestního oprávnění </a:t>
            </a:r>
            <a:r>
              <a:rPr lang="cs-CZ" dirty="0"/>
              <a:t>(trestání je z řady důvodů místo soudů svěřeno veřejné správě)?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8130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Zásady správního trestání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Zákonnost</a:t>
            </a:r>
            <a:r>
              <a:rPr lang="cs-CZ" altLang="cs-CZ" sz="1800" smtClean="0"/>
              <a:t>, retroaktivita ve prospěch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Proporcionalita</a:t>
            </a:r>
            <a:r>
              <a:rPr lang="cs-CZ" altLang="cs-CZ" sz="1800" smtClean="0"/>
              <a:t> – majetkové poměry, likvidační pokuty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Správní uvážení </a:t>
            </a:r>
            <a:r>
              <a:rPr lang="cs-CZ" altLang="cs-CZ" sz="1800" smtClean="0"/>
              <a:t>(výběr druhu sankce, výběr výměry sankce, upustit od potrestání)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Subsidiarita postihu </a:t>
            </a:r>
            <a:r>
              <a:rPr lang="cs-CZ" altLang="cs-CZ" sz="1800" smtClean="0"/>
              <a:t>(nelze jinak)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Legitimní očekávání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Materiální pravda a podklady pro rozhodnutí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Spravedlivý proces </a:t>
            </a:r>
            <a:r>
              <a:rPr lang="cs-CZ" altLang="cs-CZ" sz="1800" smtClean="0"/>
              <a:t>- § 36 SpŘ, řádné odůvodnění, přezkoumatelnost (materiální znak a společenská nebezpečnost, pojem „dozvědět se“), výklad neurčitých právních pojmů („závažné“ nebo „opětovné“), koncentrace řízení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Rychlost a hospodárnost</a:t>
            </a:r>
            <a:r>
              <a:rPr lang="cs-CZ" altLang="cs-CZ" sz="1800" smtClean="0"/>
              <a:t> – lhůty (k zahájení, k pravomocnému uložení sankce),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1800" i="1" smtClean="0">
                <a:solidFill>
                  <a:srgbClr val="FF0000"/>
                </a:solidFill>
              </a:rPr>
              <a:t>Ne bis in idem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1800" i="1" smtClean="0">
                <a:solidFill>
                  <a:srgbClr val="FF0000"/>
                </a:solidFill>
              </a:rPr>
              <a:t>Reformace in peius </a:t>
            </a:r>
            <a:r>
              <a:rPr lang="cs-CZ" altLang="cs-CZ" sz="180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  <a:cs typeface="Arial" panose="020B0604020202020204" pitchFamily="34" charset="0"/>
              </a:rPr>
              <a:t>Koncentrace řízení</a:t>
            </a:r>
            <a:endParaRPr lang="cs-CZ" altLang="cs-CZ" sz="2000" smtClean="0"/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cs-CZ" altLang="cs-CZ" sz="2000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81225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Zásada zákonnosti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200" smtClean="0"/>
              <a:t>Uvedení skutkových podstat?</a:t>
            </a:r>
          </a:p>
          <a:p>
            <a:pPr algn="just"/>
            <a:r>
              <a:rPr lang="cs-CZ" altLang="cs-CZ" sz="2200" b="1" smtClean="0"/>
              <a:t>Retroaktivita ve prospěch pachatele:</a:t>
            </a:r>
            <a:r>
              <a:rPr lang="cs-CZ" altLang="cs-CZ" sz="2200" smtClean="0"/>
              <a:t> dojde-li k </a:t>
            </a:r>
            <a:r>
              <a:rPr lang="cs-CZ" altLang="cs-CZ" sz="2200" b="1" smtClean="0"/>
              <a:t>pozdější změně </a:t>
            </a:r>
            <a:r>
              <a:rPr lang="cs-CZ" altLang="cs-CZ" sz="2200" smtClean="0"/>
              <a:t>právní úpravy tak, že je pro </a:t>
            </a:r>
            <a:r>
              <a:rPr lang="cs-CZ" altLang="cs-CZ" sz="2200" b="1" smtClean="0"/>
              <a:t>pachatele výhodnější</a:t>
            </a:r>
            <a:r>
              <a:rPr lang="cs-CZ" altLang="cs-CZ" sz="2200" smtClean="0"/>
              <a:t>, je třeba ji </a:t>
            </a:r>
            <a:r>
              <a:rPr lang="cs-CZ" altLang="cs-CZ" sz="2200" b="1" smtClean="0"/>
              <a:t>zohlednit</a:t>
            </a:r>
          </a:p>
          <a:p>
            <a:pPr algn="just"/>
            <a:r>
              <a:rPr lang="cs-CZ" altLang="cs-CZ" sz="2000" b="1" smtClean="0">
                <a:solidFill>
                  <a:srgbClr val="000000"/>
                </a:solidFill>
              </a:rPr>
              <a:t>Nejen pro výši sankce, ale celkově (NSS, sp. zn. 8 Afs 42/2013, „</a:t>
            </a:r>
            <a:r>
              <a:rPr lang="cs-CZ" altLang="cs-CZ" sz="2000" i="1" smtClean="0">
                <a:solidFill>
                  <a:srgbClr val="000000"/>
                </a:solidFill>
              </a:rPr>
              <a:t>Liberační důvody …, ve znění účinném od …se mohou uplatnit i na porušení povinností spáchaná před tímto datem, neboť předmětné ustanovení je nutno považovat za právní úpravu, která je pro pachatele správního deliktu příznivější …“)</a:t>
            </a:r>
          </a:p>
          <a:p>
            <a:pPr algn="just"/>
            <a:r>
              <a:rPr lang="cs-CZ" altLang="cs-CZ" sz="2200" smtClean="0"/>
              <a:t>Jinak platí pravidlo, že </a:t>
            </a:r>
            <a:r>
              <a:rPr lang="cs-CZ" altLang="cs-CZ" sz="2200" b="1" smtClean="0">
                <a:solidFill>
                  <a:srgbClr val="FF0000"/>
                </a:solidFill>
              </a:rPr>
              <a:t>trestnost se posuzuje podle právní úpravy účinné v době spáchání</a:t>
            </a:r>
          </a:p>
          <a:p>
            <a:pPr algn="just"/>
            <a:r>
              <a:rPr lang="cs-CZ" altLang="cs-CZ" sz="2400" b="1" smtClean="0">
                <a:solidFill>
                  <a:srgbClr val="FF3300"/>
                </a:solidFill>
              </a:rPr>
              <a:t>Zákaz dvojího přičítání</a:t>
            </a:r>
            <a:r>
              <a:rPr lang="cs-CZ" altLang="cs-CZ" sz="2400" b="1" smtClean="0"/>
              <a:t> </a:t>
            </a:r>
            <a:r>
              <a:rPr lang="cs-CZ" altLang="cs-CZ" sz="2400" smtClean="0"/>
              <a:t>(jednou jako znak skutkové podstaty a dále jako přitěžující okolnost)</a:t>
            </a:r>
          </a:p>
          <a:p>
            <a:pPr algn="just"/>
            <a:endParaRPr lang="cs-CZ" altLang="cs-CZ" sz="2200" b="1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793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301750"/>
          </a:xfrm>
        </p:spPr>
        <p:txBody>
          <a:bodyPr/>
          <a:lstStyle/>
          <a:p>
            <a:r>
              <a:rPr lang="cs-CZ" altLang="cs-CZ" smtClean="0"/>
              <a:t>Zásada proporcionality (přiměřenosti)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algn="just"/>
            <a:r>
              <a:rPr lang="cs-CZ" altLang="cs-CZ" sz="2200" smtClean="0"/>
              <a:t>Sankce musí být </a:t>
            </a:r>
            <a:r>
              <a:rPr lang="cs-CZ" altLang="cs-CZ" sz="2200" b="1" smtClean="0"/>
              <a:t>přiměřená</a:t>
            </a:r>
            <a:r>
              <a:rPr lang="cs-CZ" altLang="cs-CZ" sz="2200" smtClean="0"/>
              <a:t> skutku (okolnostem) a osobě pachatele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200" b="1" smtClean="0"/>
              <a:t>Zákaz likvidačních pokut</a:t>
            </a:r>
            <a:r>
              <a:rPr lang="cs-CZ" altLang="cs-CZ" sz="2200" smtClean="0"/>
              <a:t>, nicméně pokuta </a:t>
            </a:r>
            <a:r>
              <a:rPr lang="cs-CZ" altLang="cs-CZ" sz="2200" b="1" smtClean="0"/>
              <a:t>musí být negativním zásahem</a:t>
            </a:r>
            <a:r>
              <a:rPr lang="cs-CZ" altLang="cs-CZ" sz="2200" smtClean="0"/>
              <a:t>, aby plnila funkci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200" b="1" smtClean="0"/>
              <a:t>RS NSS </a:t>
            </a:r>
            <a:r>
              <a:rPr lang="cs-CZ" altLang="cs-CZ" sz="2200" smtClean="0"/>
              <a:t>(sp. zn. 1 As 9/2008, 2092/2010 Sb. NSS) „</a:t>
            </a:r>
            <a:r>
              <a:rPr lang="cs-CZ" altLang="cs-CZ" sz="2200" i="1" smtClean="0"/>
              <a:t>Správní orgán ukládající pokutu za jiný správní delikt </a:t>
            </a:r>
            <a:r>
              <a:rPr lang="cs-CZ" altLang="cs-CZ" sz="2200" b="1" i="1" smtClean="0">
                <a:solidFill>
                  <a:srgbClr val="FF0000"/>
                </a:solidFill>
              </a:rPr>
              <a:t>je povinen přihlédnout k osobním a majetkovým poměrům pachatele tehdy, pokud je podle osoby pachatele a výše pokuty, kterou lze uložit, zřejmé, že by pokuta mohla mít likvidační charakter, a to i v případech, kdy příslušný zákon osobní a majetkové poměry pachatele v taxativním výčtu hledisek rozhodných pro určení výše pokuty neuvádí</a:t>
            </a:r>
            <a:r>
              <a:rPr lang="cs-CZ" altLang="cs-CZ" sz="2200" i="1" smtClean="0"/>
              <a:t>. Správní orgán vychází při zjišťování osobních a majetkových poměrů z údajů </a:t>
            </a:r>
            <a:r>
              <a:rPr lang="cs-CZ" altLang="cs-CZ" sz="2200" b="1" i="1" smtClean="0"/>
              <a:t>doložených samotným účastníkem </a:t>
            </a:r>
            <a:r>
              <a:rPr lang="cs-CZ" altLang="cs-CZ" sz="2200" i="1" smtClean="0"/>
              <a:t>řízení, případně z těch, které </a:t>
            </a:r>
            <a:r>
              <a:rPr lang="cs-CZ" altLang="cs-CZ" sz="2200" b="1" i="1" smtClean="0"/>
              <a:t>vyplynuly</a:t>
            </a:r>
            <a:r>
              <a:rPr lang="cs-CZ" altLang="cs-CZ" sz="2200" i="1" smtClean="0"/>
              <a:t> z dosavadního průběhu správního řízení či které si opatří samostatně bez součinnosti s účastníkem řízení. Nelze-li takto získat přesné informace, je správní orgán oprávněn stanovit je v nezbytném rozsahu </a:t>
            </a:r>
            <a:r>
              <a:rPr lang="cs-CZ" altLang="cs-CZ" sz="2200" b="1" i="1" smtClean="0"/>
              <a:t>odhadem</a:t>
            </a:r>
            <a:r>
              <a:rPr lang="cs-CZ" altLang="cs-CZ" sz="2200" smtClean="0"/>
              <a:t>.“</a:t>
            </a:r>
          </a:p>
          <a:p>
            <a:r>
              <a:rPr lang="cs-CZ" altLang="cs-CZ" sz="22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09375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509589" y="876301"/>
            <a:ext cx="8086635" cy="502920"/>
          </a:xfrm>
        </p:spPr>
        <p:txBody>
          <a:bodyPr/>
          <a:lstStyle/>
          <a:p>
            <a:r>
              <a:rPr lang="cs-CZ" altLang="cs-CZ" dirty="0" smtClean="0"/>
              <a:t>Aplikace správního uvážení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366624" y="1577339"/>
            <a:ext cx="8229600" cy="3512503"/>
          </a:xfrm>
        </p:spPr>
        <p:txBody>
          <a:bodyPr/>
          <a:lstStyle/>
          <a:p>
            <a:pPr algn="just"/>
            <a:r>
              <a:rPr lang="cs-CZ" altLang="cs-CZ" sz="2200" b="1" dirty="0" smtClean="0">
                <a:solidFill>
                  <a:srgbClr val="FF0000"/>
                </a:solidFill>
              </a:rPr>
              <a:t>Správní uvážení</a:t>
            </a:r>
            <a:r>
              <a:rPr lang="cs-CZ" altLang="cs-CZ" sz="2200" b="1" dirty="0" smtClean="0"/>
              <a:t> – možnost výběru vhodného řešení na základě zákonného zmocnění</a:t>
            </a:r>
          </a:p>
          <a:p>
            <a:pPr algn="just"/>
            <a:r>
              <a:rPr lang="cs-CZ" altLang="cs-CZ" sz="2200" b="1" dirty="0" smtClean="0"/>
              <a:t>NSS</a:t>
            </a:r>
            <a:r>
              <a:rPr lang="cs-CZ" altLang="cs-CZ" sz="2200" dirty="0" smtClean="0"/>
              <a:t> (</a:t>
            </a:r>
            <a:r>
              <a:rPr lang="cs-CZ" altLang="cs-CZ" sz="2200" dirty="0" err="1" smtClean="0"/>
              <a:t>sp</a:t>
            </a:r>
            <a:r>
              <a:rPr lang="cs-CZ" altLang="cs-CZ" sz="2200" dirty="0" smtClean="0"/>
              <a:t>. zn. 8 As 5/2005, 1062/2007 Sb. NSS), „</a:t>
            </a:r>
            <a:r>
              <a:rPr lang="cs-CZ" altLang="cs-CZ" sz="2200" i="1" dirty="0" smtClean="0"/>
              <a:t>Jakkoliv má správní orgán při ukládání pokuty </a:t>
            </a:r>
            <a:r>
              <a:rPr lang="cs-CZ" altLang="cs-CZ" sz="2200" b="1" i="1" dirty="0" smtClean="0"/>
              <a:t>volnost správního uvážení</a:t>
            </a:r>
            <a:r>
              <a:rPr lang="cs-CZ" altLang="cs-CZ" sz="2200" i="1" dirty="0" smtClean="0"/>
              <a:t>, </a:t>
            </a:r>
            <a:r>
              <a:rPr lang="cs-CZ" altLang="cs-CZ" sz="2200" b="1" i="1" dirty="0" smtClean="0"/>
              <a:t>je vázán </a:t>
            </a:r>
            <a:r>
              <a:rPr lang="cs-CZ" altLang="cs-CZ" sz="2200" i="1" dirty="0" smtClean="0"/>
              <a:t>základními principy správního rozhodování, včetně povinnosti rozhodovat v obdobných případech obdobným způsobem</a:t>
            </a:r>
            <a:r>
              <a:rPr lang="cs-CZ" altLang="cs-CZ" sz="2200" dirty="0" smtClean="0"/>
              <a:t>.“</a:t>
            </a:r>
          </a:p>
          <a:p>
            <a:pPr algn="just"/>
            <a:r>
              <a:rPr lang="cs-CZ" altLang="cs-CZ" sz="2200" b="1" dirty="0" smtClean="0"/>
              <a:t>NSS</a:t>
            </a:r>
            <a:r>
              <a:rPr lang="cs-CZ" altLang="cs-CZ" sz="2200" dirty="0" smtClean="0"/>
              <a:t> (</a:t>
            </a:r>
            <a:r>
              <a:rPr lang="cs-CZ" altLang="cs-CZ" sz="2200" dirty="0" err="1" smtClean="0"/>
              <a:t>sp</a:t>
            </a:r>
            <a:r>
              <a:rPr lang="cs-CZ" altLang="cs-CZ" sz="2200" dirty="0" smtClean="0"/>
              <a:t>. </a:t>
            </a:r>
            <a:r>
              <a:rPr lang="cs-CZ" altLang="cs-CZ" sz="2200" dirty="0" err="1" smtClean="0"/>
              <a:t>zn</a:t>
            </a:r>
            <a:r>
              <a:rPr lang="cs-CZ" altLang="cs-CZ" sz="2200" dirty="0" smtClean="0"/>
              <a:t> 3 As 24/2004, 739/2006 Sb. NSS), „</a:t>
            </a:r>
            <a:r>
              <a:rPr lang="cs-CZ" altLang="cs-CZ" sz="2200" i="1" dirty="0" smtClean="0"/>
              <a:t>I když správní orgán rozhoduje na základě … volné správní úvahy, musí být jeho rozhodnutí </a:t>
            </a:r>
            <a:r>
              <a:rPr lang="cs-CZ" altLang="cs-CZ" sz="2200" b="1" i="1" dirty="0" smtClean="0"/>
              <a:t>přezkoumatelné </a:t>
            </a:r>
            <a:r>
              <a:rPr lang="cs-CZ" altLang="cs-CZ" sz="2200" i="1" dirty="0" smtClean="0"/>
              <a:t>a musí být zřejmé, že z mezí a hledisek správního uvážení nevybočil. I v těchto případech musí správní orgán respektovat stanovené procesní postupy i elementární právní principy správního rozhodování</a:t>
            </a:r>
            <a:r>
              <a:rPr lang="cs-CZ" altLang="cs-CZ" sz="2200" dirty="0" smtClean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304801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prostředí veřejné správy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 smtClean="0"/>
              <a:t>Správní </a:t>
            </a:r>
            <a:r>
              <a:rPr lang="cs-CZ" b="1" dirty="0"/>
              <a:t>právo </a:t>
            </a:r>
            <a:r>
              <a:rPr lang="cs-CZ" dirty="0"/>
              <a:t>– soubor právních norem, který upravuje organizaci a činnost </a:t>
            </a:r>
            <a:r>
              <a:rPr lang="cs-CZ" dirty="0">
                <a:solidFill>
                  <a:srgbClr val="CC0000"/>
                </a:solidFill>
              </a:rPr>
              <a:t>veřejné správy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/>
              <a:t>Předmětem úpravy správního práva je </a:t>
            </a:r>
            <a:r>
              <a:rPr lang="cs-CZ" dirty="0">
                <a:solidFill>
                  <a:srgbClr val="CC0000"/>
                </a:solidFill>
              </a:rPr>
              <a:t>veřejná správa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/>
              <a:t>Umožňuje výkon veřejné správy a současně představuje i ochranný prvek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Aplikace správního uvážení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9"/>
            <a:ext cx="8229600" cy="4352924"/>
          </a:xfrm>
        </p:spPr>
        <p:txBody>
          <a:bodyPr/>
          <a:lstStyle/>
          <a:p>
            <a:pPr algn="just"/>
            <a:r>
              <a:rPr lang="cs-CZ" altLang="cs-CZ" sz="2400" dirty="0" smtClean="0"/>
              <a:t>výběr </a:t>
            </a:r>
            <a:r>
              <a:rPr lang="cs-CZ" altLang="cs-CZ" sz="2400" dirty="0" smtClean="0">
                <a:solidFill>
                  <a:srgbClr val="FF0000"/>
                </a:solidFill>
              </a:rPr>
              <a:t>druhu</a:t>
            </a:r>
            <a:r>
              <a:rPr lang="cs-CZ" altLang="cs-CZ" sz="2400" dirty="0" smtClean="0"/>
              <a:t> sankce, výběr </a:t>
            </a:r>
            <a:r>
              <a:rPr lang="cs-CZ" altLang="cs-CZ" sz="2400" dirty="0" smtClean="0">
                <a:solidFill>
                  <a:srgbClr val="FF0000"/>
                </a:solidFill>
              </a:rPr>
              <a:t>výměry</a:t>
            </a:r>
            <a:r>
              <a:rPr lang="cs-CZ" altLang="cs-CZ" sz="2400" dirty="0" smtClean="0"/>
              <a:t> sankce, </a:t>
            </a:r>
            <a:r>
              <a:rPr lang="cs-CZ" altLang="cs-CZ" sz="2400" dirty="0" smtClean="0">
                <a:solidFill>
                  <a:srgbClr val="FF0000"/>
                </a:solidFill>
              </a:rPr>
              <a:t>upustit</a:t>
            </a:r>
            <a:r>
              <a:rPr lang="cs-CZ" altLang="cs-CZ" sz="2400" dirty="0" smtClean="0"/>
              <a:t> od potrestání</a:t>
            </a:r>
            <a:endParaRPr lang="cs-CZ" altLang="cs-CZ" sz="2200" dirty="0" smtClean="0"/>
          </a:p>
          <a:p>
            <a:pPr algn="just"/>
            <a:r>
              <a:rPr lang="cs-CZ" altLang="cs-CZ" sz="2200" dirty="0" smtClean="0"/>
              <a:t>VS Praha (</a:t>
            </a:r>
            <a:r>
              <a:rPr lang="cs-CZ" altLang="cs-CZ" sz="2200" dirty="0" err="1" smtClean="0"/>
              <a:t>sp</a:t>
            </a:r>
            <a:r>
              <a:rPr lang="cs-CZ" altLang="cs-CZ" sz="2200" dirty="0" smtClean="0"/>
              <a:t>. zn. 6 A 82/93), nepostačuje, že stanovená výše je v rozpětí, která zákon připouští; musí být přezkoumatelné také v tom směru, </a:t>
            </a:r>
            <a:r>
              <a:rPr lang="cs-CZ" altLang="cs-CZ" sz="2200" b="1" dirty="0" smtClean="0"/>
              <a:t>zda a jak byla vzata v úvahu hlediska v zákoně stanovená</a:t>
            </a:r>
            <a:r>
              <a:rPr lang="cs-CZ" altLang="cs-CZ" sz="2200" dirty="0" smtClean="0"/>
              <a:t>.</a:t>
            </a:r>
          </a:p>
          <a:p>
            <a:pPr algn="just"/>
            <a:r>
              <a:rPr lang="cs-CZ" altLang="cs-CZ" sz="2000" b="1" dirty="0" smtClean="0">
                <a:solidFill>
                  <a:srgbClr val="FF3300"/>
                </a:solidFill>
              </a:rPr>
              <a:t>Zákaz dvojího přičítání ! </a:t>
            </a:r>
            <a:r>
              <a:rPr lang="cs-CZ" altLang="cs-CZ" sz="2000" dirty="0" smtClean="0"/>
              <a:t>(jednou pro trestnost a poté totéž pro sankci jako přitěžující okolnost)</a:t>
            </a:r>
          </a:p>
          <a:p>
            <a:pPr algn="just"/>
            <a:r>
              <a:rPr lang="cs-CZ" altLang="cs-CZ" sz="2000" dirty="0" smtClean="0"/>
              <a:t>Požadavek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řádného odůvodnění </a:t>
            </a:r>
            <a:r>
              <a:rPr lang="cs-CZ" altLang="cs-CZ" sz="2000" dirty="0" smtClean="0"/>
              <a:t>(viz dále)</a:t>
            </a:r>
            <a:endParaRPr lang="cs-CZ" alt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4888353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Subsidiarita postihu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836419"/>
            <a:ext cx="8229600" cy="4289743"/>
          </a:xfrm>
        </p:spPr>
        <p:txBody>
          <a:bodyPr/>
          <a:lstStyle/>
          <a:p>
            <a:r>
              <a:rPr lang="cs-CZ" altLang="cs-CZ" sz="2200" dirty="0" smtClean="0"/>
              <a:t>Je </a:t>
            </a:r>
            <a:r>
              <a:rPr lang="cs-CZ" altLang="cs-CZ" sz="2200" b="1" dirty="0" smtClean="0"/>
              <a:t>dána společenská nebezpečnost/škodlivost </a:t>
            </a:r>
            <a:r>
              <a:rPr lang="cs-CZ" altLang="cs-CZ" sz="2200" dirty="0" smtClean="0"/>
              <a:t>a </a:t>
            </a:r>
            <a:r>
              <a:rPr lang="cs-CZ" altLang="cs-CZ" sz="2200" b="1" dirty="0" smtClean="0"/>
              <a:t>nelze řešit jinak</a:t>
            </a:r>
            <a:r>
              <a:rPr lang="cs-CZ" altLang="cs-CZ" sz="2200" dirty="0" smtClean="0"/>
              <a:t> (jinými prostředky)</a:t>
            </a:r>
          </a:p>
        </p:txBody>
      </p:sp>
    </p:spTree>
    <p:extLst>
      <p:ext uri="{BB962C8B-B14F-4D97-AF65-F5344CB8AC3E}">
        <p14:creationId xmlns:p14="http://schemas.microsoft.com/office/powerpoint/2010/main" val="17526745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Zásada legitimního očekávání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200" b="1" smtClean="0"/>
              <a:t>§ 2/4 SpŘ </a:t>
            </a:r>
            <a:r>
              <a:rPr lang="cs-CZ" altLang="cs-CZ" sz="2200" smtClean="0"/>
              <a:t>– postupovat a rozhodovat podobně ve skutkově a právně podobných případech, aby nevznikaly nedůvodné rozdíly</a:t>
            </a:r>
          </a:p>
          <a:p>
            <a:pPr algn="just"/>
            <a:r>
              <a:rPr lang="cs-CZ" altLang="cs-CZ" sz="2200" smtClean="0"/>
              <a:t>Zákaz nečekaných, překvapivých rozhodnutí, předvídatelnost</a:t>
            </a:r>
          </a:p>
          <a:p>
            <a:pPr algn="just"/>
            <a:r>
              <a:rPr lang="cs-CZ" altLang="cs-CZ" sz="2200" b="1" smtClean="0"/>
              <a:t>Mohou být důvodné rozdíly </a:t>
            </a:r>
            <a:r>
              <a:rPr lang="cs-CZ" altLang="cs-CZ" sz="2200" smtClean="0"/>
              <a:t>(každý případ je třeba řádně odůvodnit a případně uvést, v čem a proč se vymyká)</a:t>
            </a:r>
          </a:p>
          <a:p>
            <a:pPr algn="just"/>
            <a:r>
              <a:rPr lang="cs-CZ" altLang="cs-CZ" sz="2200" b="1" smtClean="0"/>
              <a:t>Vázanost předchozí rozhodovací praxí </a:t>
            </a:r>
            <a:r>
              <a:rPr lang="cs-CZ" altLang="cs-CZ" sz="2200" smtClean="0"/>
              <a:t>– není absolutní neměnnost, nutnost odůvodnění </a:t>
            </a:r>
          </a:p>
          <a:p>
            <a:pPr algn="just"/>
            <a:r>
              <a:rPr lang="cs-CZ" altLang="cs-CZ" sz="2200" b="1" smtClean="0"/>
              <a:t>Vázanost předchozí činností i nečinností </a:t>
            </a:r>
            <a:r>
              <a:rPr lang="cs-CZ" altLang="cs-CZ" sz="2200" smtClean="0"/>
              <a:t>(NSS, sp. zn. 6 Ads 88/2006)</a:t>
            </a:r>
          </a:p>
        </p:txBody>
      </p:sp>
    </p:spTree>
    <p:extLst>
      <p:ext uri="{BB962C8B-B14F-4D97-AF65-F5344CB8AC3E}">
        <p14:creationId xmlns:p14="http://schemas.microsoft.com/office/powerpoint/2010/main" val="11175754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Zásada materiální pravdy a podklady pro rozhodnutí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200" b="1" smtClean="0"/>
              <a:t>NSS</a:t>
            </a:r>
            <a:r>
              <a:rPr lang="cs-CZ" altLang="cs-CZ" sz="2200" smtClean="0"/>
              <a:t> (sp. zn. 5 As 29/2009) „</a:t>
            </a:r>
            <a:r>
              <a:rPr lang="cs-CZ" altLang="cs-CZ" sz="2200" i="1" smtClean="0"/>
              <a:t>Není na libovůli správního orgánu, jakým způsobem s návrhy účastníků na provedení důkazů naloží, neboť správní orgán sice </a:t>
            </a:r>
            <a:r>
              <a:rPr lang="cs-CZ" altLang="cs-CZ" sz="2200" b="1" i="1" smtClean="0">
                <a:solidFill>
                  <a:srgbClr val="FF0000"/>
                </a:solidFill>
              </a:rPr>
              <a:t>není </a:t>
            </a:r>
            <a:r>
              <a:rPr lang="cs-CZ" altLang="cs-CZ" sz="2200" i="1" smtClean="0"/>
              <a:t>ve smyslu § 52 správního řádu </a:t>
            </a:r>
            <a:r>
              <a:rPr lang="cs-CZ" altLang="cs-CZ" sz="2200" b="1" i="1" smtClean="0">
                <a:solidFill>
                  <a:srgbClr val="FF0000"/>
                </a:solidFill>
              </a:rPr>
              <a:t>povinen všechny důkazy navržené účastníky provést</a:t>
            </a:r>
            <a:r>
              <a:rPr lang="cs-CZ" altLang="cs-CZ" sz="2200" i="1" smtClean="0"/>
              <a:t>, pokud však některé z nich </a:t>
            </a:r>
            <a:r>
              <a:rPr lang="cs-CZ" altLang="cs-CZ" sz="2200" b="1" i="1" smtClean="0">
                <a:solidFill>
                  <a:srgbClr val="FF0000"/>
                </a:solidFill>
              </a:rPr>
              <a:t>neprovede, musí v odůvodnění rozhodnutí uvést, proč se tak stalo</a:t>
            </a:r>
            <a:r>
              <a:rPr lang="cs-CZ" altLang="cs-CZ" sz="2200" i="1" smtClean="0"/>
              <a:t>. Správní orgán je oprávněn, ale i povinen odpovědně vážit, které důkazy je třeba provést, zda je potřebné stav dokazování doplnit a posuzovat důvodnost návrhů stran na doplnění dokazování. Zásada volného hodnocení důkazů neznamená, že by bylo rozhodujícímu orgánu dáno na výběr, které z provedených důkazů vyhodnotí a které nikoli a o které opře skutkové závěry a které opomene.“</a:t>
            </a:r>
          </a:p>
        </p:txBody>
      </p:sp>
    </p:spTree>
    <p:extLst>
      <p:ext uri="{BB962C8B-B14F-4D97-AF65-F5344CB8AC3E}">
        <p14:creationId xmlns:p14="http://schemas.microsoft.com/office/powerpoint/2010/main" val="26584880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>
              <a:defRPr/>
            </a:pPr>
            <a:r>
              <a:rPr 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Spravedlivý proces</a:t>
            </a:r>
            <a:endParaRPr lang="cs-CZ" dirty="0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79219"/>
            <a:ext cx="8229600" cy="474694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Řádné vymezení skutku </a:t>
            </a:r>
            <a:r>
              <a:rPr lang="cs-CZ" altLang="cs-CZ" sz="2000" dirty="0" smtClean="0"/>
              <a:t>(předmětu řízení) - skutek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Podklady pro vydání rozhodnutí </a:t>
            </a:r>
            <a:r>
              <a:rPr lang="cs-CZ" altLang="cs-CZ" sz="2000" dirty="0" smtClean="0"/>
              <a:t>§ 36/3 </a:t>
            </a:r>
            <a:r>
              <a:rPr lang="cs-CZ" altLang="cs-CZ" sz="2000" dirty="0" err="1" smtClean="0"/>
              <a:t>SpŘ</a:t>
            </a:r>
            <a:r>
              <a:rPr lang="cs-CZ" altLang="cs-CZ" sz="2000" dirty="0" smtClean="0"/>
              <a:t> – právo být seznámen a vyjádřit se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Volné hodnocení důkazů</a:t>
            </a:r>
            <a:r>
              <a:rPr lang="cs-CZ" altLang="cs-CZ" sz="2000" dirty="0" smtClean="0"/>
              <a:t>, nutno přihlížet k </a:t>
            </a:r>
            <a:r>
              <a:rPr lang="cs-CZ" altLang="cs-CZ" sz="2000" dirty="0" smtClean="0">
                <a:solidFill>
                  <a:srgbClr val="FF3300"/>
                </a:solidFill>
              </a:rPr>
              <a:t>okolnostem ve prospěch i v neprospěch</a:t>
            </a:r>
            <a:r>
              <a:rPr lang="cs-CZ" altLang="cs-CZ" sz="2000" dirty="0" smtClean="0"/>
              <a:t> (§ 50 </a:t>
            </a:r>
            <a:r>
              <a:rPr lang="cs-CZ" altLang="cs-CZ" sz="2000" dirty="0" err="1" smtClean="0"/>
              <a:t>spr</a:t>
            </a:r>
            <a:r>
              <a:rPr lang="cs-CZ" altLang="cs-CZ" sz="2000" dirty="0" smtClean="0"/>
              <a:t>. ř.)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Rozhodnutí</a:t>
            </a:r>
            <a:r>
              <a:rPr lang="cs-CZ" altLang="cs-CZ" sz="2000" dirty="0" smtClean="0"/>
              <a:t> – </a:t>
            </a:r>
            <a:r>
              <a:rPr lang="cs-CZ" altLang="cs-CZ" sz="2000" dirty="0" smtClean="0">
                <a:solidFill>
                  <a:srgbClr val="FF3300"/>
                </a:solidFill>
              </a:rPr>
              <a:t>výroková část</a:t>
            </a:r>
            <a:r>
              <a:rPr lang="cs-CZ" altLang="cs-CZ" sz="2000" dirty="0" smtClean="0"/>
              <a:t> - musí být vykonatelné, srozumitelné, určité, jasné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Rozhodnutí</a:t>
            </a:r>
            <a:r>
              <a:rPr lang="cs-CZ" altLang="cs-CZ" sz="2000" dirty="0" smtClean="0"/>
              <a:t> – </a:t>
            </a:r>
            <a:r>
              <a:rPr lang="cs-CZ" altLang="cs-CZ" sz="2000" dirty="0" smtClean="0">
                <a:solidFill>
                  <a:srgbClr val="FF3300"/>
                </a:solidFill>
              </a:rPr>
              <a:t>odůvodnění</a:t>
            </a:r>
            <a:r>
              <a:rPr lang="cs-CZ" altLang="cs-CZ" sz="2000" dirty="0" smtClean="0"/>
              <a:t> – přísné požadavky, zhodnocení, vyjádření, tzv. </a:t>
            </a:r>
            <a:r>
              <a:rPr lang="cs-CZ" altLang="cs-CZ" sz="2000" dirty="0" smtClean="0">
                <a:solidFill>
                  <a:srgbClr val="92D050"/>
                </a:solidFill>
              </a:rPr>
              <a:t>přezkoumatelnost</a:t>
            </a:r>
            <a:r>
              <a:rPr lang="cs-CZ" altLang="cs-CZ" sz="2000" dirty="0" smtClean="0">
                <a:solidFill>
                  <a:schemeClr val="folHlink"/>
                </a:solidFill>
              </a:rPr>
              <a:t> (stal se skutek, kdo jej spáchal, je správním deliktem, proč sankce, jaký druh a výměra sankce, …)</a:t>
            </a:r>
            <a:endParaRPr lang="cs-CZ" altLang="cs-CZ" sz="2000" dirty="0" smtClean="0"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RS NSS </a:t>
            </a:r>
            <a:r>
              <a:rPr lang="cs-CZ" altLang="cs-CZ" sz="2000" dirty="0" smtClean="0"/>
              <a:t>(</a:t>
            </a:r>
            <a:r>
              <a:rPr lang="cs-CZ" altLang="cs-CZ" sz="2000" dirty="0" err="1" smtClean="0"/>
              <a:t>sp</a:t>
            </a:r>
            <a:r>
              <a:rPr lang="cs-CZ" altLang="cs-CZ" sz="2000" dirty="0" smtClean="0"/>
              <a:t>. zn. 2 As 34/2006, 1546/2008 Sb. NSS) „</a:t>
            </a:r>
            <a:r>
              <a:rPr lang="cs-CZ" altLang="cs-CZ" sz="2000" i="1" dirty="0" smtClean="0"/>
              <a:t>Výrok rozhodnutí o jiném správním deliktu musí obsahovat </a:t>
            </a:r>
            <a:r>
              <a:rPr lang="cs-CZ" altLang="cs-CZ" sz="2000" b="1" i="1" dirty="0" smtClean="0">
                <a:solidFill>
                  <a:srgbClr val="FF0000"/>
                </a:solidFill>
              </a:rPr>
              <a:t>popis skutku </a:t>
            </a:r>
            <a:r>
              <a:rPr lang="cs-CZ" altLang="cs-CZ" sz="2000" i="1" dirty="0" smtClean="0"/>
              <a:t>uvedením místa, času a způsobu spáchání, popřípadě i uvedením jiných skutečností, jichž je třeba k tomu, aby nemohl být zaměněn s jiným. Neuvede-li správní orgán takové náležitosti do výroku svého rozhodnutí, </a:t>
            </a:r>
            <a:r>
              <a:rPr lang="cs-CZ" altLang="cs-CZ" sz="2000" b="1" i="1" dirty="0" smtClean="0">
                <a:solidFill>
                  <a:srgbClr val="FF0000"/>
                </a:solidFill>
              </a:rPr>
              <a:t>podstatně poruší ustanovení o řízení</a:t>
            </a:r>
            <a:r>
              <a:rPr lang="cs-CZ" altLang="cs-CZ" sz="2000" i="1" dirty="0" smtClean="0"/>
              <a:t>. Zjistí-li soud </a:t>
            </a:r>
            <a:r>
              <a:rPr lang="cs-CZ" altLang="cs-CZ" sz="2000" b="1" i="1" dirty="0" smtClean="0">
                <a:solidFill>
                  <a:srgbClr val="FF0000"/>
                </a:solidFill>
              </a:rPr>
              <a:t>k námitce účastníka </a:t>
            </a:r>
            <a:r>
              <a:rPr lang="cs-CZ" altLang="cs-CZ" sz="2000" i="1" dirty="0" smtClean="0"/>
              <a:t>řízení existenci této vady, správní rozhodnutí z tohoto důvodu zruší</a:t>
            </a:r>
            <a:r>
              <a:rPr lang="cs-CZ" altLang="cs-CZ" sz="2000" dirty="0" smtClean="0"/>
              <a:t>.“</a:t>
            </a:r>
          </a:p>
          <a:p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74482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284161"/>
          </a:xfrm>
        </p:spPr>
        <p:txBody>
          <a:bodyPr/>
          <a:lstStyle/>
          <a:p>
            <a:r>
              <a:rPr lang="cs-CZ" altLang="cs-CZ" dirty="0"/>
              <a:t>Prameny právní úpravy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25539"/>
            <a:ext cx="8082321" cy="5006974"/>
          </a:xfrm>
        </p:spPr>
        <p:txBody>
          <a:bodyPr/>
          <a:lstStyle/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solidFill>
                  <a:srgbClr val="FF3300"/>
                </a:solidFill>
              </a:rPr>
              <a:t>český </a:t>
            </a:r>
            <a:r>
              <a:rPr lang="cs-CZ" altLang="cs-CZ" sz="1800" dirty="0">
                <a:solidFill>
                  <a:srgbClr val="FF3300"/>
                </a:solidFill>
              </a:rPr>
              <a:t>právní řád:</a:t>
            </a:r>
            <a:endParaRPr lang="cs-CZ" altLang="cs-CZ" sz="1800" i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Listina základních práv a svobod</a:t>
            </a:r>
            <a:r>
              <a:rPr lang="cs-CZ" altLang="cs-CZ" sz="1800" dirty="0"/>
              <a:t> – čl. 36 až 40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Správní řád</a:t>
            </a:r>
            <a:r>
              <a:rPr lang="cs-CZ" altLang="cs-CZ" sz="1800" dirty="0"/>
              <a:t> (zákon č. 500/2004 Sb.)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Soudní řád správní</a:t>
            </a:r>
            <a:r>
              <a:rPr lang="cs-CZ" altLang="cs-CZ" sz="1800" dirty="0"/>
              <a:t> (zákon č. 150/2002 Sb.)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Zákon o přestupcích</a:t>
            </a:r>
            <a:r>
              <a:rPr lang="cs-CZ" altLang="cs-CZ" sz="1800" dirty="0"/>
              <a:t> (č. 200/1990 Sb</a:t>
            </a:r>
            <a:r>
              <a:rPr lang="cs-CZ" altLang="cs-CZ" sz="1800" dirty="0" smtClean="0"/>
              <a:t>.) –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do 30. 6. 2017, od 1. 7. 2017 zákon č. 250/2016 Sb. o odpovědnosti za přestupky a řízení o nich a zákon č. 251/2016 Sb., o některých přestupcích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smtClean="0"/>
              <a:t>vyhláška </a:t>
            </a:r>
            <a:r>
              <a:rPr lang="cs-CZ" altLang="cs-CZ" sz="1800" dirty="0"/>
              <a:t>č. 520/2005 Sb. </a:t>
            </a:r>
            <a:r>
              <a:rPr lang="cs-CZ" altLang="cs-CZ" sz="1800" dirty="0" smtClean="0"/>
              <a:t>(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do 30. 6. 2017 </a:t>
            </a:r>
            <a:r>
              <a:rPr lang="cs-CZ" altLang="cs-CZ" sz="1800" dirty="0" smtClean="0"/>
              <a:t>– č. 231/1996 </a:t>
            </a:r>
            <a:r>
              <a:rPr lang="cs-CZ" altLang="cs-CZ" sz="1800" dirty="0"/>
              <a:t>Sb</a:t>
            </a:r>
            <a:r>
              <a:rPr lang="cs-CZ" altLang="cs-CZ" sz="1800" dirty="0" smtClean="0"/>
              <a:t>.) </a:t>
            </a:r>
            <a:endParaRPr lang="cs-CZ" altLang="cs-CZ" sz="1800" dirty="0"/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FF3300"/>
                </a:solidFill>
              </a:rPr>
              <a:t>mezinárodní smlouvy:</a:t>
            </a:r>
            <a:endParaRPr lang="cs-CZ" altLang="cs-CZ" sz="1800" i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Evropská úmluva o ochraně lidských práv a základních svobod</a:t>
            </a:r>
            <a:r>
              <a:rPr lang="cs-CZ" altLang="cs-CZ" sz="1800" dirty="0"/>
              <a:t> (č. 209/1992 Sb.) – čl. 6 a k tomu související judikatura </a:t>
            </a:r>
            <a:r>
              <a:rPr lang="cs-CZ" altLang="cs-CZ" sz="1800" i="1" dirty="0"/>
              <a:t>Evropského soudu pro lidská práva</a:t>
            </a:r>
            <a:r>
              <a:rPr lang="cs-CZ" altLang="cs-CZ" sz="1800" dirty="0"/>
              <a:t> (zejména </a:t>
            </a:r>
            <a:r>
              <a:rPr lang="cs-CZ" altLang="cs-CZ" sz="1800" dirty="0" err="1"/>
              <a:t>Engel</a:t>
            </a:r>
            <a:r>
              <a:rPr lang="cs-CZ" altLang="cs-CZ" sz="1800" dirty="0"/>
              <a:t> v. Nizozemí či </a:t>
            </a:r>
            <a:r>
              <a:rPr lang="cs-CZ" altLang="cs-CZ" sz="1800" dirty="0" err="1"/>
              <a:t>Zolotukhin</a:t>
            </a:r>
            <a:r>
              <a:rPr lang="cs-CZ" altLang="cs-CZ" sz="1800" dirty="0"/>
              <a:t> v. Rusko)</a:t>
            </a: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FF3300"/>
                </a:solidFill>
              </a:rPr>
              <a:t>doporučení Rady Evropy:</a:t>
            </a:r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(91) 1 </a:t>
            </a:r>
            <a:r>
              <a:rPr lang="cs-CZ" altLang="cs-CZ" sz="1800" i="1" dirty="0"/>
              <a:t>o správních sankcích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Rezoluce Výboru ministrů Rady Evropy (77) 31 </a:t>
            </a:r>
            <a:r>
              <a:rPr lang="cs-CZ" altLang="cs-CZ" sz="1800" i="1" dirty="0"/>
              <a:t>o ochraně jednotlivců ve vztahu k aktům správy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(80) 2 </a:t>
            </a:r>
            <a:r>
              <a:rPr lang="cs-CZ" altLang="cs-CZ" sz="1800" i="1" dirty="0"/>
              <a:t>o správním uvážení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(89) 8 </a:t>
            </a:r>
            <a:r>
              <a:rPr lang="cs-CZ" altLang="cs-CZ" sz="1800" i="1" dirty="0"/>
              <a:t>o prozatímní soudní ochraně ve věcech správních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(2004) 20 </a:t>
            </a:r>
            <a:r>
              <a:rPr lang="cs-CZ" altLang="cs-CZ" sz="1800" i="1" dirty="0"/>
              <a:t>o soudní kontrole správních aktů</a:t>
            </a:r>
            <a:r>
              <a:rPr lang="cs-CZ" altLang="cs-CZ" sz="1800" dirty="0"/>
              <a:t> 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6000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Systematika správního práva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3300"/>
                </a:solidFill>
              </a:rPr>
              <a:t>SP </a:t>
            </a:r>
            <a:r>
              <a:rPr lang="cs-CZ" dirty="0">
                <a:solidFill>
                  <a:srgbClr val="FF3300"/>
                </a:solidFill>
              </a:rPr>
              <a:t>organizační</a:t>
            </a:r>
            <a:r>
              <a:rPr lang="cs-CZ" dirty="0"/>
              <a:t> („</a:t>
            </a:r>
            <a:r>
              <a:rPr lang="cs-CZ" i="1" dirty="0"/>
              <a:t>KDO</a:t>
            </a:r>
            <a:r>
              <a:rPr lang="cs-CZ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hmotné</a:t>
            </a:r>
            <a:r>
              <a:rPr lang="cs-CZ" dirty="0"/>
              <a:t> („</a:t>
            </a:r>
            <a:r>
              <a:rPr lang="cs-CZ" i="1" dirty="0"/>
              <a:t>CO</a:t>
            </a:r>
            <a:r>
              <a:rPr lang="cs-CZ" dirty="0"/>
              <a:t>“) – normy upravující </a:t>
            </a:r>
            <a:r>
              <a:rPr lang="cs-CZ" dirty="0" err="1"/>
              <a:t>P+Po</a:t>
            </a:r>
            <a:r>
              <a:rPr lang="cs-CZ" dirty="0"/>
              <a:t>, úprava jednotlivých oblastí a úseků veřejné správy (ztotožňováno se zvláštní částí)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procesní</a:t>
            </a:r>
            <a:r>
              <a:rPr lang="cs-CZ" dirty="0"/>
              <a:t> („</a:t>
            </a:r>
            <a:r>
              <a:rPr lang="cs-CZ" i="1" dirty="0"/>
              <a:t>JAK</a:t>
            </a:r>
            <a:r>
              <a:rPr lang="cs-CZ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trestní</a:t>
            </a:r>
            <a:r>
              <a:rPr lang="cs-CZ" dirty="0"/>
              <a:t> – stanovuje následky za porušení právních norem, správně právní odpovědnost, oprávnění veřejné správy trestat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7929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00200"/>
            <a:ext cx="8082321" cy="4532313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sz="2000" i="1" dirty="0" smtClean="0"/>
              <a:t>Uplatnění </a:t>
            </a:r>
            <a:r>
              <a:rPr lang="cs-CZ" sz="2000" i="1" dirty="0"/>
              <a:t>nepříznivých právních následků vůči porušiteli právní povinnosti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Primární právní povinnost – zákaz či příkaz (stanovená rychlost 50 km/h)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Porušení právní povinnosti – jednáním či opomenutím, </a:t>
            </a:r>
            <a:r>
              <a:rPr lang="cs-CZ" sz="2000" u="sng" dirty="0">
                <a:solidFill>
                  <a:srgbClr val="FF3300"/>
                </a:solidFill>
              </a:rPr>
              <a:t>DELIKT</a:t>
            </a:r>
            <a:r>
              <a:rPr lang="cs-CZ" sz="2000" dirty="0">
                <a:solidFill>
                  <a:srgbClr val="FF3300"/>
                </a:solidFill>
              </a:rPr>
              <a:t>/PROTIPRÁVNOST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Sekundární sankční povinnost </a:t>
            </a:r>
            <a:r>
              <a:rPr lang="cs-CZ" sz="2000" dirty="0" smtClean="0"/>
              <a:t>– </a:t>
            </a:r>
            <a:r>
              <a:rPr lang="cs-CZ" sz="2000" b="1" dirty="0" smtClean="0">
                <a:solidFill>
                  <a:srgbClr val="FF3300"/>
                </a:solidFill>
              </a:rPr>
              <a:t>ODPOVĚDNOST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 smtClean="0"/>
              <a:t>Aktivní </a:t>
            </a:r>
            <a:r>
              <a:rPr lang="cs-CZ" sz="2000" dirty="0"/>
              <a:t>koncepce odpovědnosti (perspektivní) – s existencí primární právní povinnosti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Pasivní koncepce odpovědnosti (</a:t>
            </a:r>
            <a:r>
              <a:rPr lang="cs-CZ" sz="2000" dirty="0">
                <a:solidFill>
                  <a:srgbClr val="FF3300"/>
                </a:solidFill>
              </a:rPr>
              <a:t>retrospektivní</a:t>
            </a:r>
            <a:r>
              <a:rPr lang="cs-CZ" sz="2000" dirty="0"/>
              <a:t>) – v důsledku porušení primární právní povinnosti, vznik (nového) </a:t>
            </a:r>
            <a:r>
              <a:rPr lang="cs-CZ" sz="2000" u="sng" dirty="0"/>
              <a:t>sekundárního sankčního právního</a:t>
            </a:r>
            <a:r>
              <a:rPr lang="cs-CZ" sz="2000" dirty="0"/>
              <a:t> </a:t>
            </a:r>
            <a:r>
              <a:rPr lang="cs-CZ" sz="2000" u="sng" dirty="0"/>
              <a:t>vztahu </a:t>
            </a:r>
            <a:r>
              <a:rPr lang="cs-CZ" sz="2000" dirty="0"/>
              <a:t>(obsahem je mj. právo uložit sankci a povinnost ji strpět a vykonat)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cs-CZ" dirty="0">
              <a:solidFill>
                <a:srgbClr val="FF33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2399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 smtClean="0"/>
              <a:t>Funkce</a:t>
            </a:r>
            <a:r>
              <a:rPr lang="cs-CZ" dirty="0" smtClean="0"/>
              <a:t>: </a:t>
            </a:r>
            <a:r>
              <a:rPr lang="cs-CZ" dirty="0"/>
              <a:t>reparační, satisfakční, </a:t>
            </a:r>
            <a:r>
              <a:rPr lang="cs-CZ" dirty="0" err="1"/>
              <a:t>retributivní</a:t>
            </a:r>
            <a:r>
              <a:rPr lang="cs-CZ" dirty="0"/>
              <a:t>, represivní, preventivní, výchovná, signalizační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Podle rozsudku Městského soudu v Praze ze dne 16. 11. 2004, č.j. 10 Ca 250/2003 - 48, publikovaný pod č. 560/2005 Sb. NSS „</a:t>
            </a:r>
            <a:r>
              <a:rPr lang="cs-CZ" i="1" dirty="0">
                <a:solidFill>
                  <a:srgbClr val="FF3300"/>
                </a:solidFill>
              </a:rPr>
              <a:t>preventivní</a:t>
            </a:r>
            <a:r>
              <a:rPr lang="cs-CZ" i="1" dirty="0"/>
              <a:t> úloha postihu nespočívá jen v účinku vůči žalobci. Postih musí mít sílu </a:t>
            </a:r>
            <a:r>
              <a:rPr lang="cs-CZ" i="1" dirty="0">
                <a:solidFill>
                  <a:srgbClr val="FF3300"/>
                </a:solidFill>
              </a:rPr>
              <a:t>odradit </a:t>
            </a:r>
            <a:r>
              <a:rPr lang="cs-CZ" i="1" dirty="0"/>
              <a:t>od nezákonného postupu i jiné nositele stejných zákonných povinností; tento účinek pak může vyvolat jen postih odpovídající významu chráněného zájmu, včas a věcně správně vyvozený. Jde-li o finanční postih, musí být </a:t>
            </a:r>
            <a:r>
              <a:rPr lang="cs-CZ" i="1" dirty="0">
                <a:solidFill>
                  <a:srgbClr val="FF3300"/>
                </a:solidFill>
              </a:rPr>
              <a:t>znatelný</a:t>
            </a:r>
            <a:r>
              <a:rPr lang="cs-CZ" i="1" dirty="0"/>
              <a:t> v majetkové sféře delikventa, tedy být nikoli pro něho zanedbatelný, a nutně tak musí v sobě obsahovat i </a:t>
            </a:r>
            <a:r>
              <a:rPr lang="cs-CZ" i="1" dirty="0">
                <a:solidFill>
                  <a:srgbClr val="FF3300"/>
                </a:solidFill>
              </a:rPr>
              <a:t>represivní složku</a:t>
            </a:r>
            <a:r>
              <a:rPr lang="cs-CZ" i="1" dirty="0"/>
              <a:t>. V opačném případě by totiž postih delikventa smysl postrádal</a:t>
            </a:r>
            <a:r>
              <a:rPr lang="cs-CZ" dirty="0"/>
              <a:t>“.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2530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>
                <a:solidFill>
                  <a:srgbClr val="000000"/>
                </a:solidFill>
              </a:rPr>
              <a:t>NSS, </a:t>
            </a:r>
            <a:r>
              <a:rPr lang="cs-CZ" altLang="cs-CZ" dirty="0" err="1">
                <a:solidFill>
                  <a:srgbClr val="000000"/>
                </a:solidFill>
              </a:rPr>
              <a:t>sp</a:t>
            </a:r>
            <a:r>
              <a:rPr lang="cs-CZ" altLang="cs-CZ" dirty="0">
                <a:solidFill>
                  <a:srgbClr val="000000"/>
                </a:solidFill>
              </a:rPr>
              <a:t>. zn. 7 As 188/2012, č. 2878/2013 Sb. NSS „</a:t>
            </a:r>
            <a:r>
              <a:rPr lang="cs-CZ" altLang="cs-CZ" i="1" dirty="0">
                <a:solidFill>
                  <a:srgbClr val="000000"/>
                </a:solidFill>
              </a:rPr>
              <a:t>Pokuta může být </a:t>
            </a:r>
            <a:r>
              <a:rPr lang="cs-CZ" altLang="cs-CZ" i="1" dirty="0">
                <a:solidFill>
                  <a:srgbClr val="FF0000"/>
                </a:solidFill>
              </a:rPr>
              <a:t>ojedinělá a nebývale vysoká</a:t>
            </a:r>
            <a:r>
              <a:rPr lang="cs-CZ" altLang="cs-CZ" i="1" dirty="0">
                <a:solidFill>
                  <a:srgbClr val="000000"/>
                </a:solidFill>
              </a:rPr>
              <a:t>, ukládá-li se za neobvyklý a velmi závažný správní delikt, tedy za něco, co vybočuje z obvyklého standardu „běžných“ deliktů a na co je třeba reagovat přísnější sankcí.“. – </a:t>
            </a:r>
            <a:r>
              <a:rPr lang="cs-CZ" altLang="cs-CZ" dirty="0">
                <a:solidFill>
                  <a:srgbClr val="000000"/>
                </a:solidFill>
              </a:rPr>
              <a:t>je možné využívat rozpětí a správní uvážení</a:t>
            </a:r>
            <a:endParaRPr lang="cs-CZ" altLang="cs-CZ" i="1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4885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 – předpoklady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 smtClean="0"/>
              <a:t>OBJEKT</a:t>
            </a:r>
            <a:r>
              <a:rPr lang="cs-CZ" dirty="0" smtClean="0"/>
              <a:t> </a:t>
            </a:r>
            <a:r>
              <a:rPr lang="cs-CZ" dirty="0"/>
              <a:t>– chráněný zájem, hodnota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/>
              <a:t>OBJEKTIVNÍ STRÁNKA </a:t>
            </a:r>
            <a:r>
              <a:rPr lang="cs-CZ" dirty="0"/>
              <a:t>– jednání, škodlivý následek, příčinná souvislost, někdy postačí existence nežádoucího stavu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/>
              <a:t>SUBJEKT</a:t>
            </a:r>
            <a:r>
              <a:rPr lang="cs-CZ" dirty="0"/>
              <a:t> – pachatel, deliktní způsobilost, FO a PO, přeměny, objednatel </a:t>
            </a:r>
            <a:r>
              <a:rPr lang="cs-CZ" dirty="0" smtClean="0"/>
              <a:t>x </a:t>
            </a:r>
            <a:r>
              <a:rPr lang="cs-CZ" dirty="0"/>
              <a:t>zhotovitel deliktu </a:t>
            </a:r>
            <a:r>
              <a:rPr lang="cs-CZ" i="1" dirty="0"/>
              <a:t>(„kdo držel pilu“)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3300"/>
                </a:solidFill>
              </a:rPr>
              <a:t>SUBJEKTIVNÍ STRÁNKA</a:t>
            </a:r>
            <a:r>
              <a:rPr lang="cs-CZ" b="1" dirty="0"/>
              <a:t> </a:t>
            </a:r>
            <a:r>
              <a:rPr lang="cs-CZ" dirty="0"/>
              <a:t>– zavinění, fakultativní složka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69210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r>
              <a:rPr lang="cs-CZ" b="1" dirty="0" smtClean="0"/>
              <a:t>Objektivní </a:t>
            </a:r>
            <a:r>
              <a:rPr lang="cs-CZ" b="1" dirty="0"/>
              <a:t>odpovědnost: </a:t>
            </a:r>
            <a:r>
              <a:rPr lang="cs-CZ" dirty="0"/>
              <a:t>za protiprávní stav/jednání, někdy je pouze za výsledek, nerozhoduje zavinění, není přítomna subjektivní stránka, uplatňuje se u odpovědnosti právnických osob a podnikatelů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cs-CZ" dirty="0"/>
              <a:t>Objektivní odpovědnost </a:t>
            </a:r>
            <a:r>
              <a:rPr lang="cs-CZ" dirty="0">
                <a:solidFill>
                  <a:srgbClr val="FF3300"/>
                </a:solidFill>
              </a:rPr>
              <a:t>absolutní</a:t>
            </a:r>
            <a:r>
              <a:rPr lang="cs-CZ" dirty="0"/>
              <a:t>: nelze se jí zprostit </a:t>
            </a:r>
            <a:endParaRPr lang="cs-CZ" dirty="0" smtClean="0"/>
          </a:p>
          <a:p>
            <a:pPr algn="just">
              <a:lnSpc>
                <a:spcPct val="90000"/>
              </a:lnSpc>
              <a:buNone/>
              <a:defRPr/>
            </a:pPr>
            <a:r>
              <a:rPr lang="cs-CZ" dirty="0" smtClean="0">
                <a:solidFill>
                  <a:srgbClr val="FF3300"/>
                </a:solidFill>
              </a:rPr>
              <a:t>Liberační </a:t>
            </a:r>
            <a:r>
              <a:rPr lang="cs-CZ" dirty="0">
                <a:solidFill>
                  <a:srgbClr val="FF3300"/>
                </a:solidFill>
              </a:rPr>
              <a:t>důvody</a:t>
            </a:r>
            <a:r>
              <a:rPr lang="cs-CZ" dirty="0"/>
              <a:t>: umožňuji zprostit se objektivní odpovědnosti („</a:t>
            </a:r>
            <a:r>
              <a:rPr lang="cs-CZ" i="1" dirty="0"/>
              <a:t>pachatel vynaložil veškeré úsilí, které po něm lze </a:t>
            </a:r>
            <a:r>
              <a:rPr lang="cs-CZ" i="1" dirty="0" smtClean="0"/>
              <a:t>vyžadovat</a:t>
            </a:r>
            <a:r>
              <a:rPr lang="cs-CZ" dirty="0"/>
              <a:t>“) – není odpovědnost x </a:t>
            </a:r>
            <a:r>
              <a:rPr lang="cs-CZ" dirty="0" err="1">
                <a:solidFill>
                  <a:srgbClr val="FF3300"/>
                </a:solidFill>
              </a:rPr>
              <a:t>exkuplace</a:t>
            </a:r>
            <a:r>
              <a:rPr lang="cs-CZ" dirty="0"/>
              <a:t> (vyvinění se, uplatňuje se u subjektivní odpovědnosti)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cs-CZ" dirty="0"/>
              <a:t>x </a:t>
            </a:r>
            <a:r>
              <a:rPr lang="cs-CZ" dirty="0">
                <a:solidFill>
                  <a:srgbClr val="FF0000"/>
                </a:solidFill>
              </a:rPr>
              <a:t>Upuštění/snížení sankce </a:t>
            </a:r>
            <a:r>
              <a:rPr lang="cs-CZ" dirty="0"/>
              <a:t>– je odpovědnost, ale následky minimalizovány či zcela odstraněny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995465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67</TotalTime>
  <Words>3113</Words>
  <Application>Microsoft Office PowerPoint</Application>
  <PresentationFormat>Předvádění na obrazovce (4:3)</PresentationFormat>
  <Paragraphs>231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Tahoma</vt:lpstr>
      <vt:lpstr>Wingdings</vt:lpstr>
      <vt:lpstr>Prezentace_MU_CZ</vt:lpstr>
      <vt:lpstr>   Správní trestání NV201K 23. 3. 2018  Správní trestání (právní odpovědnost a správně právní odpovědnost; správní právo trestní – pojem a charakteristika; místo a účel správního práva trestního; vztahy správního práva trestního k trestnímu právu a k dalším právním odvětvím; zásady správního trestání a prameny právní úpravy)  JUDr. Lukáš Potěšil, Ph.D.   </vt:lpstr>
      <vt:lpstr>Prezentace aplikace PowerPoint</vt:lpstr>
      <vt:lpstr>Právní prostředí veřejné správy </vt:lpstr>
      <vt:lpstr>Systematika správního práva </vt:lpstr>
      <vt:lpstr>Právní odpovědnost </vt:lpstr>
      <vt:lpstr>Právní odpovědnost </vt:lpstr>
      <vt:lpstr>Právní odpovědnost</vt:lpstr>
      <vt:lpstr>Právní odpovědnost – předpoklady </vt:lpstr>
      <vt:lpstr>Právní odpovědnost </vt:lpstr>
      <vt:lpstr>Právní odpovědnost</vt:lpstr>
      <vt:lpstr>Právní odpovědnost </vt:lpstr>
      <vt:lpstr>Právní odpovědnost </vt:lpstr>
      <vt:lpstr>Správně právní odpovědnost </vt:lpstr>
      <vt:lpstr>Pojmy</vt:lpstr>
      <vt:lpstr>Správní delikt  </vt:lpstr>
      <vt:lpstr>Správní delikt  </vt:lpstr>
      <vt:lpstr>Správně právní odpovědnost </vt:lpstr>
      <vt:lpstr>Vztah druhů správních deliktů</vt:lpstr>
      <vt:lpstr>Vztah druhů správních deliktů</vt:lpstr>
      <vt:lpstr>Vztah druhů správních deliktů</vt:lpstr>
      <vt:lpstr>Správní právo trestní </vt:lpstr>
      <vt:lpstr>Správní právo trestní </vt:lpstr>
      <vt:lpstr>Vztah správních deliktů a trestných činů</vt:lpstr>
      <vt:lpstr>Vztah správních deliktů a trestných činů</vt:lpstr>
      <vt:lpstr>Správní trestání</vt:lpstr>
      <vt:lpstr>Zásady správního trestání</vt:lpstr>
      <vt:lpstr>Zásada zákonnosti</vt:lpstr>
      <vt:lpstr>Zásada proporcionality (přiměřenosti)</vt:lpstr>
      <vt:lpstr>Aplikace správního uvážení</vt:lpstr>
      <vt:lpstr>Aplikace správního uvážení</vt:lpstr>
      <vt:lpstr>Subsidiarita postihu</vt:lpstr>
      <vt:lpstr>Zásada legitimního očekávání</vt:lpstr>
      <vt:lpstr>Zásada materiální pravdy a podklady pro rozhodnutí</vt:lpstr>
      <vt:lpstr>Spravedlivý proces</vt:lpstr>
      <vt:lpstr>Prameny právní úpravy 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trestání NV201K 3. 4. 2015  přednášející:  JUDr. Lukáš Potěšil, Ph.D.</dc:title>
  <dc:creator>Lukas Potesil</dc:creator>
  <cp:lastModifiedBy>Lukas Potesil</cp:lastModifiedBy>
  <cp:revision>13</cp:revision>
  <cp:lastPrinted>1601-01-01T00:00:00Z</cp:lastPrinted>
  <dcterms:created xsi:type="dcterms:W3CDTF">2016-04-13T06:37:45Z</dcterms:created>
  <dcterms:modified xsi:type="dcterms:W3CDTF">2018-03-22T08:15:14Z</dcterms:modified>
</cp:coreProperties>
</file>