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6" r:id="rId8"/>
    <p:sldId id="260" r:id="rId9"/>
    <p:sldId id="261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58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13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0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98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1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4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8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34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8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85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98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CA94-325D-491A-B151-2A189028A253}" type="datetimeFigureOut">
              <a:rPr lang="cs-CZ" smtClean="0"/>
              <a:t>12.12.2017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11F3-9780-4C22-B7D5-27CD66A158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8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content/tools/TableOfSectors/types_of_documents_in_eurlex.html?locale=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repo/1358702/Harasta_clanek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Eur-Lex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Jakub Míšek</a:t>
            </a:r>
          </a:p>
          <a:p>
            <a:endParaRPr lang="cs-CZ" dirty="0"/>
          </a:p>
          <a:p>
            <a:r>
              <a:rPr lang="cs-CZ" dirty="0" smtClean="0"/>
              <a:t>12. 12. 2017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8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Vazba judikatury na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Dokumenty jsou anotované na úroveň odstavců</a:t>
            </a:r>
          </a:p>
          <a:p>
            <a:pPr lvl="1"/>
            <a:r>
              <a:rPr lang="cs-CZ" dirty="0" err="1" smtClean="0"/>
              <a:t>Př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A07P1</a:t>
            </a:r>
          </a:p>
          <a:p>
            <a:pPr lvl="2"/>
            <a:r>
              <a:rPr lang="cs-CZ" dirty="0" smtClean="0"/>
              <a:t>A07</a:t>
            </a:r>
          </a:p>
          <a:p>
            <a:pPr lvl="2"/>
            <a:r>
              <a:rPr lang="cs-CZ" dirty="0" smtClean="0"/>
              <a:t>A01P2</a:t>
            </a:r>
          </a:p>
          <a:p>
            <a:r>
              <a:rPr lang="cs-CZ" dirty="0" smtClean="0"/>
              <a:t>V Eur-Lexu možno snadno dohledat, kam to </a:t>
            </a:r>
            <a:r>
              <a:rPr lang="cs-CZ" dirty="0" smtClean="0"/>
              <a:t>míří</a:t>
            </a:r>
          </a:p>
          <a:p>
            <a:r>
              <a:rPr lang="cs-CZ" dirty="0" smtClean="0"/>
              <a:t>Snadný způsob jak zjistit zda není </a:t>
            </a:r>
            <a:r>
              <a:rPr lang="cs-CZ" smtClean="0"/>
              <a:t>doposud nevyřešená předběžná </a:t>
            </a:r>
            <a:r>
              <a:rPr lang="cs-CZ" dirty="0" smtClean="0"/>
              <a:t>otázka</a:t>
            </a:r>
          </a:p>
          <a:p>
            <a:pPr lvl="1"/>
            <a:r>
              <a:rPr lang="cs-CZ" dirty="0" smtClean="0"/>
              <a:t>Souvislosti obsahují dokument CN ale ne CJ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537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95/46/ES</a:t>
            </a:r>
          </a:p>
          <a:p>
            <a:r>
              <a:rPr lang="cs-CZ" dirty="0" smtClean="0"/>
              <a:t>Směrnice 2000/31/ES</a:t>
            </a:r>
          </a:p>
          <a:p>
            <a:r>
              <a:rPr lang="cs-CZ" dirty="0" smtClean="0"/>
              <a:t>Nařízení 1215/2012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833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 smtClean="0"/>
              <a:t>Děkuji za pozornost.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 smtClean="0"/>
              <a:t>Otázky?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14387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101"/>
            <a:ext cx="10515600" cy="462786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Oficiální publikační platforma</a:t>
            </a:r>
          </a:p>
          <a:p>
            <a:r>
              <a:rPr lang="cs-CZ" sz="4000" dirty="0" smtClean="0"/>
              <a:t>Multijazyčnost</a:t>
            </a:r>
          </a:p>
          <a:p>
            <a:r>
              <a:rPr lang="cs-CZ" sz="4000" dirty="0" smtClean="0"/>
              <a:t>Velká strojová využitelnost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9068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Celexové</a:t>
            </a:r>
            <a:r>
              <a:rPr lang="cs-CZ" dirty="0" smtClean="0"/>
              <a:t>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Jedinečný identifikátor dokumentu</a:t>
            </a:r>
          </a:p>
          <a:p>
            <a:r>
              <a:rPr lang="cs-CZ" dirty="0" smtClean="0"/>
              <a:t>Tvar: SRRRRD(D)ČČČ(Č)</a:t>
            </a:r>
          </a:p>
          <a:p>
            <a:pPr lvl="1"/>
            <a:r>
              <a:rPr lang="pl-PL" dirty="0" smtClean="0"/>
              <a:t>„S“ představuje znak identifikující sektor, do kterého dokument náleží</a:t>
            </a:r>
          </a:p>
          <a:p>
            <a:pPr lvl="1"/>
            <a:r>
              <a:rPr lang="pl-PL" dirty="0" smtClean="0"/>
              <a:t>RRRR – rok</a:t>
            </a:r>
          </a:p>
          <a:p>
            <a:pPr lvl="1"/>
            <a:r>
              <a:rPr lang="pl-PL" dirty="0" smtClean="0"/>
              <a:t>D(D) – (Deskriptor) jeden nebo dva znaky identifikující druh dokumentu v rámci sektoru</a:t>
            </a:r>
          </a:p>
          <a:p>
            <a:pPr lvl="1"/>
            <a:r>
              <a:rPr lang="pl-PL" dirty="0" smtClean="0"/>
              <a:t>ČČČ(Č) – číslo dokumentu</a:t>
            </a:r>
          </a:p>
          <a:p>
            <a:r>
              <a:rPr lang="pl-PL" dirty="0" smtClean="0"/>
              <a:t>Výjimka: Sektor 1 (zakládací smlouvy)</a:t>
            </a:r>
          </a:p>
          <a:p>
            <a:pPr lvl="1"/>
            <a:r>
              <a:rPr lang="pl-PL" dirty="0" smtClean="0"/>
              <a:t>Identifikuje se článek příslušné smlouvy a ne celý dokument</a:t>
            </a:r>
          </a:p>
          <a:p>
            <a:r>
              <a:rPr lang="pl-PL" dirty="0" smtClean="0">
                <a:hlinkClick r:id="rId2"/>
              </a:rPr>
              <a:t>Seznam sektorů a druhů dokumentů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1536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140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 Smlouvy </a:t>
            </a:r>
          </a:p>
          <a:p>
            <a:r>
              <a:rPr lang="cs-CZ" dirty="0" smtClean="0"/>
              <a:t>2 Mezinárodní dohody </a:t>
            </a:r>
          </a:p>
          <a:p>
            <a:r>
              <a:rPr lang="cs-CZ" dirty="0" smtClean="0"/>
              <a:t>3 Právní předpisy </a:t>
            </a:r>
          </a:p>
          <a:p>
            <a:r>
              <a:rPr lang="cs-CZ" dirty="0" smtClean="0"/>
              <a:t>4 Doplňující právní předpisy </a:t>
            </a:r>
          </a:p>
          <a:p>
            <a:r>
              <a:rPr lang="cs-CZ" dirty="0" smtClean="0"/>
              <a:t>5 Přípravné akty </a:t>
            </a:r>
          </a:p>
          <a:p>
            <a:r>
              <a:rPr lang="cs-CZ" dirty="0" smtClean="0"/>
              <a:t>6 Judikatura </a:t>
            </a:r>
          </a:p>
          <a:p>
            <a:r>
              <a:rPr lang="cs-CZ" dirty="0" smtClean="0"/>
              <a:t>7 Vnitrostátní prováděcí opatření </a:t>
            </a:r>
          </a:p>
          <a:p>
            <a:r>
              <a:rPr lang="cs-CZ" dirty="0" smtClean="0"/>
              <a:t>8 Odkazy k vnitrostátní judikatuře vztahující se k právním předpisům EU </a:t>
            </a:r>
          </a:p>
          <a:p>
            <a:r>
              <a:rPr lang="cs-CZ" dirty="0" smtClean="0"/>
              <a:t>9 Otázky Evropského parlamentu </a:t>
            </a:r>
          </a:p>
          <a:p>
            <a:r>
              <a:rPr lang="cs-CZ" dirty="0" smtClean="0"/>
              <a:t>0 Konsolidované akty </a:t>
            </a:r>
          </a:p>
          <a:p>
            <a:r>
              <a:rPr lang="cs-CZ" dirty="0" smtClean="0"/>
              <a:t>C Ostatní dokumenty zveřejněné v řadě C Úředního věstníku </a:t>
            </a:r>
          </a:p>
          <a:p>
            <a:r>
              <a:rPr lang="cs-CZ" dirty="0" smtClean="0"/>
              <a:t>E Dokumenty ESVO </a:t>
            </a:r>
          </a:p>
        </p:txBody>
      </p:sp>
    </p:spTree>
    <p:extLst>
      <p:ext uri="{BB962C8B-B14F-4D97-AF65-F5344CB8AC3E}">
        <p14:creationId xmlns:p14="http://schemas.microsoft.com/office/powerpoint/2010/main" val="205666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Nejčastěji používané deskriptory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15963" y="1140311"/>
            <a:ext cx="113600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Sektor 3 – Právní předpisy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L pro směrnice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R pro nařízení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D pro rozhodnutí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Sektor 6 – Judikatura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CJ pro rozsudky Soudního dvora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CN pro oznámení o nové věci</a:t>
            </a:r>
            <a:endParaRPr lang="cs-CZ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CC </a:t>
            </a:r>
            <a:r>
              <a:rPr lang="cs-CZ" sz="2400" dirty="0" smtClean="0"/>
              <a:t>pro stanoviska generálního advokáta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CO pro usnesení Soudního dvora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 smtClean="0"/>
              <a:t>Sektor 5 – Přípravné akty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PC pro legislativní návrhy Komise (dokumenty COM) atd.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DC pro další dokumenty COM (zelené knihy, bílé knihy, sdělení, zprávy apod.)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SC pro dokumenty SWD (pracovní dokumenty útvarů Komise, posouzení dopadů atd.)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JC pro dokumenty JOIN (přijaté společně Komisí a vysokou představitelkou)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359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Celexové</a:t>
            </a:r>
            <a:r>
              <a:rPr lang="cs-CZ" dirty="0"/>
              <a:t> </a:t>
            </a:r>
            <a:r>
              <a:rPr lang="cs-CZ" dirty="0" smtClean="0"/>
              <a:t>číslo – využití k nalezení národních předpisů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Celexové</a:t>
            </a:r>
            <a:r>
              <a:rPr lang="cs-CZ" dirty="0" smtClean="0"/>
              <a:t> číslo předpisu</a:t>
            </a:r>
          </a:p>
          <a:p>
            <a:pPr lvl="1"/>
            <a:r>
              <a:rPr lang="cs-CZ" dirty="0" smtClean="0"/>
              <a:t>31995L0046 (Směrnice o ochran osobních údajů)</a:t>
            </a:r>
          </a:p>
          <a:p>
            <a:pPr lvl="1"/>
            <a:r>
              <a:rPr lang="cs-CZ" dirty="0" smtClean="0"/>
              <a:t>32016R0679 (GDPR)</a:t>
            </a:r>
          </a:p>
          <a:p>
            <a:r>
              <a:rPr lang="cs-CZ" dirty="0" smtClean="0"/>
              <a:t>Přepsat </a:t>
            </a:r>
            <a:r>
              <a:rPr lang="cs-CZ" dirty="0" err="1" smtClean="0"/>
              <a:t>Celexové</a:t>
            </a:r>
            <a:r>
              <a:rPr lang="cs-CZ" dirty="0" smtClean="0"/>
              <a:t> číslo – sektor 7 označuje národní legislativu</a:t>
            </a:r>
          </a:p>
          <a:p>
            <a:pPr lvl="1"/>
            <a:r>
              <a:rPr lang="cs-CZ" dirty="0" smtClean="0"/>
              <a:t>71995L0046* - dá hledat všechny národní implementace</a:t>
            </a:r>
          </a:p>
          <a:p>
            <a:pPr lvl="1"/>
            <a:r>
              <a:rPr lang="cs-CZ" dirty="0" smtClean="0"/>
              <a:t>71995L0046CZE* - dá hledat české předpisy související se směrnicí 95/46/ES</a:t>
            </a:r>
          </a:p>
        </p:txBody>
      </p:sp>
    </p:spTree>
    <p:extLst>
      <p:ext uri="{BB962C8B-B14F-4D97-AF65-F5344CB8AC3E}">
        <p14:creationId xmlns:p14="http://schemas.microsoft.com/office/powerpoint/2010/main" val="92434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Konsolidované akty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Sektor 0</a:t>
            </a:r>
          </a:p>
          <a:p>
            <a:r>
              <a:rPr lang="cs-CZ" dirty="0" smtClean="0"/>
              <a:t>Totéž </a:t>
            </a:r>
            <a:r>
              <a:rPr lang="cs-CZ" dirty="0" err="1" smtClean="0"/>
              <a:t>celexové</a:t>
            </a:r>
            <a:r>
              <a:rPr lang="cs-CZ" dirty="0" smtClean="0"/>
              <a:t> číslo jako základní akt – až na sektor: ten má číslo „0“ místo „3“ .</a:t>
            </a:r>
          </a:p>
          <a:p>
            <a:r>
              <a:rPr lang="cs-CZ" dirty="0" smtClean="0"/>
              <a:t>Po něm následuje datum použitelnosti poslední změny aktu (viz naše časté otázky týkající se konsolidace )</a:t>
            </a:r>
          </a:p>
          <a:p>
            <a:pPr lvl="1"/>
            <a:r>
              <a:rPr lang="cs-CZ" dirty="0" smtClean="0"/>
              <a:t>02009L0156 – 20161018 . </a:t>
            </a:r>
          </a:p>
          <a:p>
            <a:r>
              <a:rPr lang="cs-CZ" dirty="0" smtClean="0"/>
              <a:t>Příklad: PSI směrnice</a:t>
            </a:r>
          </a:p>
          <a:p>
            <a:pPr lvl="1"/>
            <a:r>
              <a:rPr lang="cs-CZ" dirty="0" smtClean="0"/>
              <a:t>32003L0098 -&gt; 02003L0098*</a:t>
            </a:r>
          </a:p>
        </p:txBody>
      </p:sp>
    </p:spTree>
    <p:extLst>
      <p:ext uri="{BB962C8B-B14F-4D97-AF65-F5344CB8AC3E}">
        <p14:creationId xmlns:p14="http://schemas.microsoft.com/office/powerpoint/2010/main" val="386782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Metadata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Možné vytáhnout v podobě XML</a:t>
            </a:r>
          </a:p>
          <a:p>
            <a:r>
              <a:rPr lang="cs-CZ" dirty="0" smtClean="0"/>
              <a:t>Více k tomu: </a:t>
            </a:r>
            <a:r>
              <a:rPr lang="cs-CZ" dirty="0" smtClean="0">
                <a:hlinkClick r:id="rId2"/>
              </a:rPr>
              <a:t>https://is.muni.cz/auth/repo/1358702/Harasta_clanek.pdf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320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Judikatura SDEU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Výklad ustanovení</a:t>
            </a:r>
          </a:p>
          <a:p>
            <a:r>
              <a:rPr lang="cs-CZ" sz="4400" dirty="0" smtClean="0"/>
              <a:t>Sjednocování výkladu</a:t>
            </a:r>
          </a:p>
          <a:p>
            <a:r>
              <a:rPr lang="cs-CZ" sz="4400" dirty="0" smtClean="0"/>
              <a:t>Působnost extra </a:t>
            </a:r>
            <a:r>
              <a:rPr lang="cs-CZ" sz="4400" dirty="0" err="1" smtClean="0"/>
              <a:t>omnes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29340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415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Eur-Lex</vt:lpstr>
      <vt:lpstr>Obecně</vt:lpstr>
      <vt:lpstr>Celexové číslo</vt:lpstr>
      <vt:lpstr>Sektory</vt:lpstr>
      <vt:lpstr>Nejčastěji používané deskriptory</vt:lpstr>
      <vt:lpstr>Celexové číslo – využití k nalezení národních předpisů</vt:lpstr>
      <vt:lpstr>Konsolidované akty</vt:lpstr>
      <vt:lpstr>Metadata</vt:lpstr>
      <vt:lpstr>Judikatura SDEU</vt:lpstr>
      <vt:lpstr>Vazba judikatury na dokumenty</vt:lpstr>
      <vt:lpstr>Příklady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Eur-Lex</dc:title>
  <dc:creator>Jakub Míšek</dc:creator>
  <cp:lastModifiedBy>Jakub Míšek</cp:lastModifiedBy>
  <cp:revision>9</cp:revision>
  <dcterms:created xsi:type="dcterms:W3CDTF">2017-11-27T13:24:08Z</dcterms:created>
  <dcterms:modified xsi:type="dcterms:W3CDTF">2017-12-12T09:16:23Z</dcterms:modified>
</cp:coreProperties>
</file>