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93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2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28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05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40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35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6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87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7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833CA-487C-4441-A731-AF1126833D9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5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stanovisko / argumentace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21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norem</a:t>
            </a:r>
          </a:p>
          <a:p>
            <a:r>
              <a:rPr lang="cs-CZ" dirty="0" smtClean="0"/>
              <a:t>Intelektuální výzva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29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výstupem?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Analysis</a:t>
            </a:r>
            <a:r>
              <a:rPr lang="cs-CZ" i="1" dirty="0" smtClean="0"/>
              <a:t> </a:t>
            </a:r>
            <a:r>
              <a:rPr lang="cs-CZ" dirty="0" smtClean="0"/>
              <a:t>(„analýza“)</a:t>
            </a:r>
          </a:p>
          <a:p>
            <a:pPr lvl="1"/>
            <a:r>
              <a:rPr lang="cs-CZ" dirty="0" smtClean="0"/>
              <a:t>Něco analyzuji; z dat inferuji závěry</a:t>
            </a:r>
          </a:p>
          <a:p>
            <a:pPr lvl="1"/>
            <a:r>
              <a:rPr lang="cs-CZ" dirty="0" smtClean="0"/>
              <a:t>Shrnutí judikatury; </a:t>
            </a:r>
            <a:r>
              <a:rPr lang="cs-CZ" dirty="0" err="1" smtClean="0"/>
              <a:t>law</a:t>
            </a:r>
            <a:r>
              <a:rPr lang="en-US" dirty="0" smtClean="0"/>
              <a:t>&amp;</a:t>
            </a:r>
            <a:r>
              <a:rPr lang="cs-CZ" dirty="0" err="1" smtClean="0"/>
              <a:t>economy</a:t>
            </a:r>
            <a:endParaRPr lang="cs-CZ" dirty="0" smtClean="0"/>
          </a:p>
          <a:p>
            <a:r>
              <a:rPr lang="cs-CZ" i="1" dirty="0" err="1" smtClean="0"/>
              <a:t>Advocacy</a:t>
            </a:r>
            <a:r>
              <a:rPr lang="cs-CZ" i="1" dirty="0" smtClean="0"/>
              <a:t> </a:t>
            </a:r>
            <a:r>
              <a:rPr lang="cs-CZ" dirty="0" smtClean="0"/>
              <a:t>(„angažovanost“)</a:t>
            </a:r>
          </a:p>
          <a:p>
            <a:pPr lvl="1"/>
            <a:r>
              <a:rPr lang="cs-CZ" dirty="0" smtClean="0"/>
              <a:t>Něco obhajuji; mám stanovený „cíl“</a:t>
            </a:r>
          </a:p>
          <a:p>
            <a:pPr lvl="1"/>
            <a:r>
              <a:rPr lang="cs-CZ" dirty="0" smtClean="0"/>
              <a:t>Podání soudu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6295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Jaký je</a:t>
            </a:r>
            <a:r>
              <a:rPr lang="cs-CZ" i="1" dirty="0" smtClean="0"/>
              <a:t> status quo?</a:t>
            </a:r>
            <a:endParaRPr lang="cs-CZ" i="1" dirty="0" smtClean="0"/>
          </a:p>
          <a:p>
            <a:pPr lvl="1"/>
            <a:r>
              <a:rPr lang="cs-CZ" dirty="0" smtClean="0"/>
              <a:t>Národní právo, unijní právo, mezinárodní právo, </a:t>
            </a:r>
            <a:r>
              <a:rPr lang="cs-CZ" dirty="0" smtClean="0"/>
              <a:t>komparace</a:t>
            </a:r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Vyhledám relevantní zdroje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Poznačím si, co jsem hledal a jak a kde (pozdější validace)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Zpracuji objektivní stanovisko ke konkrétnímu zadání</a:t>
            </a:r>
          </a:p>
          <a:p>
            <a:endParaRPr lang="cs-CZ" dirty="0"/>
          </a:p>
          <a:p>
            <a:r>
              <a:rPr lang="cs-CZ" dirty="0" smtClean="0"/>
              <a:t>Výstup</a:t>
            </a:r>
            <a:endParaRPr lang="cs-CZ" dirty="0" smtClean="0"/>
          </a:p>
          <a:p>
            <a:pPr lvl="1"/>
            <a:r>
              <a:rPr lang="cs-CZ" dirty="0" smtClean="0"/>
              <a:t>Shrnutí problematiky</a:t>
            </a:r>
          </a:p>
          <a:p>
            <a:pPr lvl="2"/>
            <a:r>
              <a:rPr lang="cs-CZ" i="1" dirty="0" err="1" smtClean="0"/>
              <a:t>executive</a:t>
            </a:r>
            <a:r>
              <a:rPr lang="cs-CZ" i="1" dirty="0" smtClean="0"/>
              <a:t> </a:t>
            </a:r>
            <a:r>
              <a:rPr lang="cs-CZ" i="1" dirty="0" err="1" smtClean="0"/>
              <a:t>summary</a:t>
            </a:r>
            <a:r>
              <a:rPr lang="cs-CZ" dirty="0" smtClean="0"/>
              <a:t> apod.</a:t>
            </a:r>
          </a:p>
          <a:p>
            <a:pPr lvl="1"/>
            <a:r>
              <a:rPr lang="cs-CZ" dirty="0" smtClean="0"/>
              <a:t>Odpověď </a:t>
            </a:r>
            <a:r>
              <a:rPr lang="cs-CZ" dirty="0" smtClean="0"/>
              <a:t>na konkrétní </a:t>
            </a:r>
            <a:r>
              <a:rPr lang="cs-CZ" dirty="0" smtClean="0"/>
              <a:t>otázku</a:t>
            </a:r>
          </a:p>
          <a:p>
            <a:pPr lvl="2"/>
            <a:r>
              <a:rPr lang="cs-CZ" dirty="0" smtClean="0"/>
              <a:t>co na to právo?</a:t>
            </a:r>
            <a:endParaRPr lang="cs-CZ" dirty="0" smtClean="0"/>
          </a:p>
          <a:p>
            <a:pPr lvl="1"/>
            <a:r>
              <a:rPr lang="cs-CZ" dirty="0" smtClean="0"/>
              <a:t>Zhodnocení argumentační </a:t>
            </a:r>
            <a:r>
              <a:rPr lang="cs-CZ" dirty="0" smtClean="0"/>
              <a:t>linie</a:t>
            </a:r>
          </a:p>
          <a:p>
            <a:pPr lvl="2"/>
            <a:r>
              <a:rPr lang="cs-CZ" dirty="0" smtClean="0"/>
              <a:t>je tento náš postoj v souladu?</a:t>
            </a:r>
            <a:endParaRPr lang="cs-CZ" dirty="0" smtClean="0"/>
          </a:p>
          <a:p>
            <a:pPr lvl="1"/>
            <a:r>
              <a:rPr lang="cs-CZ" dirty="0" smtClean="0"/>
              <a:t>Doporučení dalšího / zhodnocení minulého </a:t>
            </a:r>
            <a:r>
              <a:rPr lang="cs-CZ" dirty="0" smtClean="0"/>
              <a:t>postupu</a:t>
            </a:r>
          </a:p>
          <a:p>
            <a:pPr lvl="2"/>
            <a:r>
              <a:rPr lang="cs-CZ" dirty="0" smtClean="0"/>
              <a:t>co máme udělat aby… / co jsme udělali špatně?</a:t>
            </a:r>
          </a:p>
        </p:txBody>
      </p:sp>
    </p:spTree>
    <p:extLst>
      <p:ext uri="{BB962C8B-B14F-4D97-AF65-F5344CB8AC3E}">
        <p14:creationId xmlns:p14="http://schemas.microsoft.com/office/powerpoint/2010/main" val="24691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argumentace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Čeho chci dosáhnout?</a:t>
            </a:r>
          </a:p>
          <a:p>
            <a:pPr lvl="1"/>
            <a:r>
              <a:rPr lang="cs-CZ" dirty="0" smtClean="0"/>
              <a:t>Vlastní zájmy, klientovy zájmy, politika</a:t>
            </a:r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Vyhledám relevantní zdroje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Poznačím si, co jsem hledal a jak a kde (pozdější validace</a:t>
            </a:r>
            <a:r>
              <a:rPr lang="cs-CZ" dirty="0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Identifikuji </a:t>
            </a:r>
            <a:r>
              <a:rPr lang="cs-CZ" i="1" dirty="0" smtClean="0">
                <a:solidFill>
                  <a:srgbClr val="FF0000"/>
                </a:solidFill>
              </a:rPr>
              <a:t>status quo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Identifikuji klíčová místa </a:t>
            </a:r>
            <a:r>
              <a:rPr lang="cs-CZ" i="1" dirty="0" err="1" smtClean="0">
                <a:solidFill>
                  <a:srgbClr val="FF0000"/>
                </a:solidFill>
              </a:rPr>
              <a:t>statu</a:t>
            </a:r>
            <a:r>
              <a:rPr lang="cs-CZ" i="1" dirty="0" smtClean="0">
                <a:solidFill>
                  <a:srgbClr val="FF0000"/>
                </a:solidFill>
              </a:rPr>
              <a:t> quo,</a:t>
            </a:r>
            <a:r>
              <a:rPr lang="cs-CZ" dirty="0" smtClean="0">
                <a:solidFill>
                  <a:srgbClr val="FF0000"/>
                </a:solidFill>
              </a:rPr>
              <a:t> která stojí proti mému cíli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Zpracuji argumentaci proti těmto klíčovým místům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Výstup:</a:t>
            </a:r>
          </a:p>
          <a:p>
            <a:pPr lvl="1"/>
            <a:r>
              <a:rPr lang="cs-CZ" dirty="0" smtClean="0"/>
              <a:t>Podání k soudu</a:t>
            </a:r>
          </a:p>
          <a:p>
            <a:pPr lvl="1"/>
            <a:r>
              <a:rPr lang="cs-CZ" dirty="0" smtClean="0"/>
              <a:t>Návrh protistraně</a:t>
            </a:r>
          </a:p>
          <a:p>
            <a:pPr lvl="1"/>
            <a:r>
              <a:rPr lang="cs-CZ" dirty="0" smtClean="0"/>
              <a:t>„Ďáblův advokát“ (interní disent)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93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49447"/>
            <a:ext cx="4042792" cy="1143000"/>
          </a:xfrm>
        </p:spPr>
        <p:txBody>
          <a:bodyPr/>
          <a:lstStyle/>
          <a:p>
            <a:r>
              <a:rPr lang="cs-CZ" dirty="0" smtClean="0"/>
              <a:t>1.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4104456" cy="4752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Hodnotíte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Cíl z pohledu 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Klíčové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Kompletní obraz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Opřít se o věci, které jsou nezpochybnitelné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8024" y="1474400"/>
            <a:ext cx="4104456" cy="4762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Přesvědčujete / zpochybňujete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Právo z pohledu cíle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Zpochybnění klíčových zdrojů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Selektivní obraz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Respektovat věci, které jsou nezpochybnitelné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44008" y="249447"/>
            <a:ext cx="4042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2. zadání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70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240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Právní stanovisko / argumentace</vt:lpstr>
      <vt:lpstr>Právo</vt:lpstr>
      <vt:lpstr>Co je výstupem?</vt:lpstr>
      <vt:lpstr>Právní analýza</vt:lpstr>
      <vt:lpstr>Právní argumentace</vt:lpstr>
      <vt:lpstr>1. zadání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7</cp:revision>
  <dcterms:created xsi:type="dcterms:W3CDTF">2016-12-08T13:20:33Z</dcterms:created>
  <dcterms:modified xsi:type="dcterms:W3CDTF">2018-05-18T05:59:13Z</dcterms:modified>
</cp:coreProperties>
</file>