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49" autoAdjust="0"/>
    <p:restoredTop sz="94660"/>
  </p:normalViewPr>
  <p:slideViewPr>
    <p:cSldViewPr snapToGrid="0">
      <p:cViewPr>
        <p:scale>
          <a:sx n="80" d="100"/>
          <a:sy n="80" d="100"/>
        </p:scale>
        <p:origin x="-936" y="-2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26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07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014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0522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099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465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706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814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035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69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862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89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047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6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61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8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7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E22F3-5882-40EB-96AA-DB72F029AD13}" type="datetimeFigureOut">
              <a:rPr lang="cs-CZ" smtClean="0"/>
              <a:pPr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CAB1A-90E4-4928-A1C6-6476788F42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6248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citral.org/uncitral/en/uncitral_texts/sale_goods/1980CISG_statu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2553" y="1214438"/>
            <a:ext cx="9001462" cy="2387600"/>
          </a:xfrm>
        </p:spPr>
        <p:txBody>
          <a:bodyPr/>
          <a:lstStyle/>
          <a:p>
            <a:pPr algn="r"/>
            <a:r>
              <a:rPr lang="cs-CZ" dirty="0" smtClean="0"/>
              <a:t>Některé smluvní typy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Obchodní právo pro veřejnou správu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95268" y="3602038"/>
            <a:ext cx="8728747" cy="2814804"/>
          </a:xfrm>
        </p:spPr>
        <p:txBody>
          <a:bodyPr>
            <a:normAutofit/>
          </a:bodyPr>
          <a:lstStyle/>
          <a:p>
            <a:pPr algn="r"/>
            <a:r>
              <a:rPr lang="cs-CZ" b="1" dirty="0" smtClean="0"/>
              <a:t>16. </a:t>
            </a:r>
            <a:r>
              <a:rPr lang="cs-CZ" b="1" dirty="0"/>
              <a:t>2</a:t>
            </a:r>
            <a:r>
              <a:rPr lang="cs-CZ" b="1" dirty="0" smtClean="0"/>
              <a:t>. </a:t>
            </a:r>
            <a:r>
              <a:rPr lang="cs-CZ" b="1" dirty="0" smtClean="0"/>
              <a:t>2018</a:t>
            </a:r>
            <a:endParaRPr lang="cs-CZ" b="1" dirty="0" smtClean="0"/>
          </a:p>
          <a:p>
            <a:pPr algn="r"/>
            <a:endParaRPr lang="cs-CZ" b="1" dirty="0"/>
          </a:p>
          <a:p>
            <a:pPr algn="r"/>
            <a:endParaRPr lang="cs-CZ" b="1" dirty="0" smtClean="0"/>
          </a:p>
          <a:p>
            <a:pPr algn="r"/>
            <a:endParaRPr lang="cs-CZ" b="1" dirty="0"/>
          </a:p>
          <a:p>
            <a:pPr algn="r"/>
            <a:r>
              <a:rPr lang="cs-CZ" b="1" dirty="0" smtClean="0"/>
              <a:t>Mgr. Michal Vítek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5933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Koupě VIII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Koupě zboží v obchodě</a:t>
            </a:r>
          </a:p>
          <a:p>
            <a:pPr>
              <a:buFontTx/>
              <a:buChar char="-"/>
            </a:pPr>
            <a:r>
              <a:rPr lang="cs-CZ" dirty="0" smtClean="0"/>
              <a:t>Špatně označený pododdíl </a:t>
            </a:r>
          </a:p>
          <a:p>
            <a:pPr>
              <a:buFontTx/>
              <a:buChar char="-"/>
            </a:pPr>
            <a:r>
              <a:rPr lang="cs-CZ" dirty="0" smtClean="0"/>
              <a:t>Uplatní se tehdy, pokud je prodávající podnikatel při své podnikatelské činnosti, ledaže kupující je také podnikatelem při své podnikatelské činnosti</a:t>
            </a:r>
          </a:p>
          <a:p>
            <a:pPr>
              <a:buFontTx/>
              <a:buChar char="-"/>
            </a:pPr>
            <a:r>
              <a:rPr lang="cs-CZ" dirty="0" smtClean="0"/>
              <a:t>Zakládá (pravděpodobně) dvouletou zákonnou záruku za jakost § 2165 odst. 1 OZ</a:t>
            </a:r>
          </a:p>
          <a:p>
            <a:pPr>
              <a:buFontTx/>
              <a:buChar char="-"/>
            </a:pPr>
            <a:r>
              <a:rPr lang="cs-CZ" dirty="0" smtClean="0"/>
              <a:t>Vyvratitelná domněnka existence vady při převzetí, pokud se vada projeví do šesti měsíců od převzetí § 2161 odst. 2 OZ</a:t>
            </a:r>
          </a:p>
        </p:txBody>
      </p:sp>
    </p:spTree>
    <p:extLst>
      <p:ext uri="{BB962C8B-B14F-4D97-AF65-F5344CB8AC3E}">
        <p14:creationId xmlns:p14="http://schemas.microsoft.com/office/powerpoint/2010/main" val="280772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Koupě 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Koupě závodu</a:t>
            </a:r>
          </a:p>
          <a:p>
            <a:pPr>
              <a:buFontTx/>
              <a:buChar char="-"/>
            </a:pPr>
            <a:r>
              <a:rPr lang="cs-CZ" dirty="0" smtClean="0"/>
              <a:t>Předmětem je závod ve smyslu § 502 OZ jako věc hromadná</a:t>
            </a:r>
          </a:p>
          <a:p>
            <a:pPr>
              <a:buFontTx/>
              <a:buChar char="-"/>
            </a:pPr>
            <a:r>
              <a:rPr lang="cs-CZ" dirty="0" smtClean="0"/>
              <a:t>Součástí závodu jsou věci movité i nemovité, hmotné i nehmotné</a:t>
            </a:r>
          </a:p>
          <a:p>
            <a:pPr>
              <a:buFontTx/>
              <a:buChar char="-"/>
            </a:pPr>
            <a:r>
              <a:rPr lang="cs-CZ" dirty="0" smtClean="0"/>
              <a:t>Dochází také k převodu závazků § 2177 OZ</a:t>
            </a:r>
          </a:p>
          <a:p>
            <a:pPr>
              <a:buFontTx/>
              <a:buChar char="-"/>
            </a:pPr>
            <a:r>
              <a:rPr lang="cs-CZ" dirty="0" smtClean="0"/>
              <a:t>Dochází také k přechodu pracovněprávních vztahů § 2175 odst. 2 OZ + § 338 a násl. zákoníku práce </a:t>
            </a:r>
          </a:p>
          <a:p>
            <a:pPr>
              <a:buFontTx/>
              <a:buChar char="-"/>
            </a:pPr>
            <a:r>
              <a:rPr lang="cs-CZ" dirty="0" smtClean="0"/>
              <a:t>Je možné převést i část závodu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Nájem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2201 a násl. OZ</a:t>
            </a:r>
          </a:p>
          <a:p>
            <a:r>
              <a:rPr lang="cs-CZ" dirty="0" smtClean="0"/>
              <a:t>Úplatné přenechání věci k dočasnému užívání</a:t>
            </a:r>
          </a:p>
          <a:p>
            <a:r>
              <a:rPr lang="cs-CZ" dirty="0" smtClean="0"/>
              <a:t>Nedochází k převodu vlastnického práva, jde pouze o obligační vztah</a:t>
            </a:r>
          </a:p>
          <a:p>
            <a:r>
              <a:rPr lang="cs-CZ" dirty="0" smtClean="0"/>
              <a:t>Nájem prostoru sloužícího podnikání vs. nájem bytu</a:t>
            </a:r>
          </a:p>
          <a:p>
            <a:r>
              <a:rPr lang="cs-CZ" dirty="0" smtClean="0"/>
              <a:t>Předmětem může být individuálně určená nezuživatelná movitá či nemovitá věc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1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Nájem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Pronajímatel je povinen přenechat nájemci předmět nájmu k dočasnému užívání a umožnit mu nerušený výkon tohoto práva. </a:t>
            </a:r>
          </a:p>
          <a:p>
            <a:r>
              <a:rPr lang="cs-CZ" dirty="0" smtClean="0"/>
              <a:t>Nájemce je povinen hradit pronajímateli nájemné. </a:t>
            </a:r>
          </a:p>
          <a:p>
            <a:r>
              <a:rPr lang="cs-CZ" dirty="0" smtClean="0"/>
              <a:t>Nájem vs. úschova </a:t>
            </a:r>
          </a:p>
          <a:p>
            <a:r>
              <a:rPr lang="cs-CZ" dirty="0" smtClean="0"/>
              <a:t>Údržbu věci provádí nájemce. </a:t>
            </a:r>
          </a:p>
          <a:p>
            <a:r>
              <a:rPr lang="cs-CZ" dirty="0" smtClean="0"/>
              <a:t>Nájemce je povinen užívat věc jako řádný hospodář. </a:t>
            </a:r>
          </a:p>
          <a:p>
            <a:r>
              <a:rPr lang="cs-CZ" dirty="0" smtClean="0"/>
              <a:t>Se souhlasem pronajímatele je možné postoupit užívací právo další osobě – podnájem. </a:t>
            </a:r>
            <a:r>
              <a:rPr lang="cs-CZ" dirty="0" err="1" smtClean="0"/>
              <a:t>Akcesorický</a:t>
            </a:r>
            <a:r>
              <a:rPr lang="cs-CZ" dirty="0" smtClean="0"/>
              <a:t> vztah. 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Nájem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zákona není nájem dotčen tím, že se změní vlastník pronajímané věci § 2221 OZ, nájem však přechází pouze v rozsahu zákonné úpravy, ledaže odchylná ujednání byla nabyvateli známa. </a:t>
            </a:r>
          </a:p>
          <a:p>
            <a:r>
              <a:rPr lang="cs-CZ" dirty="0" smtClean="0"/>
              <a:t>Pokud po skončení nájmu nájemce věc dále užívá, nájem se obnovuje § 2230 OZ</a:t>
            </a:r>
          </a:p>
          <a:p>
            <a:r>
              <a:rPr lang="cs-CZ" dirty="0" smtClean="0"/>
              <a:t>Pronajímatel má dle § 2233 OZ zadržovací právo k movitým věcem v předmětu nájmu</a:t>
            </a:r>
          </a:p>
          <a:p>
            <a:r>
              <a:rPr lang="cs-CZ" dirty="0" smtClean="0"/>
              <a:t>Velmi přísná úprava nájmu bytu, jednostranně kogentní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Nájem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Nájem prostoru sloužícího podnikání </a:t>
            </a:r>
          </a:p>
          <a:p>
            <a:pPr>
              <a:buFontTx/>
              <a:buChar char="-"/>
            </a:pPr>
            <a:r>
              <a:rPr lang="cs-CZ" dirty="0" smtClean="0"/>
              <a:t>Nájem prostoru či místnosti, je-li účelem nájmu provoz podnikatelské činnosti</a:t>
            </a:r>
          </a:p>
          <a:p>
            <a:pPr>
              <a:buFontTx/>
              <a:buChar char="-"/>
            </a:pPr>
            <a:r>
              <a:rPr lang="cs-CZ" dirty="0" smtClean="0"/>
              <a:t>Nájemce nemá možnost změnit podnikatelskou činnosti či způsob jejího výkonu</a:t>
            </a:r>
          </a:p>
          <a:p>
            <a:pPr>
              <a:buFontTx/>
              <a:buChar char="-"/>
            </a:pPr>
            <a:r>
              <a:rPr lang="cs-CZ" dirty="0" smtClean="0"/>
              <a:t>Možnost opatřit nemovitou věc, kde se prostor nájmu nachází, štíty a návěstidly</a:t>
            </a:r>
          </a:p>
          <a:p>
            <a:pPr>
              <a:buFontTx/>
              <a:buChar char="-"/>
            </a:pPr>
            <a:r>
              <a:rPr lang="cs-CZ" dirty="0" smtClean="0"/>
              <a:t>Pokud po ukončení nájmu vypovězená strana nevznese do měsíce námitky, její právo na přezkum výpovědi zaniká</a:t>
            </a:r>
          </a:p>
          <a:p>
            <a:pPr>
              <a:buFontTx/>
              <a:buChar char="-"/>
            </a:pPr>
            <a:r>
              <a:rPr lang="cs-CZ" dirty="0" smtClean="0"/>
              <a:t>Náhrada za převzetí zákaznické základny</a:t>
            </a:r>
          </a:p>
          <a:p>
            <a:pPr>
              <a:buFontTx/>
              <a:buChar char="-"/>
            </a:pPr>
            <a:endParaRPr lang="cs-CZ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Komise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2455 a násl. OZ</a:t>
            </a:r>
          </a:p>
          <a:p>
            <a:r>
              <a:rPr lang="cs-CZ" dirty="0" smtClean="0"/>
              <a:t>Nepřímé úplatné zastoupení komitenta </a:t>
            </a:r>
            <a:r>
              <a:rPr lang="cs-CZ" dirty="0" err="1" smtClean="0"/>
              <a:t>komisionářem</a:t>
            </a:r>
            <a:r>
              <a:rPr lang="cs-CZ" dirty="0" smtClean="0"/>
              <a:t>.</a:t>
            </a:r>
          </a:p>
          <a:p>
            <a:r>
              <a:rPr lang="cs-CZ" dirty="0" smtClean="0"/>
              <a:t>Jménem komitenta, na účet </a:t>
            </a:r>
            <a:r>
              <a:rPr lang="cs-CZ" dirty="0" err="1" smtClean="0"/>
              <a:t>komisonáře</a:t>
            </a:r>
            <a:r>
              <a:rPr lang="cs-CZ" dirty="0" smtClean="0"/>
              <a:t> – nepřímé zastoupení – práva vznikají </a:t>
            </a:r>
            <a:r>
              <a:rPr lang="cs-CZ" dirty="0" err="1" smtClean="0"/>
              <a:t>komisionáři</a:t>
            </a:r>
            <a:r>
              <a:rPr lang="cs-CZ" dirty="0" smtClean="0"/>
              <a:t>, který je následně převádí na komitenta</a:t>
            </a:r>
          </a:p>
          <a:p>
            <a:r>
              <a:rPr lang="cs-CZ" dirty="0" smtClean="0"/>
              <a:t>Komise vs. příkaz </a:t>
            </a:r>
          </a:p>
          <a:p>
            <a:r>
              <a:rPr lang="cs-CZ" dirty="0" smtClean="0"/>
              <a:t>Příklad – komisní prodej v autobazaru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1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Komise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Komisionář je povinen řídit pokyny komitenta, jinak komitent nemusí uznat </a:t>
            </a:r>
            <a:r>
              <a:rPr lang="cs-CZ" dirty="0" err="1" smtClean="0"/>
              <a:t>komisionářem</a:t>
            </a:r>
            <a:r>
              <a:rPr lang="cs-CZ" dirty="0" smtClean="0"/>
              <a:t> učiněné jednání a převzít jeho výsledky § 2457 OZ.</a:t>
            </a:r>
          </a:p>
          <a:p>
            <a:r>
              <a:rPr lang="cs-CZ" dirty="0" smtClean="0"/>
              <a:t>Věc svěřená k prodeji </a:t>
            </a:r>
            <a:r>
              <a:rPr lang="cs-CZ" dirty="0" err="1" smtClean="0"/>
              <a:t>komisionáři</a:t>
            </a:r>
            <a:r>
              <a:rPr lang="cs-CZ" dirty="0" smtClean="0"/>
              <a:t> zůstává ve vlastnictví komitenta, dokud vlastnické právo nenabude třetí osoba § 2464 OZ. </a:t>
            </a:r>
          </a:p>
          <a:p>
            <a:r>
              <a:rPr lang="cs-CZ" dirty="0" smtClean="0"/>
              <a:t>Komisionář je oprávněn smlouvu nejen uzavřít, ale i pohledávky z ní vymáhat § 2466 OZ</a:t>
            </a:r>
          </a:p>
          <a:p>
            <a:r>
              <a:rPr lang="cs-CZ" dirty="0" smtClean="0"/>
              <a:t>Mimo odměny hradí komitent </a:t>
            </a:r>
            <a:r>
              <a:rPr lang="cs-CZ" dirty="0" err="1" smtClean="0"/>
              <a:t>komisionáři</a:t>
            </a:r>
            <a:r>
              <a:rPr lang="cs-CZ" dirty="0" smtClean="0"/>
              <a:t> i náklady, nejsou-li zahrnuty v odměně </a:t>
            </a:r>
            <a:br>
              <a:rPr lang="cs-CZ" dirty="0" smtClean="0"/>
            </a:br>
            <a:r>
              <a:rPr lang="cs-CZ" dirty="0" smtClean="0"/>
              <a:t>§ 2469 OZ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zastoupení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2483 a násl. OZ</a:t>
            </a:r>
          </a:p>
          <a:p>
            <a:r>
              <a:rPr lang="cs-CZ" dirty="0" smtClean="0"/>
              <a:t>Obchodní zástupce soustavně zastupuje zastoupeného. </a:t>
            </a:r>
          </a:p>
          <a:p>
            <a:r>
              <a:rPr lang="cs-CZ" dirty="0" smtClean="0"/>
              <a:t>Písemná forma smlouvy o obchodním zastoupení</a:t>
            </a:r>
          </a:p>
          <a:p>
            <a:r>
              <a:rPr lang="cs-CZ" dirty="0" smtClean="0"/>
              <a:t>Může být sjednáno jako přímé i nepřímé zastoupení</a:t>
            </a:r>
          </a:p>
          <a:p>
            <a:r>
              <a:rPr lang="cs-CZ" dirty="0" smtClean="0"/>
              <a:t>Obchodní zástupce je samostatný podnikatel</a:t>
            </a:r>
          </a:p>
          <a:p>
            <a:r>
              <a:rPr lang="cs-CZ" dirty="0" smtClean="0"/>
              <a:t>Podobné pracovněprávnímu vztahu – široká kogentnost § 2519</a:t>
            </a:r>
          </a:p>
          <a:p>
            <a:r>
              <a:rPr lang="cs-CZ" dirty="0" smtClean="0"/>
              <a:t>Silný vliv unijního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1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zastoupení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099784"/>
          </a:xfrm>
        </p:spPr>
        <p:txBody>
          <a:bodyPr/>
          <a:lstStyle/>
          <a:p>
            <a:r>
              <a:rPr lang="cs-CZ" dirty="0" smtClean="0"/>
              <a:t>Možnost ujednání obchodního zastoupení jako výhradní či nevýhradní, a to oboustranně</a:t>
            </a:r>
          </a:p>
          <a:p>
            <a:r>
              <a:rPr lang="cs-CZ" dirty="0" smtClean="0"/>
              <a:t>Obchodní zástupce je povinen jednat s odbornou péčí a dbát zájmů zastoupeného</a:t>
            </a:r>
          </a:p>
          <a:p>
            <a:r>
              <a:rPr lang="cs-CZ" dirty="0" smtClean="0"/>
              <a:t>Obchodní zástupce neručí za to, že třetí osoba splní povinnosti z obchodu, který obchodní zástupce zprostředkoval či sám uzavřel</a:t>
            </a:r>
          </a:p>
          <a:p>
            <a:r>
              <a:rPr lang="cs-CZ" dirty="0" smtClean="0"/>
              <a:t>Za činnost obchodního zástupce mu náleží provize, a to i v případě, že ke vzniku práva na ni dojde až po skončení vztahu obchodního zastoupení § 2501 odst. 3 OZ</a:t>
            </a:r>
          </a:p>
          <a:p>
            <a:r>
              <a:rPr lang="cs-CZ" dirty="0" smtClean="0"/>
              <a:t>Právo na provizi může vznikat až uzavřením smlouvy, nebo již sjednáním příležitosti k uzavření smlouvy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Koupě</a:t>
            </a:r>
          </a:p>
          <a:p>
            <a:r>
              <a:rPr lang="cs-CZ" sz="2400" dirty="0" smtClean="0"/>
              <a:t>Nájem</a:t>
            </a:r>
          </a:p>
          <a:p>
            <a:r>
              <a:rPr lang="cs-CZ" sz="2400" dirty="0" smtClean="0"/>
              <a:t>Komise</a:t>
            </a:r>
          </a:p>
          <a:p>
            <a:r>
              <a:rPr lang="cs-CZ" sz="2400" dirty="0" smtClean="0"/>
              <a:t>Obchodní zastoupení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6734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zastoupení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2821278"/>
            <a:ext cx="10353762" cy="3695136"/>
          </a:xfrm>
        </p:spPr>
        <p:txBody>
          <a:bodyPr/>
          <a:lstStyle/>
          <a:p>
            <a:r>
              <a:rPr lang="cs-CZ" dirty="0" smtClean="0"/>
              <a:t>V případě, že je obchodní zástupce vysoce úspěšný, náleží mu ze zákona právo na zvláštní odměnu</a:t>
            </a:r>
          </a:p>
          <a:p>
            <a:r>
              <a:rPr lang="cs-CZ" dirty="0" smtClean="0"/>
              <a:t>Zvláštní úprava konkurenční doložky § 2518 OZ, umožňuje sjednání pouze mírnější konkurenční doložky než obecná úprava v § 2975 OZ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8029" y="2217682"/>
            <a:ext cx="10353761" cy="1326321"/>
          </a:xfrm>
        </p:spPr>
        <p:txBody>
          <a:bodyPr/>
          <a:lstStyle/>
          <a:p>
            <a:r>
              <a:rPr lang="cs-CZ" dirty="0" smtClean="0"/>
              <a:t>Otázky? 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1091" y="2706413"/>
            <a:ext cx="10353761" cy="1326321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Koupě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2079 a násl. OZ</a:t>
            </a:r>
          </a:p>
          <a:p>
            <a:r>
              <a:rPr lang="cs-CZ" dirty="0" smtClean="0"/>
              <a:t>Směna zboží za peníze</a:t>
            </a:r>
          </a:p>
          <a:p>
            <a:r>
              <a:rPr lang="cs-CZ" dirty="0" smtClean="0"/>
              <a:t>Převod vlastnického práva – translační účinky smlouvy § 1099 OZ</a:t>
            </a:r>
          </a:p>
          <a:p>
            <a:r>
              <a:rPr lang="cs-CZ" dirty="0" smtClean="0"/>
              <a:t>Spotřebitelská vs. podnikatelská koupě</a:t>
            </a:r>
          </a:p>
          <a:p>
            <a:r>
              <a:rPr lang="cs-CZ" dirty="0" smtClean="0"/>
              <a:t>Vídeňská úmluva – sdělení federálního ministerstva zahraničních věcí č. 160/1991 Sb., o Úmluvě OSN o smlouvách o mezinárodní koupi zboží </a:t>
            </a:r>
          </a:p>
          <a:p>
            <a:pPr marL="0" indent="0">
              <a:buNone/>
            </a:pPr>
            <a:r>
              <a:rPr lang="cs-CZ" dirty="0" smtClean="0"/>
              <a:t>+ status </a:t>
            </a:r>
            <a:r>
              <a:rPr lang="cs-CZ" dirty="0"/>
              <a:t>na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www.uncitral.org/uncitral/en/uncitral_texts/sale_goods/1980CISG_status.html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1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Koupě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Prodávající se zavazuje odevzdat věc kupujícímu.</a:t>
            </a:r>
          </a:p>
          <a:p>
            <a:r>
              <a:rPr lang="cs-CZ" dirty="0" smtClean="0"/>
              <a:t>Prodávající se zavazuje umožnit kupujícímu nabýt vlastnické právo k věci.</a:t>
            </a:r>
          </a:p>
          <a:p>
            <a:r>
              <a:rPr lang="cs-CZ" dirty="0" smtClean="0"/>
              <a:t>Kupující se zavazuje věc převzít.</a:t>
            </a:r>
          </a:p>
          <a:p>
            <a:r>
              <a:rPr lang="cs-CZ" dirty="0" smtClean="0"/>
              <a:t>Kupující se zavazuje zaplatit kupní cenu. </a:t>
            </a:r>
          </a:p>
          <a:p>
            <a:r>
              <a:rPr lang="cs-CZ" dirty="0" smtClean="0"/>
              <a:t>Předmět koupě – věc v právním smyslu – pohledávka, cenný papír</a:t>
            </a:r>
            <a:endParaRPr lang="cs-CZ" dirty="0"/>
          </a:p>
          <a:p>
            <a:r>
              <a:rPr lang="cs-CZ" dirty="0" smtClean="0"/>
              <a:t>Kupní smlouva vs. smlouva o díle § 2086 OZ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65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Koupě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 věc odevzdat</a:t>
            </a:r>
          </a:p>
          <a:p>
            <a:pPr>
              <a:buFontTx/>
              <a:buChar char="-"/>
            </a:pPr>
            <a:r>
              <a:rPr lang="cs-CZ" dirty="0" smtClean="0"/>
              <a:t>Včetně dokladů</a:t>
            </a:r>
          </a:p>
          <a:p>
            <a:pPr>
              <a:buFontTx/>
              <a:buChar char="-"/>
            </a:pPr>
            <a:r>
              <a:rPr lang="cs-CZ" dirty="0" smtClean="0"/>
              <a:t>Splněno předáním přímo kupujícímu</a:t>
            </a:r>
          </a:p>
          <a:p>
            <a:pPr>
              <a:buFontTx/>
              <a:buChar char="-"/>
            </a:pPr>
            <a:r>
              <a:rPr lang="cs-CZ" dirty="0" smtClean="0"/>
              <a:t>V případě odeslání odevzdáním prvnímu dopravci</a:t>
            </a:r>
          </a:p>
          <a:p>
            <a:pPr>
              <a:buFontTx/>
              <a:buChar char="-"/>
            </a:pPr>
            <a:r>
              <a:rPr lang="cs-CZ" dirty="0" smtClean="0"/>
              <a:t>Lze sjednat i jen jako umožnění s věcí disponovat</a:t>
            </a:r>
          </a:p>
          <a:p>
            <a:pPr>
              <a:buFontTx/>
              <a:buChar char="-"/>
            </a:pPr>
            <a:r>
              <a:rPr lang="cs-CZ" dirty="0" smtClean="0"/>
              <a:t>Není-li stanoveno jinak, je jsou smluvní strany povinny plnit si vzájemně ihned § 1958 + 2079 odst. 2 OZ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29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Koupě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256610"/>
          </a:xfrm>
        </p:spPr>
        <p:txBody>
          <a:bodyPr/>
          <a:lstStyle/>
          <a:p>
            <a:r>
              <a:rPr lang="cs-CZ" dirty="0" smtClean="0"/>
              <a:t>Množství, jakost a provedení – podle smlouvy, podle vzorku, jinak vhodných pro účel smlouvy, není-li znám – pro účel obvyklý.</a:t>
            </a:r>
          </a:p>
          <a:p>
            <a:r>
              <a:rPr lang="cs-CZ" dirty="0" smtClean="0"/>
              <a:t>Prodávající odpovídá za vady, které má věc při přechodu nebezpečí na kupujícího  </a:t>
            </a:r>
            <a:r>
              <a:rPr lang="cs-CZ" dirty="0" smtClean="0"/>
              <a:t>       </a:t>
            </a:r>
            <a:r>
              <a:rPr lang="cs-CZ" dirty="0" smtClean="0"/>
              <a:t>§ 2100 OZ.</a:t>
            </a:r>
          </a:p>
          <a:p>
            <a:r>
              <a:rPr lang="cs-CZ" dirty="0" smtClean="0"/>
              <a:t>Prodávající odpovídá i za vady, které sice vzniknou později, ale jsou způsobeny porušením povinnosti prodávajícího.</a:t>
            </a:r>
          </a:p>
          <a:p>
            <a:r>
              <a:rPr lang="cs-CZ" dirty="0" smtClean="0"/>
              <a:t>Práva z vad – odstranění vady (dodání nové věci; dodání toho, co chybí; oprava věci), sleva z kupní ceny, odstoupení od smlouvy. </a:t>
            </a:r>
          </a:p>
          <a:p>
            <a:r>
              <a:rPr lang="cs-CZ" dirty="0" smtClean="0"/>
              <a:t>Prodávající odpovídá i za právní vady zboží § 1920 </a:t>
            </a:r>
            <a:r>
              <a:rPr lang="cs-CZ" dirty="0" smtClean="0"/>
              <a:t>OZ.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82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Koupě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Kupující je povinen zboží co nejdříve prohlédnout § 2104 OZ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(nesplnění nemá vlastní sankci)</a:t>
            </a:r>
          </a:p>
          <a:p>
            <a:r>
              <a:rPr lang="cs-CZ" dirty="0" smtClean="0"/>
              <a:t>Bez zbytečného odkladu poté, co kupující mohl vadu zjistit (při řádné prohlídce), musí kupující uplatnit u prodávajícího reklamaci. V opačném případě vzniká prodávajícímu možnost námitky, po které mu soud nepřizná práva z vad. Obdoba promlčení - § 2112 OZ</a:t>
            </a:r>
          </a:p>
          <a:p>
            <a:r>
              <a:rPr lang="cs-CZ" dirty="0" smtClean="0"/>
              <a:t>Vady je možné reklamovat do dvou let (pouze reklamační lhůta)</a:t>
            </a:r>
          </a:p>
          <a:p>
            <a:r>
              <a:rPr lang="cs-CZ" dirty="0" smtClean="0"/>
              <a:t>Odpovědnost za vady vs. záruka za jakost </a:t>
            </a:r>
          </a:p>
        </p:txBody>
      </p:sp>
    </p:spTree>
    <p:extLst>
      <p:ext uri="{BB962C8B-B14F-4D97-AF65-F5344CB8AC3E}">
        <p14:creationId xmlns:p14="http://schemas.microsoft.com/office/powerpoint/2010/main" val="423928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Koupě 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Okamžik přechodu nebezpečí škody na věci § 2121 a násl. OZ</a:t>
            </a:r>
          </a:p>
          <a:p>
            <a:pPr marL="0" indent="0">
              <a:buNone/>
            </a:pPr>
            <a:r>
              <a:rPr lang="cs-CZ" dirty="0" smtClean="0"/>
              <a:t>Časový okamžik, vázaný zpravidla na určitou událost, od kterého nese rizika spojená </a:t>
            </a:r>
            <a:br>
              <a:rPr lang="cs-CZ" dirty="0" smtClean="0"/>
            </a:br>
            <a:r>
              <a:rPr lang="cs-CZ" dirty="0" smtClean="0"/>
              <a:t>s poškozením věci kupující. </a:t>
            </a:r>
          </a:p>
          <a:p>
            <a:pPr marL="0" indent="0">
              <a:buNone/>
            </a:pPr>
            <a:r>
              <a:rPr lang="cs-CZ" dirty="0" smtClean="0"/>
              <a:t>Zpravidla přechází v tom okamžiku, kdy se zboží dostává do dispozice kupujícího, např. převzetím.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681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Koupě VII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Vedlejší ujednání při kupní smlouvě</a:t>
            </a:r>
          </a:p>
          <a:p>
            <a:pPr>
              <a:buFontTx/>
              <a:buChar char="-"/>
            </a:pPr>
            <a:r>
              <a:rPr lang="cs-CZ" dirty="0" smtClean="0"/>
              <a:t>Výhrada vlastnického práva</a:t>
            </a:r>
          </a:p>
          <a:p>
            <a:pPr>
              <a:buFontTx/>
              <a:buChar char="-"/>
            </a:pPr>
            <a:r>
              <a:rPr lang="cs-CZ" dirty="0" smtClean="0"/>
              <a:t>Výhrada zpětné koupě</a:t>
            </a:r>
          </a:p>
          <a:p>
            <a:pPr>
              <a:buFontTx/>
              <a:buChar char="-"/>
            </a:pPr>
            <a:r>
              <a:rPr lang="cs-CZ" dirty="0" smtClean="0"/>
              <a:t>Výhrada zpětného prodeje</a:t>
            </a:r>
          </a:p>
          <a:p>
            <a:pPr>
              <a:buFontTx/>
              <a:buChar char="-"/>
            </a:pPr>
            <a:r>
              <a:rPr lang="cs-CZ" dirty="0" smtClean="0"/>
              <a:t>Předkupní právo</a:t>
            </a:r>
          </a:p>
          <a:p>
            <a:pPr>
              <a:buFontTx/>
              <a:buChar char="-"/>
            </a:pPr>
            <a:r>
              <a:rPr lang="cs-CZ" dirty="0" smtClean="0"/>
              <a:t>Koupě na zkoušku</a:t>
            </a:r>
          </a:p>
          <a:p>
            <a:pPr>
              <a:buFontTx/>
              <a:buChar char="-"/>
            </a:pPr>
            <a:r>
              <a:rPr lang="cs-CZ" dirty="0" smtClean="0"/>
              <a:t>Výhrada lepšího kupce</a:t>
            </a:r>
          </a:p>
          <a:p>
            <a:pPr>
              <a:buFontTx/>
              <a:buChar char="-"/>
            </a:pPr>
            <a:r>
              <a:rPr lang="cs-CZ" dirty="0" smtClean="0"/>
              <a:t>Cenová doložka</a:t>
            </a:r>
          </a:p>
          <a:p>
            <a:pPr>
              <a:buFontTx/>
              <a:buChar char="-"/>
            </a:pPr>
            <a:r>
              <a:rPr lang="cs-CZ" dirty="0" smtClean="0"/>
              <a:t>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341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Vlastní 4">
      <a:dk1>
        <a:sysClr val="windowText" lastClr="000000"/>
      </a:dk1>
      <a:lt1>
        <a:sysClr val="window" lastClr="FFFFFF"/>
      </a:lt1>
      <a:dk2>
        <a:srgbClr val="FF8205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TM04033921[[fn=Damašek]]</Template>
  <TotalTime>155</TotalTime>
  <Words>1019</Words>
  <Application>Microsoft Office PowerPoint</Application>
  <PresentationFormat>Vlastní</PresentationFormat>
  <Paragraphs>126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Damask</vt:lpstr>
      <vt:lpstr>Některé smluvní typy  Obchodní právo pro veřejnou správu</vt:lpstr>
      <vt:lpstr>Program přednášky</vt:lpstr>
      <vt:lpstr>Koupě I</vt:lpstr>
      <vt:lpstr>Koupě II</vt:lpstr>
      <vt:lpstr>Koupě III</vt:lpstr>
      <vt:lpstr>Koupě IV</vt:lpstr>
      <vt:lpstr>Koupě V</vt:lpstr>
      <vt:lpstr>Koupě VI</vt:lpstr>
      <vt:lpstr>Koupě VII</vt:lpstr>
      <vt:lpstr>Koupě VIII </vt:lpstr>
      <vt:lpstr>Koupě IX</vt:lpstr>
      <vt:lpstr>Nájem I</vt:lpstr>
      <vt:lpstr>Nájem II</vt:lpstr>
      <vt:lpstr>Nájem III</vt:lpstr>
      <vt:lpstr>Nájem IV</vt:lpstr>
      <vt:lpstr>Komise I</vt:lpstr>
      <vt:lpstr>Komise II</vt:lpstr>
      <vt:lpstr>Obchodní zastoupení I</vt:lpstr>
      <vt:lpstr>Obchodní zastoupení II</vt:lpstr>
      <vt:lpstr>Obchodní zastoupení III</vt:lpstr>
      <vt:lpstr>Otázky? </vt:lpstr>
      <vt:lpstr>Děkuji za pozornost.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Některé smluvní typy  Obchodní právo pro veřejnou správu</dc:title>
  <dc:creator>Michal Vítek</dc:creator>
  <cp:lastModifiedBy>Michal Vítek</cp:lastModifiedBy>
  <cp:revision>24</cp:revision>
  <dcterms:created xsi:type="dcterms:W3CDTF">2016-03-02T18:01:40Z</dcterms:created>
  <dcterms:modified xsi:type="dcterms:W3CDTF">2018-02-15T19:09:45Z</dcterms:modified>
</cp:coreProperties>
</file>