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/>
  </p:normalViewPr>
  <p:slideViewPr>
    <p:cSldViewPr snapToGrid="0">
      <p:cViewPr>
        <p:scale>
          <a:sx n="80" d="100"/>
          <a:sy n="80" d="100"/>
        </p:scale>
        <p:origin x="-984" y="-2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5DE-787E-4C17-B60E-8E5A003FD57C}" type="datetimeFigureOut">
              <a:rPr lang="cs-CZ" smtClean="0"/>
              <a:t>15.02.2018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91F9-C0B2-4C57-A9D5-662EC3E80F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59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5DE-787E-4C17-B60E-8E5A003FD57C}" type="datetimeFigureOut">
              <a:rPr lang="cs-CZ" smtClean="0"/>
              <a:t>15.02.2018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91F9-C0B2-4C57-A9D5-662EC3E80F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359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5DE-787E-4C17-B60E-8E5A003FD57C}" type="datetimeFigureOut">
              <a:rPr lang="cs-CZ" smtClean="0"/>
              <a:t>15.02.2018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91F9-C0B2-4C57-A9D5-662EC3E80F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246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5DE-787E-4C17-B60E-8E5A003FD57C}" type="datetimeFigureOut">
              <a:rPr lang="cs-CZ" smtClean="0"/>
              <a:t>15.02.2018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91F9-C0B2-4C57-A9D5-662EC3E80F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562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5DE-787E-4C17-B60E-8E5A003FD57C}" type="datetimeFigureOut">
              <a:rPr lang="cs-CZ" smtClean="0"/>
              <a:t>15.02.2018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91F9-C0B2-4C57-A9D5-662EC3E80F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605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5DE-787E-4C17-B60E-8E5A003FD57C}" type="datetimeFigureOut">
              <a:rPr lang="cs-CZ" smtClean="0"/>
              <a:t>15.02.2018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91F9-C0B2-4C57-A9D5-662EC3E80F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604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5DE-787E-4C17-B60E-8E5A003FD57C}" type="datetimeFigureOut">
              <a:rPr lang="cs-CZ" smtClean="0"/>
              <a:t>15.02.2018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91F9-C0B2-4C57-A9D5-662EC3E80F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305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5DE-787E-4C17-B60E-8E5A003FD57C}" type="datetimeFigureOut">
              <a:rPr lang="cs-CZ" smtClean="0"/>
              <a:t>15.02.2018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91F9-C0B2-4C57-A9D5-662EC3E80F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358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5DE-787E-4C17-B60E-8E5A003FD57C}" type="datetimeFigureOut">
              <a:rPr lang="cs-CZ" smtClean="0"/>
              <a:t>15.02.2018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91F9-C0B2-4C57-A9D5-662EC3E80F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7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5DE-787E-4C17-B60E-8E5A003FD57C}" type="datetimeFigureOut">
              <a:rPr lang="cs-CZ" smtClean="0"/>
              <a:t>15.02.2018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99291F9-C0B2-4C57-A9D5-662EC3E80F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33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5DE-787E-4C17-B60E-8E5A003FD57C}" type="datetimeFigureOut">
              <a:rPr lang="cs-CZ" smtClean="0"/>
              <a:t>15.02.2018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91F9-C0B2-4C57-A9D5-662EC3E80F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82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5DE-787E-4C17-B60E-8E5A003FD57C}" type="datetimeFigureOut">
              <a:rPr lang="cs-CZ" smtClean="0"/>
              <a:t>15.02.2018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91F9-C0B2-4C57-A9D5-662EC3E80F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085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5DE-787E-4C17-B60E-8E5A003FD57C}" type="datetimeFigureOut">
              <a:rPr lang="cs-CZ" smtClean="0"/>
              <a:t>15.02.2018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91F9-C0B2-4C57-A9D5-662EC3E80F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88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5DE-787E-4C17-B60E-8E5A003FD57C}" type="datetimeFigureOut">
              <a:rPr lang="cs-CZ" smtClean="0"/>
              <a:t>15.02.2018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91F9-C0B2-4C57-A9D5-662EC3E80F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93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5DE-787E-4C17-B60E-8E5A003FD57C}" type="datetimeFigureOut">
              <a:rPr lang="cs-CZ" smtClean="0"/>
              <a:t>15.02.2018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91F9-C0B2-4C57-A9D5-662EC3E80F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57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5DE-787E-4C17-B60E-8E5A003FD57C}" type="datetimeFigureOut">
              <a:rPr lang="cs-CZ" smtClean="0"/>
              <a:t>15.02.2018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91F9-C0B2-4C57-A9D5-662EC3E80F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116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5DE-787E-4C17-B60E-8E5A003FD57C}" type="datetimeFigureOut">
              <a:rPr lang="cs-CZ" smtClean="0"/>
              <a:t>15.02.2018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291F9-C0B2-4C57-A9D5-662EC3E80F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34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8ED65DE-787E-4C17-B60E-8E5A003FD57C}" type="datetimeFigureOut">
              <a:rPr lang="cs-CZ" smtClean="0"/>
              <a:t>15.02.2018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99291F9-C0B2-4C57-A9D5-662EC3E80F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779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Závazkové právo I</a:t>
            </a:r>
            <a:br>
              <a:rPr lang="cs-CZ" dirty="0" smtClean="0"/>
            </a:br>
            <a:r>
              <a:rPr lang="cs-CZ" sz="2000" dirty="0" smtClean="0"/>
              <a:t>Obchodní právo pro veřejnou správu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3996266"/>
            <a:ext cx="6987645" cy="2372449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16. </a:t>
            </a:r>
            <a:r>
              <a:rPr lang="cs-CZ" sz="2800" dirty="0"/>
              <a:t>2</a:t>
            </a:r>
            <a:r>
              <a:rPr lang="cs-CZ" sz="2800" dirty="0" smtClean="0"/>
              <a:t>. </a:t>
            </a:r>
            <a:r>
              <a:rPr lang="cs-CZ" sz="2800" smtClean="0"/>
              <a:t>2018</a:t>
            </a:r>
            <a:endParaRPr lang="cs-CZ" sz="28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Mgr. Michal Vítek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23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Změny v osobě</a:t>
            </a:r>
          </a:p>
          <a:p>
            <a:pPr>
              <a:buFontTx/>
              <a:buChar char="-"/>
            </a:pPr>
            <a:r>
              <a:rPr lang="cs-CZ" dirty="0" smtClean="0"/>
              <a:t>Postoupení pohledávky § 1879 a násl. OZ, souboru pohledávek § 1887 OZ</a:t>
            </a:r>
          </a:p>
          <a:p>
            <a:pPr>
              <a:buFontTx/>
              <a:buChar char="-"/>
            </a:pPr>
            <a:r>
              <a:rPr lang="cs-CZ" dirty="0" smtClean="0"/>
              <a:t>Převzetí dluhu § 1888 a násl. OZ</a:t>
            </a:r>
          </a:p>
          <a:p>
            <a:pPr>
              <a:buFontTx/>
              <a:buChar char="-"/>
            </a:pPr>
            <a:r>
              <a:rPr lang="cs-CZ" dirty="0" smtClean="0"/>
              <a:t>Přistoupení k dluhu § 1892 OZ</a:t>
            </a:r>
          </a:p>
          <a:p>
            <a:pPr>
              <a:buFontTx/>
              <a:buChar char="-"/>
            </a:pPr>
            <a:r>
              <a:rPr lang="cs-CZ" dirty="0" smtClean="0"/>
              <a:t>Postoupení smlouvy § 1895 OZ</a:t>
            </a:r>
          </a:p>
          <a:p>
            <a:pPr>
              <a:buFontTx/>
              <a:buChar char="-"/>
            </a:pPr>
            <a:r>
              <a:rPr lang="cs-CZ" dirty="0" smtClean="0"/>
              <a:t>Převzetí majetku § 1893 OZ</a:t>
            </a:r>
          </a:p>
        </p:txBody>
      </p:sp>
    </p:spTree>
    <p:extLst>
      <p:ext uri="{BB962C8B-B14F-4D97-AF65-F5344CB8AC3E}">
        <p14:creationId xmlns:p14="http://schemas.microsoft.com/office/powerpoint/2010/main" val="3906252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Změny v obsahu</a:t>
            </a:r>
          </a:p>
          <a:p>
            <a:pPr>
              <a:buFontTx/>
              <a:buChar char="-"/>
            </a:pPr>
            <a:r>
              <a:rPr lang="cs-CZ" dirty="0" smtClean="0"/>
              <a:t>Novace</a:t>
            </a:r>
          </a:p>
          <a:p>
            <a:pPr>
              <a:buFontTx/>
              <a:buChar char="-"/>
            </a:pPr>
            <a:r>
              <a:rPr lang="cs-CZ" dirty="0" smtClean="0"/>
              <a:t>Narovnání</a:t>
            </a:r>
          </a:p>
        </p:txBody>
      </p:sp>
    </p:spTree>
    <p:extLst>
      <p:ext uri="{BB962C8B-B14F-4D97-AF65-F5344CB8AC3E}">
        <p14:creationId xmlns:p14="http://schemas.microsoft.com/office/powerpoint/2010/main" val="3189701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cs-CZ" dirty="0" smtClean="0"/>
              <a:t>Splněním</a:t>
            </a:r>
          </a:p>
          <a:p>
            <a:r>
              <a:rPr lang="cs-CZ" dirty="0" smtClean="0"/>
              <a:t>Dohodou</a:t>
            </a:r>
          </a:p>
          <a:p>
            <a:r>
              <a:rPr lang="cs-CZ" dirty="0" smtClean="0"/>
              <a:t>Uplynutím doby</a:t>
            </a:r>
          </a:p>
          <a:p>
            <a:r>
              <a:rPr lang="cs-CZ" dirty="0" smtClean="0"/>
              <a:t>Započtením</a:t>
            </a:r>
          </a:p>
          <a:p>
            <a:r>
              <a:rPr lang="cs-CZ" dirty="0" smtClean="0"/>
              <a:t>Úhradou odstupného</a:t>
            </a:r>
          </a:p>
          <a:p>
            <a:r>
              <a:rPr lang="cs-CZ" dirty="0" smtClean="0"/>
              <a:t>Splynutím</a:t>
            </a:r>
          </a:p>
          <a:p>
            <a:r>
              <a:rPr lang="cs-CZ" dirty="0" smtClean="0"/>
              <a:t>Prominutím dluhu</a:t>
            </a:r>
          </a:p>
          <a:p>
            <a:r>
              <a:rPr lang="cs-CZ" dirty="0" smtClean="0"/>
              <a:t>Výpovědí</a:t>
            </a:r>
          </a:p>
          <a:p>
            <a:r>
              <a:rPr lang="cs-CZ" dirty="0" smtClean="0"/>
              <a:t>Odstoupením od smlouvy</a:t>
            </a:r>
          </a:p>
          <a:p>
            <a:r>
              <a:rPr lang="cs-CZ" dirty="0" smtClean="0"/>
              <a:t>Nemožností plnění</a:t>
            </a:r>
          </a:p>
          <a:p>
            <a:r>
              <a:rPr lang="cs-CZ" dirty="0" smtClean="0"/>
              <a:t>Smrtí </a:t>
            </a:r>
          </a:p>
          <a:p>
            <a:r>
              <a:rPr lang="cs-CZ" dirty="0" smtClean="0"/>
              <a:t>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685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dluhu splněním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Dlužník musí dluh </a:t>
            </a:r>
            <a:r>
              <a:rPr lang="cs-CZ" u="sng" dirty="0" smtClean="0"/>
              <a:t>splnit</a:t>
            </a:r>
            <a:r>
              <a:rPr lang="cs-CZ" dirty="0" smtClean="0"/>
              <a:t> na svůj náklad a nebezpečí </a:t>
            </a:r>
            <a:r>
              <a:rPr lang="cs-CZ" u="sng" dirty="0" smtClean="0"/>
              <a:t>řádně</a:t>
            </a:r>
            <a:r>
              <a:rPr lang="cs-CZ" dirty="0" smtClean="0"/>
              <a:t> a </a:t>
            </a:r>
            <a:r>
              <a:rPr lang="cs-CZ" u="sng" dirty="0" smtClean="0"/>
              <a:t>včas</a:t>
            </a:r>
            <a:r>
              <a:rPr lang="cs-CZ" dirty="0" smtClean="0"/>
              <a:t>. </a:t>
            </a:r>
          </a:p>
          <a:p>
            <a:r>
              <a:rPr lang="cs-CZ" dirty="0" smtClean="0"/>
              <a:t>Dlužník – bezdůvodné obohacení vs. přistoupení k dluhu </a:t>
            </a:r>
          </a:p>
          <a:p>
            <a:r>
              <a:rPr lang="cs-CZ" dirty="0" smtClean="0"/>
              <a:t>Řádné plnění – plnění bez vad </a:t>
            </a:r>
          </a:p>
          <a:p>
            <a:r>
              <a:rPr lang="cs-CZ" dirty="0" smtClean="0"/>
              <a:t>Plnění včas – absence prodlení </a:t>
            </a:r>
          </a:p>
          <a:p>
            <a:r>
              <a:rPr lang="cs-CZ" dirty="0" smtClean="0"/>
              <a:t>Správný způsob i místo plnění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622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Následky nesplnění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89422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Není splněno – přetrvává povinnost splnit závazek </a:t>
            </a:r>
          </a:p>
          <a:p>
            <a:r>
              <a:rPr lang="cs-CZ" dirty="0" smtClean="0"/>
              <a:t>Povinnost hradit úrok z prodlení</a:t>
            </a:r>
          </a:p>
          <a:p>
            <a:r>
              <a:rPr lang="cs-CZ" dirty="0" smtClean="0"/>
              <a:t>Povinnost hradit smluvní pokutu</a:t>
            </a:r>
          </a:p>
          <a:p>
            <a:r>
              <a:rPr lang="cs-CZ" dirty="0" smtClean="0"/>
              <a:t>Odpovědnost za vady</a:t>
            </a:r>
          </a:p>
          <a:p>
            <a:r>
              <a:rPr lang="cs-CZ" dirty="0" smtClean="0"/>
              <a:t>Odpovědnost za škodu</a:t>
            </a:r>
          </a:p>
          <a:p>
            <a:r>
              <a:rPr lang="cs-CZ" dirty="0" smtClean="0"/>
              <a:t>Povinnost hradit paušální náklady uplatnění pohledávky</a:t>
            </a:r>
          </a:p>
          <a:p>
            <a:r>
              <a:rPr lang="cs-CZ" dirty="0" smtClean="0"/>
              <a:t>Vznik práva na odstoupení od smlouvy</a:t>
            </a:r>
          </a:p>
          <a:p>
            <a:r>
              <a:rPr lang="cs-CZ" dirty="0" smtClean="0"/>
              <a:t>Zánik fixních smluv</a:t>
            </a:r>
          </a:p>
          <a:p>
            <a:r>
              <a:rPr lang="cs-CZ" dirty="0" smtClean="0"/>
              <a:t>Přechod nebezpečí škody na věci</a:t>
            </a:r>
          </a:p>
          <a:p>
            <a:r>
              <a:rPr lang="cs-CZ" dirty="0" smtClean="0"/>
              <a:t>Propadnutí závdavku</a:t>
            </a:r>
          </a:p>
          <a:p>
            <a:r>
              <a:rPr lang="cs-CZ" dirty="0" smtClean="0"/>
              <a:t>…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0979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Zajištění a utvrzení dluhu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cs-CZ" sz="2000" dirty="0" smtClean="0"/>
              <a:t>Zajištění</a:t>
            </a:r>
          </a:p>
          <a:p>
            <a:pPr>
              <a:buFontTx/>
              <a:buChar char="-"/>
            </a:pPr>
            <a:r>
              <a:rPr lang="cs-CZ" sz="2000" dirty="0" smtClean="0"/>
              <a:t>Ručení</a:t>
            </a:r>
          </a:p>
          <a:p>
            <a:pPr>
              <a:buFontTx/>
              <a:buChar char="-"/>
            </a:pPr>
            <a:r>
              <a:rPr lang="cs-CZ" sz="2000" dirty="0" smtClean="0"/>
              <a:t>Finanční záruka</a:t>
            </a:r>
          </a:p>
          <a:p>
            <a:pPr>
              <a:buFontTx/>
              <a:buChar char="-"/>
            </a:pPr>
            <a:r>
              <a:rPr lang="cs-CZ" sz="2000" dirty="0" smtClean="0"/>
              <a:t>Zajišťovací převod práva</a:t>
            </a:r>
          </a:p>
          <a:p>
            <a:pPr>
              <a:buFontTx/>
              <a:buChar char="-"/>
            </a:pPr>
            <a:r>
              <a:rPr lang="cs-CZ" sz="2000" dirty="0" smtClean="0"/>
              <a:t>Dohoda o srážkách ze mzdy</a:t>
            </a:r>
          </a:p>
          <a:p>
            <a:pPr>
              <a:buFontTx/>
              <a:buChar char="-"/>
            </a:pPr>
            <a:r>
              <a:rPr lang="cs-CZ" sz="2000" dirty="0" smtClean="0"/>
              <a:t>Směnka cizí</a:t>
            </a:r>
          </a:p>
          <a:p>
            <a:pPr>
              <a:buFontTx/>
              <a:buChar char="-"/>
            </a:pPr>
            <a:r>
              <a:rPr lang="cs-CZ" sz="2000" dirty="0" smtClean="0"/>
              <a:t>Zástavní právo</a:t>
            </a:r>
          </a:p>
          <a:p>
            <a:pPr>
              <a:buFontTx/>
              <a:buChar char="-"/>
            </a:pPr>
            <a:r>
              <a:rPr lang="cs-CZ" sz="2000" dirty="0" smtClean="0"/>
              <a:t>… </a:t>
            </a:r>
          </a:p>
          <a:p>
            <a:r>
              <a:rPr lang="cs-CZ" sz="2000" dirty="0" smtClean="0"/>
              <a:t>Utvrzení </a:t>
            </a:r>
          </a:p>
          <a:p>
            <a:pPr>
              <a:buFontTx/>
              <a:buChar char="-"/>
            </a:pPr>
            <a:r>
              <a:rPr lang="cs-CZ" sz="2000" dirty="0" smtClean="0"/>
              <a:t>Smluvní pokuta</a:t>
            </a:r>
          </a:p>
          <a:p>
            <a:pPr>
              <a:buFontTx/>
              <a:buChar char="-"/>
            </a:pPr>
            <a:r>
              <a:rPr lang="cs-CZ" sz="2000" dirty="0" smtClean="0"/>
              <a:t>Uznání dluhu</a:t>
            </a:r>
          </a:p>
          <a:p>
            <a:pPr>
              <a:buFontTx/>
              <a:buChar char="-"/>
            </a:pPr>
            <a:r>
              <a:rPr lang="cs-CZ" sz="2000" dirty="0" smtClean="0"/>
              <a:t>Směnka vlastní</a:t>
            </a:r>
          </a:p>
          <a:p>
            <a:pPr>
              <a:buFontTx/>
              <a:buChar char="-"/>
            </a:pPr>
            <a:r>
              <a:rPr lang="cs-CZ" sz="2000" dirty="0" smtClean="0"/>
              <a:t>Zádržné</a:t>
            </a:r>
          </a:p>
          <a:p>
            <a:pPr>
              <a:buFontTx/>
              <a:buChar char="-"/>
            </a:pPr>
            <a:r>
              <a:rPr lang="cs-CZ" sz="2000" dirty="0" smtClean="0"/>
              <a:t>Smluvní úrok z prodlení</a:t>
            </a:r>
          </a:p>
          <a:p>
            <a:pPr>
              <a:buFontTx/>
              <a:buChar char="-"/>
            </a:pPr>
            <a:r>
              <a:rPr lang="cs-CZ" sz="2000" dirty="0" smtClean="0"/>
              <a:t>…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0387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3890" y="1568116"/>
            <a:ext cx="10018713" cy="1752599"/>
          </a:xfrm>
        </p:spPr>
        <p:txBody>
          <a:bodyPr>
            <a:normAutofit/>
          </a:bodyPr>
          <a:lstStyle/>
          <a:p>
            <a:r>
              <a:rPr lang="cs-CZ" sz="8000" dirty="0" smtClean="0"/>
              <a:t>Dotazy??? </a:t>
            </a:r>
            <a:endParaRPr lang="cs-CZ" sz="8000" dirty="0"/>
          </a:p>
        </p:txBody>
      </p:sp>
      <p:pic>
        <p:nvPicPr>
          <p:cNvPr id="1026" name="Picture 2" descr="http://keep-calm.net/images/keep-calm-and-ask-questions-1920-1080-white-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515" y="3773738"/>
            <a:ext cx="5133474" cy="288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61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4732" y="1985211"/>
            <a:ext cx="10018713" cy="1752599"/>
          </a:xfrm>
        </p:spPr>
        <p:txBody>
          <a:bodyPr>
            <a:normAutofit/>
          </a:bodyPr>
          <a:lstStyle/>
          <a:p>
            <a:r>
              <a:rPr lang="cs-CZ" sz="8000" dirty="0" smtClean="0"/>
              <a:t>Děkuji za pozornost.</a:t>
            </a:r>
            <a:endParaRPr lang="cs-CZ" sz="8000" dirty="0"/>
          </a:p>
        </p:txBody>
      </p:sp>
    </p:spTree>
    <p:extLst>
      <p:ext uri="{BB962C8B-B14F-4D97-AF65-F5344CB8AC3E}">
        <p14:creationId xmlns:p14="http://schemas.microsoft.com/office/powerpoint/2010/main" val="189781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Smluvní právo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smlouva? </a:t>
            </a:r>
          </a:p>
          <a:p>
            <a:r>
              <a:rPr lang="cs-CZ" dirty="0" smtClean="0"/>
              <a:t>K čemu slouží smlouva? </a:t>
            </a:r>
          </a:p>
          <a:p>
            <a:r>
              <a:rPr lang="cs-CZ" dirty="0" smtClean="0"/>
              <a:t>Smlouva vs. smluvní vztah</a:t>
            </a:r>
          </a:p>
          <a:p>
            <a:r>
              <a:rPr lang="cs-CZ" dirty="0" smtClean="0"/>
              <a:t>Obsah smluvního vztahu, teorie úplné smlouvy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3198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Co nás zajímá u smluv? 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závazku</a:t>
            </a:r>
          </a:p>
          <a:p>
            <a:r>
              <a:rPr lang="cs-CZ" dirty="0" smtClean="0"/>
              <a:t>Změna závazku</a:t>
            </a:r>
          </a:p>
          <a:p>
            <a:r>
              <a:rPr lang="cs-CZ" dirty="0" smtClean="0"/>
              <a:t>Zánik závazku</a:t>
            </a:r>
          </a:p>
        </p:txBody>
      </p:sp>
    </p:spTree>
    <p:extLst>
      <p:ext uri="{BB962C8B-B14F-4D97-AF65-F5344CB8AC3E}">
        <p14:creationId xmlns:p14="http://schemas.microsoft.com/office/powerpoint/2010/main" val="643318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Kontraktační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582778"/>
            <a:ext cx="10018713" cy="2863516"/>
          </a:xfrm>
        </p:spPr>
        <p:txBody>
          <a:bodyPr/>
          <a:lstStyle/>
          <a:p>
            <a:r>
              <a:rPr lang="cs-CZ" dirty="0" smtClean="0"/>
              <a:t>Předsmluvní odpovědnost § 1728 – 1730 OZ</a:t>
            </a:r>
          </a:p>
          <a:p>
            <a:pPr>
              <a:buFontTx/>
              <a:buChar char="-"/>
            </a:pPr>
            <a:r>
              <a:rPr lang="cs-CZ" dirty="0" smtClean="0"/>
              <a:t>Jednání na oko</a:t>
            </a:r>
          </a:p>
          <a:p>
            <a:pPr>
              <a:buFontTx/>
              <a:buChar char="-"/>
            </a:pPr>
            <a:r>
              <a:rPr lang="cs-CZ" dirty="0" smtClean="0"/>
              <a:t>Neuzavření smlouvy za pět minut dvanáct</a:t>
            </a:r>
          </a:p>
          <a:p>
            <a:pPr>
              <a:buFontTx/>
              <a:buChar char="-"/>
            </a:pPr>
            <a:r>
              <a:rPr lang="cs-CZ" dirty="0" smtClean="0"/>
              <a:t>Důvěrné informace</a:t>
            </a:r>
          </a:p>
        </p:txBody>
      </p:sp>
    </p:spTree>
    <p:extLst>
      <p:ext uri="{BB962C8B-B14F-4D97-AF65-F5344CB8AC3E}">
        <p14:creationId xmlns:p14="http://schemas.microsoft.com/office/powerpoint/2010/main" val="326279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Kontraktační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Návrh na uzavření smlouvy (oferta) § 1731 a násl. OZ </a:t>
            </a:r>
          </a:p>
          <a:p>
            <a:pPr>
              <a:buFontTx/>
              <a:buChar char="-"/>
            </a:pPr>
            <a:r>
              <a:rPr lang="cs-CZ" dirty="0" smtClean="0"/>
              <a:t>Adresnost</a:t>
            </a:r>
          </a:p>
          <a:p>
            <a:pPr>
              <a:buFontTx/>
              <a:buChar char="-"/>
            </a:pPr>
            <a:r>
              <a:rPr lang="cs-CZ" dirty="0" smtClean="0"/>
              <a:t>Podstatné náležitosti smlouvy</a:t>
            </a:r>
          </a:p>
          <a:p>
            <a:pPr>
              <a:buFontTx/>
              <a:buChar char="-"/>
            </a:pPr>
            <a:r>
              <a:rPr lang="cs-CZ" dirty="0" smtClean="0"/>
              <a:t>Reklama, katalog, vystavení zboží</a:t>
            </a:r>
          </a:p>
          <a:p>
            <a:pPr>
              <a:buFontTx/>
              <a:buChar char="-"/>
            </a:pPr>
            <a:r>
              <a:rPr lang="cs-CZ" dirty="0" smtClean="0"/>
              <a:t>Závaznost</a:t>
            </a:r>
          </a:p>
          <a:p>
            <a:pPr>
              <a:buFontTx/>
              <a:buChar char="-"/>
            </a:pPr>
            <a:r>
              <a:rPr lang="cs-CZ" dirty="0" smtClean="0"/>
              <a:t>Zrušení a odvolání nabídky</a:t>
            </a:r>
          </a:p>
        </p:txBody>
      </p:sp>
    </p:spTree>
    <p:extLst>
      <p:ext uri="{BB962C8B-B14F-4D97-AF65-F5344CB8AC3E}">
        <p14:creationId xmlns:p14="http://schemas.microsoft.com/office/powerpoint/2010/main" val="4220750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Kontraktační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814012"/>
          </a:xfrm>
        </p:spPr>
        <p:txBody>
          <a:bodyPr>
            <a:normAutofit/>
          </a:bodyPr>
          <a:lstStyle/>
          <a:p>
            <a:r>
              <a:rPr lang="cs-CZ" dirty="0" smtClean="0"/>
              <a:t>Přijetí nabídky (akceptace) § 1740 a násl. OZ</a:t>
            </a:r>
          </a:p>
          <a:p>
            <a:pPr>
              <a:buFontTx/>
              <a:buChar char="-"/>
            </a:pPr>
            <a:r>
              <a:rPr lang="cs-CZ" dirty="0" smtClean="0"/>
              <a:t>Náležitosti akceptace</a:t>
            </a:r>
          </a:p>
          <a:p>
            <a:pPr>
              <a:buFontTx/>
              <a:buChar char="-"/>
            </a:pPr>
            <a:r>
              <a:rPr lang="cs-CZ" dirty="0" smtClean="0"/>
              <a:t>Souhlas mlčením, konkludentní akceptace</a:t>
            </a:r>
          </a:p>
          <a:p>
            <a:pPr>
              <a:buFontTx/>
              <a:buChar char="-"/>
            </a:pPr>
            <a:r>
              <a:rPr lang="cs-CZ" dirty="0" smtClean="0"/>
              <a:t>Modifikované přijetí</a:t>
            </a:r>
          </a:p>
          <a:p>
            <a:pPr>
              <a:buFontTx/>
              <a:buChar char="-"/>
            </a:pPr>
            <a:r>
              <a:rPr lang="cs-CZ" dirty="0" smtClean="0"/>
              <a:t>Zrušení přijetí</a:t>
            </a:r>
          </a:p>
          <a:p>
            <a:pPr>
              <a:buFontTx/>
              <a:buChar char="-"/>
            </a:pPr>
            <a:r>
              <a:rPr lang="cs-CZ" dirty="0" smtClean="0"/>
              <a:t>Pozdní přijetí</a:t>
            </a:r>
          </a:p>
        </p:txBody>
      </p:sp>
    </p:spTree>
    <p:extLst>
      <p:ext uri="{BB962C8B-B14F-4D97-AF65-F5344CB8AC3E}">
        <p14:creationId xmlns:p14="http://schemas.microsoft.com/office/powerpoint/2010/main" val="4174519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Kontraktační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Forma smlouvy § 559 a násl. OZ, § 1756 a násl. OZ</a:t>
            </a:r>
          </a:p>
          <a:p>
            <a:pPr>
              <a:buFontTx/>
              <a:buChar char="-"/>
            </a:pPr>
            <a:r>
              <a:rPr lang="cs-CZ" dirty="0" smtClean="0"/>
              <a:t>Zásada </a:t>
            </a:r>
            <a:r>
              <a:rPr lang="cs-CZ" dirty="0" err="1" smtClean="0"/>
              <a:t>bezformálnosti</a:t>
            </a:r>
            <a:r>
              <a:rPr lang="cs-CZ" dirty="0" smtClean="0"/>
              <a:t> smluv</a:t>
            </a:r>
          </a:p>
          <a:p>
            <a:pPr>
              <a:buFontTx/>
              <a:buChar char="-"/>
            </a:pPr>
            <a:r>
              <a:rPr lang="cs-CZ" dirty="0" smtClean="0"/>
              <a:t>Písemné smlouvy § 560 OZ, § 1828 OZ, § 2057 OZ, § 2215OZ, § 2358 OZ … 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 úředně ověřeným podpisem § 66 odst. 1 písm. e) katastrálního zákona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Formou veřejné listiny – notářského zápisu § 1314 OZ</a:t>
            </a:r>
          </a:p>
          <a:p>
            <a:pPr>
              <a:buFontTx/>
              <a:buChar char="-"/>
            </a:pPr>
            <a:r>
              <a:rPr lang="cs-CZ" dirty="0" smtClean="0"/>
              <a:t>Smlouvy zveřejněné v registru smluv dle zák. č. 340/2015 Sb. </a:t>
            </a:r>
          </a:p>
        </p:txBody>
      </p:sp>
    </p:spTree>
    <p:extLst>
      <p:ext uri="{BB962C8B-B14F-4D97-AF65-F5344CB8AC3E}">
        <p14:creationId xmlns:p14="http://schemas.microsoft.com/office/powerpoint/2010/main" val="3518663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způsoby uzavírání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Potvrzovací dopis</a:t>
            </a:r>
          </a:p>
          <a:p>
            <a:r>
              <a:rPr lang="cs-CZ" dirty="0" smtClean="0"/>
              <a:t>Dražba</a:t>
            </a:r>
          </a:p>
          <a:p>
            <a:r>
              <a:rPr lang="cs-CZ" dirty="0" smtClean="0"/>
              <a:t>Veřejná soutěž</a:t>
            </a:r>
          </a:p>
          <a:p>
            <a:r>
              <a:rPr lang="cs-CZ" dirty="0" smtClean="0"/>
              <a:t>Veřejná nabídka</a:t>
            </a:r>
          </a:p>
          <a:p>
            <a:r>
              <a:rPr lang="cs-CZ" dirty="0" smtClean="0"/>
              <a:t>Kontraktační povinnost</a:t>
            </a:r>
          </a:p>
        </p:txBody>
      </p:sp>
    </p:spTree>
    <p:extLst>
      <p:ext uri="{BB962C8B-B14F-4D97-AF65-F5344CB8AC3E}">
        <p14:creationId xmlns:p14="http://schemas.microsoft.com/office/powerpoint/2010/main" val="225589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Smluvní typy vs. </a:t>
            </a:r>
            <a:r>
              <a:rPr lang="cs-CZ" dirty="0" err="1" smtClean="0"/>
              <a:t>inominátní</a:t>
            </a:r>
            <a:r>
              <a:rPr lang="cs-CZ" dirty="0" smtClean="0"/>
              <a:t> smlouva dle § 1746 odst. 2 OZ</a:t>
            </a:r>
          </a:p>
          <a:p>
            <a:r>
              <a:rPr lang="cs-CZ" dirty="0" smtClean="0"/>
              <a:t>Smlouva o smlouvě budoucí § 1785 a násl. OZ</a:t>
            </a:r>
          </a:p>
          <a:p>
            <a:r>
              <a:rPr lang="cs-CZ" dirty="0" smtClean="0"/>
              <a:t>Smlouva ve prospěch třetího a o plnění třetího  § 1767 – 1769 OZ</a:t>
            </a:r>
          </a:p>
        </p:txBody>
      </p:sp>
    </p:spTree>
    <p:extLst>
      <p:ext uri="{BB962C8B-B14F-4D97-AF65-F5344CB8AC3E}">
        <p14:creationId xmlns:p14="http://schemas.microsoft.com/office/powerpoint/2010/main" val="1790133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136</TotalTime>
  <Words>451</Words>
  <Application>Microsoft Office PowerPoint</Application>
  <PresentationFormat>Vlastní</PresentationFormat>
  <Paragraphs>111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Paralaxa</vt:lpstr>
      <vt:lpstr>Závazkové právo I Obchodní právo pro veřejnou správu</vt:lpstr>
      <vt:lpstr>Smluvní právo</vt:lpstr>
      <vt:lpstr>Co nás zajímá u smluv? </vt:lpstr>
      <vt:lpstr>Kontraktační proces</vt:lpstr>
      <vt:lpstr>Kontraktační proces</vt:lpstr>
      <vt:lpstr>Kontraktační proces</vt:lpstr>
      <vt:lpstr>Kontraktační proces</vt:lpstr>
      <vt:lpstr>Zvláštní způsoby uzavírání smlouvy</vt:lpstr>
      <vt:lpstr>Obsah smlouvy</vt:lpstr>
      <vt:lpstr>Změna závazků</vt:lpstr>
      <vt:lpstr>Změna závazků</vt:lpstr>
      <vt:lpstr>Zánik závazků</vt:lpstr>
      <vt:lpstr>Zánik dluhu splněním</vt:lpstr>
      <vt:lpstr>Následky nesplnění smlouvy</vt:lpstr>
      <vt:lpstr>Zajištění a utvrzení dluhu</vt:lpstr>
      <vt:lpstr>Dotazy??? </vt:lpstr>
      <vt:lpstr>Děkuji za pozornost.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Závazkové právo I</dc:title>
  <dc:creator>Michal Vítek</dc:creator>
  <cp:lastModifiedBy>Michal Vítek</cp:lastModifiedBy>
  <cp:revision>20</cp:revision>
  <dcterms:created xsi:type="dcterms:W3CDTF">2016-03-02T16:20:41Z</dcterms:created>
  <dcterms:modified xsi:type="dcterms:W3CDTF">2018-02-15T19:00:47Z</dcterms:modified>
</cp:coreProperties>
</file>