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0" r:id="rId3"/>
    <p:sldId id="268" r:id="rId4"/>
    <p:sldId id="259" r:id="rId5"/>
    <p:sldId id="261" r:id="rId6"/>
    <p:sldId id="265" r:id="rId7"/>
    <p:sldId id="266" r:id="rId8"/>
    <p:sldId id="269" r:id="rId9"/>
    <p:sldId id="267" r:id="rId10"/>
    <p:sldId id="264"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2" d="100"/>
          <a:sy n="72" d="100"/>
        </p:scale>
        <p:origin x="-147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371D92-3DFD-4E9C-92AB-2036D8737767}" type="datetimeFigureOut">
              <a:rPr lang="en-US" smtClean="0"/>
              <a:pPr/>
              <a:t>3/8/2016</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C1204-D212-419B-BE6A-512CAD6D0B88}" type="slidenum">
              <a:rPr lang="en-US" smtClean="0"/>
              <a:pPr/>
              <a:t>‹#›</a:t>
            </a:fld>
            <a:endParaRPr lang="en-US"/>
          </a:p>
        </p:txBody>
      </p:sp>
    </p:spTree>
    <p:extLst>
      <p:ext uri="{BB962C8B-B14F-4D97-AF65-F5344CB8AC3E}">
        <p14:creationId xmlns:p14="http://schemas.microsoft.com/office/powerpoint/2010/main" xmlns="" val="3225725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0DAC1204-D212-419B-BE6A-512CAD6D0B88}" type="slidenum">
              <a:rPr lang="en-US" smtClean="0"/>
              <a:pPr/>
              <a:t>9</a:t>
            </a:fld>
            <a:endParaRPr lang="en-US"/>
          </a:p>
        </p:txBody>
      </p:sp>
    </p:spTree>
    <p:extLst>
      <p:ext uri="{BB962C8B-B14F-4D97-AF65-F5344CB8AC3E}">
        <p14:creationId xmlns:p14="http://schemas.microsoft.com/office/powerpoint/2010/main" xmlns="" val="270399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0DAC1204-D212-419B-BE6A-512CAD6D0B88}" type="slidenum">
              <a:rPr lang="en-US" smtClean="0"/>
              <a:pPr/>
              <a:t>10</a:t>
            </a:fld>
            <a:endParaRPr lang="en-US"/>
          </a:p>
        </p:txBody>
      </p:sp>
    </p:spTree>
    <p:extLst>
      <p:ext uri="{BB962C8B-B14F-4D97-AF65-F5344CB8AC3E}">
        <p14:creationId xmlns:p14="http://schemas.microsoft.com/office/powerpoint/2010/main" xmlns="" val="99063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A2481B-5154-415F-B752-558547769AA3}" type="datetimeFigureOut">
              <a:rPr lang="cs-CZ" smtClean="0"/>
              <a:pPr/>
              <a:t>8.3.2016</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A2481B-5154-415F-B752-558547769AA3}" type="datetimeFigureOut">
              <a:rPr lang="cs-CZ" smtClean="0"/>
              <a:pPr/>
              <a:t>8.3.2016</a:t>
            </a:fld>
            <a:endParaRPr lang="cs-CZ"/>
          </a:p>
        </p:txBody>
      </p:sp>
      <p:sp>
        <p:nvSpPr>
          <p:cNvPr id="9" name="Zástupný symbol pro číslo snímku 8"/>
          <p:cNvSpPr>
            <a:spLocks noGrp="1"/>
          </p:cNvSpPr>
          <p:nvPr>
            <p:ph type="sldNum" sz="quarter" idx="15"/>
          </p:nvPr>
        </p:nvSpPr>
        <p:spPr/>
        <p:txBody>
          <a:bodyPr rtlCol="0"/>
          <a:lstStyle/>
          <a:p>
            <a:fld id="{20264769-77EF-4CD0-90DE-F7D7F2D423C4}"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A2481B-5154-415F-B752-558547769AA3}" type="datetimeFigureOut">
              <a:rPr lang="cs-CZ" smtClean="0"/>
              <a:pPr/>
              <a:t>8.3.2016</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8.3.2016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A2481B-5154-415F-B752-558547769AA3}" type="datetimeFigureOut">
              <a:rPr lang="cs-CZ" smtClean="0"/>
              <a:pPr/>
              <a:t>8.3.2016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A2481B-5154-415F-B752-558547769AA3}" type="datetimeFigureOut">
              <a:rPr lang="cs-CZ" smtClean="0"/>
              <a:pPr/>
              <a:t>8.3.2016</a:t>
            </a:fld>
            <a:endParaRPr lang="cs-CZ"/>
          </a:p>
        </p:txBody>
      </p:sp>
      <p:sp>
        <p:nvSpPr>
          <p:cNvPr id="7" name="Zástupný symbol pro číslo snímku 6"/>
          <p:cNvSpPr>
            <a:spLocks noGrp="1"/>
          </p:cNvSpPr>
          <p:nvPr>
            <p:ph type="sldNum" sz="quarter" idx="11"/>
          </p:nvPr>
        </p:nvSpPr>
        <p:spPr/>
        <p:txBody>
          <a:bodyPr rtlCol="0"/>
          <a:lstStyle/>
          <a:p>
            <a:fld id="{20264769-77EF-4CD0-90DE-F7D7F2D423C4}"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8.3.2016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A2481B-5154-415F-B752-558547769AA3}" type="datetimeFigureOut">
              <a:rPr lang="cs-CZ" smtClean="0"/>
              <a:pPr/>
              <a:t>8.3.2016</a:t>
            </a:fld>
            <a:endParaRPr lang="cs-CZ"/>
          </a:p>
        </p:txBody>
      </p:sp>
      <p:sp>
        <p:nvSpPr>
          <p:cNvPr id="22" name="Zástupný symbol pro číslo snímku 21"/>
          <p:cNvSpPr>
            <a:spLocks noGrp="1"/>
          </p:cNvSpPr>
          <p:nvPr>
            <p:ph type="sldNum" sz="quarter" idx="15"/>
          </p:nvPr>
        </p:nvSpPr>
        <p:spPr/>
        <p:txBody>
          <a:bodyPr rtlCol="0"/>
          <a:lstStyle/>
          <a:p>
            <a:fld id="{20264769-77EF-4CD0-90DE-F7D7F2D423C4}"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A2481B-5154-415F-B752-558547769AA3}" type="datetimeFigureOut">
              <a:rPr lang="cs-CZ" smtClean="0"/>
              <a:pPr/>
              <a:t>8.3.2016</a:t>
            </a:fld>
            <a:endParaRPr lang="cs-CZ"/>
          </a:p>
        </p:txBody>
      </p:sp>
      <p:sp>
        <p:nvSpPr>
          <p:cNvPr id="18" name="Zástupný symbol pro číslo snímku 17"/>
          <p:cNvSpPr>
            <a:spLocks noGrp="1"/>
          </p:cNvSpPr>
          <p:nvPr>
            <p:ph type="sldNum" sz="quarter" idx="11"/>
          </p:nvPr>
        </p:nvSpPr>
        <p:spPr/>
        <p:txBody>
          <a:bodyPr rtlCol="0"/>
          <a:lstStyle/>
          <a:p>
            <a:fld id="{20264769-77EF-4CD0-90DE-F7D7F2D423C4}"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A2481B-5154-415F-B752-558547769AA3}" type="datetimeFigureOut">
              <a:rPr lang="cs-CZ" smtClean="0"/>
              <a:pPr/>
              <a:t>8.3.2016</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ombudsman.europa.eu/en/resources/code.faces/en/3510/html.bookmar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475656" y="1772816"/>
            <a:ext cx="6696744" cy="201622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4800" b="1" i="0" u="none" strike="noStrike" kern="1200" cap="none" spc="0" normalizeH="0" baseline="0" noProof="0" dirty="0" smtClean="0">
                <a:ln>
                  <a:noFill/>
                </a:ln>
                <a:solidFill>
                  <a:schemeClr val="tx1"/>
                </a:solidFill>
                <a:effectLst/>
                <a:uLnTx/>
                <a:uFillTx/>
                <a:latin typeface="+mj-lt"/>
                <a:ea typeface="+mj-ea"/>
                <a:cs typeface="+mj-cs"/>
              </a:rPr>
              <a:t>Public </a:t>
            </a:r>
            <a:r>
              <a:rPr kumimoji="0" lang="en-US" sz="4800" b="1" i="0" u="none" strike="noStrike" kern="1200" cap="none" spc="0" normalizeH="0" baseline="0" noProof="0" dirty="0" smtClean="0">
                <a:ln>
                  <a:noFill/>
                </a:ln>
                <a:solidFill>
                  <a:schemeClr val="tx1"/>
                </a:solidFill>
                <a:effectLst/>
                <a:uLnTx/>
                <a:uFillTx/>
                <a:latin typeface="+mj-lt"/>
                <a:ea typeface="+mj-ea"/>
                <a:cs typeface="+mj-cs"/>
              </a:rPr>
              <a:t>officials</a:t>
            </a:r>
            <a:endParaRPr kumimoji="0" lang="en-US" sz="48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Podnadpis 2"/>
          <p:cNvSpPr>
            <a:spLocks noGrp="1"/>
          </p:cNvSpPr>
          <p:nvPr>
            <p:ph type="subTitle" idx="1"/>
          </p:nvPr>
        </p:nvSpPr>
        <p:spPr>
          <a:xfrm>
            <a:off x="2267744" y="4725144"/>
            <a:ext cx="6172200" cy="1371600"/>
          </a:xfrm>
        </p:spPr>
        <p:txBody>
          <a:bodyPr>
            <a:normAutofit/>
          </a:bodyPr>
          <a:lstStyle/>
          <a:p>
            <a:pPr lvl="0"/>
            <a:r>
              <a:rPr lang="en-US" dirty="0" smtClean="0"/>
              <a:t>Duties and rights of public officials, responsibility of public officials</a:t>
            </a:r>
          </a:p>
          <a:p>
            <a:endParaRPr lang="cs-CZ" dirty="0" smtClean="0"/>
          </a:p>
          <a:p>
            <a:r>
              <a:rPr lang="en-GB" dirty="0" smtClean="0"/>
              <a:t>Lecture</a:t>
            </a:r>
            <a:r>
              <a:rPr lang="cs-CZ" dirty="0" smtClean="0"/>
              <a:t> </a:t>
            </a:r>
            <a:r>
              <a:rPr lang="cs-CZ" dirty="0" smtClean="0"/>
              <a:t>#3</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lnSpcReduction="10000"/>
          </a:bodyPr>
          <a:lstStyle/>
          <a:p>
            <a:r>
              <a:rPr lang="en-US" i="1" dirty="0" smtClean="0"/>
              <a:t>Service discipline means</a:t>
            </a:r>
            <a:r>
              <a:rPr lang="cs-CZ" i="1" dirty="0" smtClean="0"/>
              <a:t> </a:t>
            </a:r>
            <a:r>
              <a:rPr lang="en-US" i="1" dirty="0" smtClean="0"/>
              <a:t>proper performance of any duties of public servants according</a:t>
            </a:r>
            <a:r>
              <a:rPr lang="cs-CZ" i="1" dirty="0" smtClean="0"/>
              <a:t> to </a:t>
            </a:r>
            <a:r>
              <a:rPr lang="en-US" i="1" dirty="0" smtClean="0"/>
              <a:t>this Act, another specific Acts, staff regulations or orders, including service oath.</a:t>
            </a:r>
            <a:endParaRPr lang="cs-CZ" i="1" dirty="0" smtClean="0"/>
          </a:p>
          <a:p>
            <a:r>
              <a:rPr lang="en-US" dirty="0"/>
              <a:t>Culpable violation of service</a:t>
            </a:r>
            <a:r>
              <a:rPr lang="cs-CZ" dirty="0"/>
              <a:t> </a:t>
            </a:r>
            <a:r>
              <a:rPr lang="en-US" dirty="0"/>
              <a:t>discipline, is a disciplinary offense</a:t>
            </a:r>
            <a:r>
              <a:rPr lang="cs-CZ" dirty="0"/>
              <a:t>, </a:t>
            </a:r>
            <a:r>
              <a:rPr lang="en-US" dirty="0"/>
              <a:t>which could be penalized by:</a:t>
            </a:r>
          </a:p>
          <a:p>
            <a:pPr lvl="1"/>
            <a:r>
              <a:rPr lang="en-US" i="1" dirty="0"/>
              <a:t>Written reprimand</a:t>
            </a:r>
          </a:p>
          <a:p>
            <a:pPr lvl="1"/>
            <a:r>
              <a:rPr lang="en-US" i="1" dirty="0"/>
              <a:t>Pay cut</a:t>
            </a:r>
          </a:p>
          <a:p>
            <a:pPr lvl="1"/>
            <a:r>
              <a:rPr lang="en-US" i="1" dirty="0"/>
              <a:t>Withdrawal from superior position</a:t>
            </a:r>
          </a:p>
          <a:p>
            <a:pPr lvl="1"/>
            <a:r>
              <a:rPr lang="en-US" i="1" dirty="0"/>
              <a:t>Discharge from public service</a:t>
            </a:r>
            <a:endParaRPr lang="cs-CZ" i="1" dirty="0"/>
          </a:p>
          <a:p>
            <a:pPr algn="just"/>
            <a:r>
              <a:rPr lang="en-US" dirty="0" smtClean="0"/>
              <a:t>Disciplinary offences should be proceeded by disciplinary commissions</a:t>
            </a:r>
            <a:r>
              <a:rPr lang="cs-CZ" dirty="0" smtClean="0"/>
              <a:t> (</a:t>
            </a:r>
            <a:r>
              <a:rPr lang="cs-CZ" dirty="0" err="1" smtClean="0"/>
              <a:t>inside</a:t>
            </a:r>
            <a:r>
              <a:rPr lang="cs-CZ" dirty="0" smtClean="0"/>
              <a:t> public </a:t>
            </a:r>
            <a:r>
              <a:rPr lang="cs-CZ" dirty="0" err="1" smtClean="0"/>
              <a:t>adminsitration</a:t>
            </a:r>
            <a:r>
              <a:rPr lang="cs-CZ" dirty="0" smtClean="0"/>
              <a:t>).</a:t>
            </a:r>
            <a:endParaRPr lang="en-US" dirty="0" smtClean="0"/>
          </a:p>
          <a:p>
            <a:pPr lvl="1"/>
            <a:endParaRPr lang="en-US" i="1" dirty="0" smtClean="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Responsibility of public officials</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Duties of public officials mostly responds to main principles of public administration. Concrete duties are expressed </a:t>
            </a:r>
            <a:r>
              <a:rPr lang="cs-CZ" dirty="0" smtClean="0"/>
              <a:t>by </a:t>
            </a:r>
            <a:r>
              <a:rPr lang="en-US" dirty="0" smtClean="0"/>
              <a:t>nationals legislations.</a:t>
            </a:r>
          </a:p>
          <a:p>
            <a:r>
              <a:rPr lang="en-US" dirty="0" smtClean="0"/>
              <a:t>For European countries there are relevant principles expressed in:</a:t>
            </a:r>
          </a:p>
          <a:p>
            <a:pPr lvl="1"/>
            <a:r>
              <a:rPr lang="en-US" dirty="0" smtClean="0"/>
              <a:t>Recommendation of Committee of Ministers of Council of Europe, CM/Rec.(2007)7, on good administration</a:t>
            </a:r>
          </a:p>
          <a:p>
            <a:r>
              <a:rPr lang="en-US" dirty="0" smtClean="0"/>
              <a:t>For public officials of European union</a:t>
            </a:r>
            <a:r>
              <a:rPr lang="cs-CZ" dirty="0" smtClean="0"/>
              <a:t>s‘</a:t>
            </a:r>
            <a:r>
              <a:rPr lang="en-US" dirty="0" smtClean="0"/>
              <a:t> bodies, there </a:t>
            </a:r>
            <a:r>
              <a:rPr lang="cs-CZ" dirty="0" smtClean="0"/>
              <a:t>are </a:t>
            </a:r>
            <a:r>
              <a:rPr lang="en-US" dirty="0" smtClean="0"/>
              <a:t>principles and duties </a:t>
            </a:r>
            <a:r>
              <a:rPr lang="cs-CZ" dirty="0" smtClean="0"/>
              <a:t>in:</a:t>
            </a:r>
            <a:endParaRPr lang="en-US" dirty="0" smtClean="0"/>
          </a:p>
          <a:p>
            <a:pPr lvl="1"/>
            <a:r>
              <a:rPr lang="en-US" dirty="0" smtClean="0"/>
              <a:t>Public service principles for the EU civil service</a:t>
            </a:r>
          </a:p>
          <a:p>
            <a:pPr lvl="1"/>
            <a:r>
              <a:rPr lang="en-US" dirty="0" smtClean="0"/>
              <a:t>The European Code of Good Administrative Behaviour</a:t>
            </a:r>
          </a:p>
          <a:p>
            <a:endParaRPr lang="cs-CZ" dirty="0" smtClean="0"/>
          </a:p>
          <a:p>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Duties of public officials</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fontScale="92500" lnSpcReduction="10000"/>
          </a:bodyPr>
          <a:lstStyle/>
          <a:p>
            <a:r>
              <a:rPr lang="en-US" dirty="0" smtClean="0"/>
              <a:t>Administrative</a:t>
            </a:r>
            <a:r>
              <a:rPr lang="cs-CZ" dirty="0" smtClean="0"/>
              <a:t> science </a:t>
            </a:r>
            <a:r>
              <a:rPr lang="en-US" dirty="0" smtClean="0"/>
              <a:t>deals with </a:t>
            </a:r>
            <a:r>
              <a:rPr lang="cs-CZ" dirty="0" smtClean="0"/>
              <a:t>these </a:t>
            </a:r>
            <a:r>
              <a:rPr lang="en-US" dirty="0" smtClean="0"/>
              <a:t>general duties of </a:t>
            </a:r>
            <a:r>
              <a:rPr lang="cs-CZ" dirty="0" smtClean="0"/>
              <a:t>public </a:t>
            </a:r>
            <a:r>
              <a:rPr lang="en-US" dirty="0" smtClean="0"/>
              <a:t>officials</a:t>
            </a:r>
            <a:r>
              <a:rPr lang="cs-CZ" dirty="0" smtClean="0"/>
              <a:t>:</a:t>
            </a:r>
          </a:p>
          <a:p>
            <a:pPr lvl="1"/>
            <a:r>
              <a:rPr lang="en-US" b="1" dirty="0" smtClean="0"/>
              <a:t>Lawfulness</a:t>
            </a:r>
            <a:r>
              <a:rPr lang="cs-CZ" dirty="0" smtClean="0"/>
              <a:t>. R</a:t>
            </a:r>
            <a:r>
              <a:rPr lang="en-US" dirty="0" err="1" smtClean="0"/>
              <a:t>equires</a:t>
            </a:r>
            <a:r>
              <a:rPr lang="en-US" dirty="0" smtClean="0"/>
              <a:t> knowledge of the law</a:t>
            </a:r>
          </a:p>
          <a:p>
            <a:pPr lvl="1"/>
            <a:r>
              <a:rPr lang="cs-CZ" b="1" dirty="0" smtClean="0"/>
              <a:t>Obedience. </a:t>
            </a:r>
            <a:r>
              <a:rPr lang="cs-CZ" dirty="0" smtClean="0"/>
              <a:t>Response to </a:t>
            </a:r>
            <a:r>
              <a:rPr lang="en-US" dirty="0" smtClean="0"/>
              <a:t>organizational structure</a:t>
            </a:r>
            <a:r>
              <a:rPr lang="cs-CZ" dirty="0" smtClean="0"/>
              <a:t>. </a:t>
            </a:r>
            <a:r>
              <a:rPr lang="en-US" dirty="0" smtClean="0"/>
              <a:t>Official is obligated </a:t>
            </a:r>
            <a:r>
              <a:rPr lang="cs-CZ" dirty="0" smtClean="0"/>
              <a:t>by </a:t>
            </a:r>
            <a:r>
              <a:rPr lang="en-US" dirty="0" smtClean="0"/>
              <a:t>order</a:t>
            </a:r>
            <a:r>
              <a:rPr lang="cs-CZ" dirty="0" smtClean="0"/>
              <a:t>s</a:t>
            </a:r>
            <a:r>
              <a:rPr lang="en-US" dirty="0" smtClean="0"/>
              <a:t> from </a:t>
            </a:r>
            <a:r>
              <a:rPr lang="cs-CZ" dirty="0" smtClean="0"/>
              <a:t>his superior.</a:t>
            </a:r>
          </a:p>
          <a:p>
            <a:pPr lvl="1"/>
            <a:r>
              <a:rPr lang="en-US" b="1" dirty="0" smtClean="0"/>
              <a:t>Impeccability</a:t>
            </a:r>
            <a:r>
              <a:rPr lang="cs-CZ" b="1" dirty="0" smtClean="0"/>
              <a:t>. </a:t>
            </a:r>
            <a:r>
              <a:rPr lang="cs-CZ" dirty="0" smtClean="0"/>
              <a:t>O</a:t>
            </a:r>
            <a:r>
              <a:rPr lang="en-US" dirty="0" err="1" smtClean="0"/>
              <a:t>fficial</a:t>
            </a:r>
            <a:r>
              <a:rPr lang="en-US" dirty="0" smtClean="0"/>
              <a:t> is obligated to keep his impeccability</a:t>
            </a:r>
          </a:p>
          <a:p>
            <a:pPr lvl="1"/>
            <a:r>
              <a:rPr lang="en-US" b="1" dirty="0" smtClean="0"/>
              <a:t>Impartiality</a:t>
            </a:r>
            <a:r>
              <a:rPr lang="cs-CZ" b="1" dirty="0" smtClean="0"/>
              <a:t>. </a:t>
            </a:r>
            <a:r>
              <a:rPr lang="cs-CZ" dirty="0" smtClean="0"/>
              <a:t>P</a:t>
            </a:r>
            <a:r>
              <a:rPr lang="en-US" dirty="0" smtClean="0"/>
              <a:t>remise that official is neutral and isn‘t involved in case or biased.</a:t>
            </a:r>
          </a:p>
          <a:p>
            <a:pPr lvl="1"/>
            <a:r>
              <a:rPr lang="en-US" b="1" dirty="0" smtClean="0"/>
              <a:t>Loyalty</a:t>
            </a:r>
            <a:r>
              <a:rPr lang="cs-CZ" b="1" dirty="0" smtClean="0"/>
              <a:t>. </a:t>
            </a:r>
            <a:r>
              <a:rPr lang="cs-CZ" dirty="0" smtClean="0"/>
              <a:t>O</a:t>
            </a:r>
            <a:r>
              <a:rPr lang="en-US" dirty="0" err="1" smtClean="0"/>
              <a:t>fficial</a:t>
            </a:r>
            <a:r>
              <a:rPr lang="en-US" dirty="0" smtClean="0"/>
              <a:t> can‘t question</a:t>
            </a:r>
            <a:r>
              <a:rPr lang="cs-CZ" dirty="0" smtClean="0"/>
              <a:t>s</a:t>
            </a:r>
            <a:r>
              <a:rPr lang="en-US" dirty="0" smtClean="0"/>
              <a:t> </a:t>
            </a:r>
            <a:r>
              <a:rPr lang="cs-CZ" dirty="0" smtClean="0"/>
              <a:t>public </a:t>
            </a:r>
            <a:r>
              <a:rPr lang="en-US" dirty="0" smtClean="0"/>
              <a:t>administration</a:t>
            </a:r>
          </a:p>
          <a:p>
            <a:pPr lvl="1"/>
            <a:r>
              <a:rPr lang="en-US" b="1" dirty="0" smtClean="0"/>
              <a:t>Seriousness</a:t>
            </a:r>
            <a:r>
              <a:rPr lang="cs-CZ" b="1" dirty="0"/>
              <a:t>.</a:t>
            </a:r>
            <a:r>
              <a:rPr lang="cs-CZ" b="1" dirty="0" smtClean="0"/>
              <a:t> </a:t>
            </a:r>
            <a:r>
              <a:rPr lang="cs-CZ" dirty="0" smtClean="0"/>
              <a:t>T</a:t>
            </a:r>
            <a:r>
              <a:rPr lang="en-US" dirty="0" smtClean="0"/>
              <a:t>hat means seriousness of official</a:t>
            </a:r>
            <a:r>
              <a:rPr lang="cs-CZ" dirty="0" smtClean="0"/>
              <a:t>‘</a:t>
            </a:r>
            <a:r>
              <a:rPr lang="en-US" dirty="0" smtClean="0"/>
              <a:t>s</a:t>
            </a:r>
            <a:r>
              <a:rPr lang="cs-CZ" dirty="0" smtClean="0"/>
              <a:t> </a:t>
            </a:r>
            <a:r>
              <a:rPr lang="en-US" dirty="0" smtClean="0"/>
              <a:t>professional</a:t>
            </a:r>
            <a:r>
              <a:rPr lang="cs-CZ" dirty="0" smtClean="0"/>
              <a:t> and </a:t>
            </a:r>
            <a:r>
              <a:rPr lang="en-US" dirty="0" smtClean="0"/>
              <a:t>private</a:t>
            </a:r>
            <a:r>
              <a:rPr lang="cs-CZ" dirty="0" smtClean="0"/>
              <a:t> </a:t>
            </a:r>
            <a:r>
              <a:rPr lang="en-US" dirty="0" smtClean="0"/>
              <a:t>life</a:t>
            </a:r>
          </a:p>
          <a:p>
            <a:pPr lvl="1"/>
            <a:r>
              <a:rPr lang="en-US" b="1" dirty="0" smtClean="0"/>
              <a:t>Confidentiality</a:t>
            </a:r>
            <a:r>
              <a:rPr lang="cs-CZ" b="1" dirty="0" smtClean="0"/>
              <a:t>. </a:t>
            </a:r>
            <a:r>
              <a:rPr lang="en-US" dirty="0" smtClean="0"/>
              <a:t>Official can‘t disseminate information which </a:t>
            </a:r>
            <a:r>
              <a:rPr lang="cs-CZ" dirty="0" smtClean="0"/>
              <a:t>he </a:t>
            </a:r>
            <a:r>
              <a:rPr lang="en-US" dirty="0" smtClean="0"/>
              <a:t>know</a:t>
            </a:r>
            <a:r>
              <a:rPr lang="cs-CZ" dirty="0" smtClean="0"/>
              <a:t>s</a:t>
            </a:r>
            <a:r>
              <a:rPr lang="en-US" dirty="0" smtClean="0"/>
              <a:t> from </a:t>
            </a:r>
            <a:r>
              <a:rPr lang="cs-CZ" dirty="0" smtClean="0"/>
              <a:t>his </a:t>
            </a:r>
            <a:r>
              <a:rPr lang="en-US" dirty="0" smtClean="0"/>
              <a:t>service</a:t>
            </a:r>
            <a:endParaRPr lang="en-US" b="1" dirty="0" smtClean="0"/>
          </a:p>
          <a:p>
            <a:pPr lvl="1"/>
            <a:r>
              <a:rPr lang="en-US" b="1" dirty="0"/>
              <a:t>Prohibition</a:t>
            </a:r>
            <a:r>
              <a:rPr lang="cs-CZ" b="1" dirty="0"/>
              <a:t> on </a:t>
            </a:r>
            <a:r>
              <a:rPr lang="en-US" b="1" dirty="0"/>
              <a:t>receiving </a:t>
            </a:r>
            <a:r>
              <a:rPr lang="en-US" b="1" dirty="0" smtClean="0"/>
              <a:t>gifts</a:t>
            </a:r>
            <a:r>
              <a:rPr lang="cs-CZ" b="1" dirty="0" smtClean="0"/>
              <a:t>. </a:t>
            </a:r>
            <a:r>
              <a:rPr lang="en-US" dirty="0" smtClean="0"/>
              <a:t>Purpose of this </a:t>
            </a:r>
            <a:r>
              <a:rPr lang="cs-CZ" dirty="0" smtClean="0"/>
              <a:t>duty </a:t>
            </a:r>
            <a:r>
              <a:rPr lang="en-US" dirty="0" smtClean="0"/>
              <a:t>is</a:t>
            </a:r>
            <a:r>
              <a:rPr lang="cs-CZ" dirty="0" smtClean="0"/>
              <a:t> to </a:t>
            </a:r>
            <a:r>
              <a:rPr lang="en-US" dirty="0" smtClean="0"/>
              <a:t>avoid</a:t>
            </a:r>
            <a:r>
              <a:rPr lang="cs-CZ" dirty="0" smtClean="0"/>
              <a:t> </a:t>
            </a:r>
            <a:r>
              <a:rPr lang="en-US" dirty="0" smtClean="0"/>
              <a:t>corruption</a:t>
            </a:r>
            <a:r>
              <a:rPr lang="cs-CZ" dirty="0" smtClean="0"/>
              <a:t>.</a:t>
            </a:r>
            <a:endParaRPr lang="en-US" b="1" dirty="0"/>
          </a:p>
          <a:p>
            <a:pPr lvl="1"/>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Duties of public officials</a:t>
            </a:r>
            <a:endParaRPr lang="en-US" b="1" dirty="0"/>
          </a:p>
        </p:txBody>
      </p:sp>
    </p:spTree>
    <p:extLst>
      <p:ext uri="{BB962C8B-B14F-4D97-AF65-F5344CB8AC3E}">
        <p14:creationId xmlns:p14="http://schemas.microsoft.com/office/powerpoint/2010/main" xmlns="" val="2727037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a:bodyPr>
          <a:lstStyle/>
          <a:p>
            <a:r>
              <a:rPr lang="en-US" dirty="0" smtClean="0"/>
              <a:t>Public officials should act according to this articles:</a:t>
            </a:r>
          </a:p>
          <a:p>
            <a:pPr lvl="1"/>
            <a:r>
              <a:rPr lang="en-US" dirty="0" smtClean="0"/>
              <a:t>Art 2) </a:t>
            </a:r>
            <a:r>
              <a:rPr lang="en-US" b="1" dirty="0" smtClean="0"/>
              <a:t>Lawfulness</a:t>
            </a:r>
            <a:r>
              <a:rPr lang="cs-CZ" b="1" dirty="0" smtClean="0"/>
              <a:t>:</a:t>
            </a:r>
            <a:r>
              <a:rPr lang="cs-CZ" dirty="0" smtClean="0"/>
              <a:t> </a:t>
            </a:r>
            <a:r>
              <a:rPr lang="en-US" dirty="0" smtClean="0"/>
              <a:t>Public officials can‘t act against law or take arbitrary measures</a:t>
            </a:r>
            <a:r>
              <a:rPr lang="cs-CZ" dirty="0" smtClean="0"/>
              <a:t>.</a:t>
            </a:r>
            <a:endParaRPr lang="en-US" dirty="0" smtClean="0"/>
          </a:p>
          <a:p>
            <a:pPr lvl="1"/>
            <a:r>
              <a:rPr lang="en-US" dirty="0" smtClean="0"/>
              <a:t>Art 3) </a:t>
            </a:r>
            <a:r>
              <a:rPr lang="en-US" b="1" dirty="0" smtClean="0"/>
              <a:t>Equality</a:t>
            </a:r>
            <a:r>
              <a:rPr lang="cs-CZ" b="1" dirty="0" smtClean="0"/>
              <a:t>: </a:t>
            </a:r>
            <a:r>
              <a:rPr lang="en-US" dirty="0" smtClean="0"/>
              <a:t>Public officials</a:t>
            </a:r>
            <a:r>
              <a:rPr lang="en-US" b="1" dirty="0" smtClean="0"/>
              <a:t> </a:t>
            </a:r>
            <a:r>
              <a:rPr lang="cs-CZ" i="1" dirty="0" smtClean="0"/>
              <a:t>‚‚</a:t>
            </a:r>
            <a:r>
              <a:rPr lang="en-US" i="1" dirty="0" smtClean="0"/>
              <a:t>shall treat private persons who are in the same situation in the same way.</a:t>
            </a:r>
            <a:r>
              <a:rPr lang="cs-CZ" i="1" dirty="0" smtClean="0"/>
              <a:t>‘‘</a:t>
            </a:r>
            <a:endParaRPr lang="en-US" i="1" dirty="0" smtClean="0"/>
          </a:p>
          <a:p>
            <a:pPr lvl="1"/>
            <a:r>
              <a:rPr lang="en-US" dirty="0" smtClean="0"/>
              <a:t>Art 4) </a:t>
            </a:r>
            <a:r>
              <a:rPr lang="en-US" b="1" dirty="0" smtClean="0"/>
              <a:t>Impartiality</a:t>
            </a:r>
            <a:r>
              <a:rPr lang="cs-CZ" b="1" dirty="0" smtClean="0"/>
              <a:t>: </a:t>
            </a:r>
            <a:r>
              <a:rPr lang="en-US" dirty="0" smtClean="0"/>
              <a:t>Public officials must act objectively</a:t>
            </a:r>
            <a:r>
              <a:rPr lang="cs-CZ" dirty="0" smtClean="0"/>
              <a:t>.</a:t>
            </a:r>
            <a:endParaRPr lang="en-US" dirty="0" smtClean="0"/>
          </a:p>
          <a:p>
            <a:pPr lvl="1"/>
            <a:r>
              <a:rPr lang="en-US" dirty="0" smtClean="0"/>
              <a:t>Art 5) </a:t>
            </a:r>
            <a:r>
              <a:rPr lang="en-US" b="1" dirty="0" smtClean="0"/>
              <a:t>Proportionality</a:t>
            </a:r>
            <a:r>
              <a:rPr lang="cs-CZ" b="1" dirty="0"/>
              <a:t>:</a:t>
            </a:r>
            <a:r>
              <a:rPr lang="cs-CZ" b="1" dirty="0" smtClean="0"/>
              <a:t> </a:t>
            </a:r>
            <a:r>
              <a:rPr lang="en-US" dirty="0" smtClean="0"/>
              <a:t>Public officials </a:t>
            </a:r>
            <a:r>
              <a:rPr lang="cs-CZ" i="1" dirty="0" smtClean="0"/>
              <a:t>‚‚</a:t>
            </a:r>
            <a:r>
              <a:rPr lang="en-US" i="1" dirty="0" smtClean="0"/>
              <a:t>shall impose measures affecting the rights or interests of private persons only where necessary and to the extent required to achieve the aim pursued</a:t>
            </a:r>
            <a:r>
              <a:rPr lang="cs-CZ" i="1" dirty="0" smtClean="0"/>
              <a:t>‘‘</a:t>
            </a:r>
            <a:endParaRPr lang="en-US" b="1" i="1" dirty="0" smtClean="0"/>
          </a:p>
          <a:p>
            <a:pPr lvl="1"/>
            <a:r>
              <a:rPr lang="en-US" dirty="0" smtClean="0"/>
              <a:t>Art 6) </a:t>
            </a:r>
            <a:r>
              <a:rPr lang="en-US" b="1" dirty="0" smtClean="0"/>
              <a:t>Legal certainty</a:t>
            </a:r>
            <a:r>
              <a:rPr lang="cs-CZ" b="1" dirty="0"/>
              <a:t>:</a:t>
            </a:r>
            <a:r>
              <a:rPr lang="cs-CZ" b="1" dirty="0" smtClean="0"/>
              <a:t> </a:t>
            </a:r>
            <a:r>
              <a:rPr lang="cs-CZ" i="1" dirty="0" smtClean="0"/>
              <a:t>‚‚</a:t>
            </a:r>
            <a:r>
              <a:rPr lang="en-US" i="1" dirty="0" smtClean="0"/>
              <a:t>Public authorities shall act in accordance with the principle of legal certainty</a:t>
            </a:r>
            <a:r>
              <a:rPr lang="cs-CZ" i="1" dirty="0" smtClean="0"/>
              <a:t>‘‘</a:t>
            </a:r>
          </a:p>
          <a:p>
            <a:pPr lvl="1"/>
            <a:endParaRPr lang="en-US" i="1" dirty="0" smtClean="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normAutofit fontScale="90000"/>
          </a:bodyPr>
          <a:lstStyle/>
          <a:p>
            <a:pPr algn="ctr"/>
            <a:r>
              <a:rPr lang="cs-CZ" sz="2200" dirty="0" smtClean="0"/>
              <a:t/>
            </a:r>
            <a:br>
              <a:rPr lang="cs-CZ" sz="2200" dirty="0" smtClean="0"/>
            </a:br>
            <a:r>
              <a:rPr lang="cs-CZ" sz="2200" dirty="0" smtClean="0"/>
              <a:t/>
            </a:r>
            <a:br>
              <a:rPr lang="cs-CZ" sz="2200" dirty="0" smtClean="0"/>
            </a:br>
            <a:r>
              <a:rPr lang="en-US" sz="3600" b="1" dirty="0" smtClean="0"/>
              <a:t>Duties of public officials</a:t>
            </a:r>
            <a:r>
              <a:rPr lang="cs-CZ" sz="2200" dirty="0" smtClean="0"/>
              <a:t/>
            </a:r>
            <a:br>
              <a:rPr lang="cs-CZ" sz="2200" dirty="0" smtClean="0"/>
            </a:br>
            <a:r>
              <a:rPr lang="en-US" sz="2200" dirty="0" smtClean="0"/>
              <a:t>Council of Europe</a:t>
            </a:r>
            <a:r>
              <a:rPr lang="cs-CZ" sz="2200" dirty="0" smtClean="0"/>
              <a:t> </a:t>
            </a:r>
            <a:r>
              <a:rPr lang="en-US" sz="2200" dirty="0" smtClean="0"/>
              <a:t>recommendation on good Administration</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a:spLocks noGrp="1"/>
          </p:cNvSpPr>
          <p:nvPr>
            <p:ph sz="quarter" idx="1"/>
          </p:nvPr>
        </p:nvSpPr>
        <p:spPr/>
        <p:txBody>
          <a:bodyPr>
            <a:normAutofit/>
          </a:bodyPr>
          <a:lstStyle/>
          <a:p>
            <a:r>
              <a:rPr lang="en-US" dirty="0" smtClean="0"/>
              <a:t>Public officials should act according to this articles:</a:t>
            </a:r>
          </a:p>
          <a:p>
            <a:pPr lvl="1"/>
            <a:r>
              <a:rPr lang="en-US" dirty="0" smtClean="0"/>
              <a:t>Art 7) </a:t>
            </a:r>
            <a:r>
              <a:rPr lang="en-US" b="1" dirty="0" smtClean="0"/>
              <a:t>Act in adequate term</a:t>
            </a:r>
            <a:r>
              <a:rPr lang="cs-CZ" b="1" dirty="0" smtClean="0"/>
              <a:t>: </a:t>
            </a:r>
            <a:r>
              <a:rPr lang="cs-CZ" i="1" dirty="0" smtClean="0"/>
              <a:t>‚‚</a:t>
            </a:r>
            <a:r>
              <a:rPr lang="en-US" i="1" dirty="0" smtClean="0"/>
              <a:t>Public authorities shall act and perform their duties within a reasonable time.</a:t>
            </a:r>
            <a:r>
              <a:rPr lang="cs-CZ" i="1" dirty="0" smtClean="0"/>
              <a:t>‘‘</a:t>
            </a:r>
            <a:endParaRPr lang="en-US" i="1" dirty="0" smtClean="0"/>
          </a:p>
          <a:p>
            <a:pPr lvl="1"/>
            <a:r>
              <a:rPr lang="en-US" dirty="0" smtClean="0"/>
              <a:t>Art 8) </a:t>
            </a:r>
            <a:r>
              <a:rPr lang="en-US" b="1" dirty="0" smtClean="0"/>
              <a:t>Participation</a:t>
            </a:r>
            <a:r>
              <a:rPr lang="cs-CZ" b="1" dirty="0"/>
              <a:t>:</a:t>
            </a:r>
            <a:r>
              <a:rPr lang="cs-CZ" b="1" dirty="0" smtClean="0"/>
              <a:t> </a:t>
            </a:r>
            <a:r>
              <a:rPr lang="cs-CZ" i="1" dirty="0" smtClean="0"/>
              <a:t>‚‚</a:t>
            </a:r>
            <a:r>
              <a:rPr lang="en-US" i="1" dirty="0" smtClean="0"/>
              <a:t>Public authorities shall provide private persons with the opportunity through appropriate means to participate in the preparation and implementation of administrative decisions</a:t>
            </a:r>
            <a:r>
              <a:rPr lang="cs-CZ" i="1" dirty="0" smtClean="0"/>
              <a:t>‘‘</a:t>
            </a:r>
            <a:endParaRPr lang="en-US" i="1" dirty="0" smtClean="0"/>
          </a:p>
          <a:p>
            <a:pPr lvl="1"/>
            <a:r>
              <a:rPr lang="en-US" dirty="0" smtClean="0"/>
              <a:t>Art 9) </a:t>
            </a:r>
            <a:r>
              <a:rPr lang="en-US" b="1" dirty="0" smtClean="0"/>
              <a:t>Respect to privacy</a:t>
            </a:r>
            <a:r>
              <a:rPr lang="cs-CZ" b="1" dirty="0" smtClean="0"/>
              <a:t>: ‚‚</a:t>
            </a:r>
            <a:r>
              <a:rPr lang="en-US" dirty="0" smtClean="0"/>
              <a:t>Public authorities shall have respect for privacy, particularly when processing personal data.</a:t>
            </a:r>
            <a:r>
              <a:rPr lang="cs-CZ" dirty="0" smtClean="0"/>
              <a:t>‘‘‘</a:t>
            </a:r>
            <a:endParaRPr lang="en-US" b="1" dirty="0" smtClean="0"/>
          </a:p>
          <a:p>
            <a:pPr lvl="1"/>
            <a:r>
              <a:rPr lang="en-US" dirty="0" smtClean="0"/>
              <a:t>Art 10) </a:t>
            </a:r>
            <a:r>
              <a:rPr lang="en-US" b="1" dirty="0" smtClean="0"/>
              <a:t>Transparency</a:t>
            </a:r>
            <a:r>
              <a:rPr lang="cs-CZ" b="1" dirty="0"/>
              <a:t>:</a:t>
            </a:r>
            <a:r>
              <a:rPr lang="cs-CZ" b="1" dirty="0" smtClean="0"/>
              <a:t> </a:t>
            </a:r>
            <a:r>
              <a:rPr lang="en-US" dirty="0" smtClean="0"/>
              <a:t>Public authorities should ensure that, private persons are informed about their</a:t>
            </a:r>
            <a:r>
              <a:rPr lang="cs-CZ" dirty="0" smtClean="0"/>
              <a:t> </a:t>
            </a:r>
            <a:r>
              <a:rPr lang="en-US" dirty="0" smtClean="0"/>
              <a:t>activities</a:t>
            </a:r>
            <a:r>
              <a:rPr lang="cs-CZ" dirty="0" smtClean="0"/>
              <a:t>.</a:t>
            </a:r>
            <a:endParaRPr lang="en-US" dirty="0" smtClean="0"/>
          </a:p>
          <a:p>
            <a:pPr lvl="1"/>
            <a:endParaRPr lang="en-US" i="1" dirty="0" smtClean="0"/>
          </a:p>
        </p:txBody>
      </p:sp>
      <p:sp>
        <p:nvSpPr>
          <p:cNvPr id="6"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normAutofit fontScale="90000"/>
          </a:bodyPr>
          <a:lstStyle/>
          <a:p>
            <a:pPr algn="ctr"/>
            <a:r>
              <a:rPr lang="cs-CZ" sz="2200" dirty="0" smtClean="0"/>
              <a:t/>
            </a:r>
            <a:br>
              <a:rPr lang="cs-CZ" sz="2200" dirty="0" smtClean="0"/>
            </a:br>
            <a:r>
              <a:rPr lang="cs-CZ" sz="2200" dirty="0" smtClean="0"/>
              <a:t/>
            </a:r>
            <a:br>
              <a:rPr lang="cs-CZ" sz="2200" dirty="0" smtClean="0"/>
            </a:br>
            <a:r>
              <a:rPr lang="en-US" sz="3600" b="1" dirty="0" smtClean="0"/>
              <a:t>Duties of public officials</a:t>
            </a:r>
            <a:r>
              <a:rPr lang="cs-CZ" sz="2200" dirty="0" smtClean="0"/>
              <a:t/>
            </a:r>
            <a:br>
              <a:rPr lang="cs-CZ" sz="2200" dirty="0" smtClean="0"/>
            </a:br>
            <a:r>
              <a:rPr lang="en-US" sz="2200" dirty="0" smtClean="0"/>
              <a:t>Council of Europe</a:t>
            </a:r>
            <a:r>
              <a:rPr lang="cs-CZ" sz="2200" dirty="0" smtClean="0"/>
              <a:t> </a:t>
            </a:r>
            <a:r>
              <a:rPr lang="en-US" sz="2200" dirty="0" smtClean="0"/>
              <a:t>recommendation on good Administration</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600200"/>
            <a:ext cx="7467600" cy="4925144"/>
          </a:xfrm>
        </p:spPr>
        <p:txBody>
          <a:bodyPr>
            <a:normAutofit fontScale="77500" lnSpcReduction="20000"/>
          </a:bodyPr>
          <a:lstStyle/>
          <a:p>
            <a:r>
              <a:rPr lang="en-US" b="1" dirty="0" smtClean="0"/>
              <a:t>Art 41 of the Charter of Fundamental Rights</a:t>
            </a:r>
            <a:r>
              <a:rPr lang="en-US" dirty="0" smtClean="0"/>
              <a:t>, states right to good administration</a:t>
            </a:r>
            <a:r>
              <a:rPr lang="cs-CZ" dirty="0" smtClean="0"/>
              <a:t>. </a:t>
            </a:r>
            <a:r>
              <a:rPr lang="en-US" dirty="0" smtClean="0"/>
              <a:t>This Article is elaborated </a:t>
            </a:r>
            <a:r>
              <a:rPr lang="cs-CZ" dirty="0" smtClean="0"/>
              <a:t>by t</a:t>
            </a:r>
            <a:r>
              <a:rPr lang="en-US" dirty="0" smtClean="0"/>
              <a:t>he </a:t>
            </a:r>
            <a:r>
              <a:rPr lang="en-US" dirty="0">
                <a:hlinkClick r:id="rId2"/>
              </a:rPr>
              <a:t>European Code of Good Administrative </a:t>
            </a:r>
            <a:r>
              <a:rPr lang="en-US" dirty="0" smtClean="0">
                <a:hlinkClick r:id="rId2"/>
              </a:rPr>
              <a:t>Behavior</a:t>
            </a:r>
            <a:r>
              <a:rPr lang="cs-CZ" dirty="0" smtClean="0"/>
              <a:t>.</a:t>
            </a:r>
            <a:r>
              <a:rPr lang="en-US" dirty="0" smtClean="0"/>
              <a:t> </a:t>
            </a:r>
            <a:endParaRPr lang="cs-CZ" dirty="0" smtClean="0"/>
          </a:p>
          <a:p>
            <a:r>
              <a:rPr lang="en-US" dirty="0" smtClean="0"/>
              <a:t>Public </a:t>
            </a:r>
            <a:r>
              <a:rPr lang="en-US" dirty="0"/>
              <a:t>service principles for the EU civil service </a:t>
            </a:r>
            <a:r>
              <a:rPr lang="en-US" dirty="0" smtClean="0"/>
              <a:t>states this principles:</a:t>
            </a:r>
          </a:p>
          <a:p>
            <a:pPr lvl="1"/>
            <a:r>
              <a:rPr lang="en-US" b="1" dirty="0" smtClean="0"/>
              <a:t>Commitment </a:t>
            </a:r>
            <a:r>
              <a:rPr lang="en-US" b="1" dirty="0"/>
              <a:t>to the European Union and its citizens</a:t>
            </a:r>
            <a:r>
              <a:rPr lang="cs-CZ" b="1" dirty="0"/>
              <a:t>: </a:t>
            </a:r>
            <a:r>
              <a:rPr lang="cs-CZ" dirty="0"/>
              <a:t>‚‚</a:t>
            </a:r>
            <a:r>
              <a:rPr lang="en-US" i="1" dirty="0"/>
              <a:t>Civil servants should be conscious that the Union’s institutions exist in order to serve the interests of the Union and of its citizens in fulfilling the objectives of the Treaties.</a:t>
            </a:r>
            <a:r>
              <a:rPr lang="cs-CZ" i="1" dirty="0"/>
              <a:t>‘‘</a:t>
            </a:r>
            <a:endParaRPr lang="en-US" i="1" dirty="0"/>
          </a:p>
          <a:p>
            <a:pPr lvl="1"/>
            <a:r>
              <a:rPr lang="en-US" b="1" dirty="0"/>
              <a:t>Integrity</a:t>
            </a:r>
            <a:r>
              <a:rPr lang="cs-CZ" b="1" dirty="0"/>
              <a:t>: </a:t>
            </a:r>
            <a:r>
              <a:rPr lang="cs-CZ" i="1" dirty="0"/>
              <a:t>‚‚</a:t>
            </a:r>
            <a:r>
              <a:rPr lang="en-US" i="1" dirty="0"/>
              <a:t>Civil servants should be guided by a sense of propriety and conduct themselves at all times in a manner that would bear the closest public scrutiny</a:t>
            </a:r>
            <a:r>
              <a:rPr lang="cs-CZ" i="1" dirty="0"/>
              <a:t>‘‘</a:t>
            </a:r>
          </a:p>
          <a:p>
            <a:pPr lvl="1"/>
            <a:r>
              <a:rPr lang="en-US" b="1" dirty="0"/>
              <a:t>Objectivity</a:t>
            </a:r>
            <a:r>
              <a:rPr lang="cs-CZ" b="1" dirty="0"/>
              <a:t>: </a:t>
            </a:r>
            <a:r>
              <a:rPr lang="cs-CZ" i="1" dirty="0"/>
              <a:t>‚‚</a:t>
            </a:r>
            <a:r>
              <a:rPr lang="en-US" i="1" dirty="0"/>
              <a:t>Civil servants should be impartial, open-minded, guided by evidence, and willing to hear different viewpoints. They should be ready to acknowledge and correct mistakes.</a:t>
            </a:r>
            <a:r>
              <a:rPr lang="cs-CZ" i="1" dirty="0"/>
              <a:t>‘‘</a:t>
            </a:r>
          </a:p>
          <a:p>
            <a:pPr lvl="1"/>
            <a:r>
              <a:rPr lang="en-US" b="1" dirty="0"/>
              <a:t>Respect for others</a:t>
            </a:r>
            <a:r>
              <a:rPr lang="cs-CZ" b="1" dirty="0"/>
              <a:t>: </a:t>
            </a:r>
            <a:r>
              <a:rPr lang="cs-CZ" i="1" dirty="0"/>
              <a:t>‚‚</a:t>
            </a:r>
            <a:r>
              <a:rPr lang="en-US" i="1" dirty="0"/>
              <a:t>Civil servants should act respectfully to each other and to citizens. They should be polite, helpful, timely, and co-operative</a:t>
            </a:r>
            <a:r>
              <a:rPr lang="cs-CZ" i="1" dirty="0"/>
              <a:t>.‘‘</a:t>
            </a:r>
          </a:p>
          <a:p>
            <a:pPr lvl="1"/>
            <a:r>
              <a:rPr lang="en-US" b="1" dirty="0"/>
              <a:t>Transparency</a:t>
            </a:r>
            <a:r>
              <a:rPr lang="cs-CZ" b="1" dirty="0"/>
              <a:t>: </a:t>
            </a:r>
            <a:r>
              <a:rPr lang="cs-CZ" i="1" dirty="0"/>
              <a:t>‚‚</a:t>
            </a:r>
            <a:r>
              <a:rPr lang="en-US" i="1" dirty="0"/>
              <a:t>Civil servants should be willing to explain their activities and to give reasons for their actions.</a:t>
            </a:r>
            <a:r>
              <a:rPr lang="cs-CZ" i="1" dirty="0" smtClean="0"/>
              <a:t>‘‘</a:t>
            </a:r>
            <a:endParaRPr lang="cs-CZ" i="1"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normAutofit/>
          </a:bodyPr>
          <a:lstStyle/>
          <a:p>
            <a:pPr algn="ctr"/>
            <a:r>
              <a:rPr lang="en-US" sz="3200" b="1" dirty="0" smtClean="0"/>
              <a:t>Duties of public officials </a:t>
            </a:r>
            <a:r>
              <a:rPr lang="cs-CZ" sz="2000" dirty="0" smtClean="0"/>
              <a:t/>
            </a:r>
            <a:br>
              <a:rPr lang="cs-CZ" sz="2000" dirty="0" smtClean="0"/>
            </a:br>
            <a:r>
              <a:rPr lang="en-US" sz="2000" dirty="0" smtClean="0"/>
              <a:t>European Union</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numCol="2">
            <a:normAutofit fontScale="62500" lnSpcReduction="20000"/>
          </a:bodyPr>
          <a:lstStyle/>
          <a:p>
            <a:r>
              <a:rPr lang="en-US" dirty="0" smtClean="0"/>
              <a:t>Public officials should sweep the office, clean up ashes from the stove and wipe the dust daily</a:t>
            </a:r>
          </a:p>
          <a:p>
            <a:r>
              <a:rPr lang="en-US" dirty="0" smtClean="0"/>
              <a:t>Public officials are responsible for heating up of the office. They procure fuel at their own expenses</a:t>
            </a:r>
          </a:p>
          <a:p>
            <a:r>
              <a:rPr lang="en-US" dirty="0" smtClean="0"/>
              <a:t>Private conversations </a:t>
            </a:r>
            <a:r>
              <a:rPr lang="cs-CZ" dirty="0" smtClean="0"/>
              <a:t>are</a:t>
            </a:r>
            <a:r>
              <a:rPr lang="en-US" dirty="0" smtClean="0"/>
              <a:t> undesirable</a:t>
            </a:r>
          </a:p>
          <a:p>
            <a:r>
              <a:rPr lang="en-US" dirty="0" smtClean="0"/>
              <a:t>Regular working hours are twelve hours a day. In the cases of need, every official have to work overtime</a:t>
            </a:r>
          </a:p>
          <a:p>
            <a:r>
              <a:rPr lang="en-US" dirty="0" smtClean="0"/>
              <a:t>Any political activity of official is a reason for immediate dismissal</a:t>
            </a:r>
          </a:p>
          <a:p>
            <a:r>
              <a:rPr lang="en-US" dirty="0" smtClean="0"/>
              <a:t>Public officials should be restraint in the matters of smoking and consummation of alcoholic beverages</a:t>
            </a:r>
          </a:p>
          <a:p>
            <a:r>
              <a:rPr lang="en-US" dirty="0" smtClean="0"/>
              <a:t>Public officials should be polite to ladies and persons with higher status</a:t>
            </a:r>
          </a:p>
          <a:p>
            <a:r>
              <a:rPr lang="en-US" dirty="0" smtClean="0"/>
              <a:t>Recommended reading is only Bible and morally unobjectionable books</a:t>
            </a:r>
          </a:p>
          <a:p>
            <a:r>
              <a:rPr lang="en-US" dirty="0" smtClean="0"/>
              <a:t>Every public official is obliged to take care for his own health. In the case of illness, there is no claim on salary. Every official should save appropriate amount of money  for the case of illness or unpredictable needs</a:t>
            </a:r>
          </a:p>
          <a:p>
            <a:r>
              <a:rPr lang="cs-CZ" dirty="0" smtClean="0"/>
              <a:t>Public </a:t>
            </a:r>
            <a:r>
              <a:rPr lang="en-US" dirty="0" smtClean="0"/>
              <a:t>officials can‘t be wrong. Who is often wrong, will be discharged</a:t>
            </a:r>
          </a:p>
          <a:p>
            <a:r>
              <a:rPr lang="cs-CZ" dirty="0" smtClean="0"/>
              <a:t>Public </a:t>
            </a:r>
            <a:r>
              <a:rPr lang="en-US" dirty="0" smtClean="0"/>
              <a:t>official who resist </a:t>
            </a:r>
            <a:r>
              <a:rPr lang="cs-CZ" dirty="0" smtClean="0"/>
              <a:t>to his superior has no </a:t>
            </a:r>
            <a:r>
              <a:rPr lang="en-US" dirty="0" smtClean="0"/>
              <a:t>respect for him. This fact will lead</a:t>
            </a:r>
            <a:r>
              <a:rPr lang="cs-CZ" dirty="0" smtClean="0"/>
              <a:t> to </a:t>
            </a:r>
            <a:r>
              <a:rPr lang="en-US" dirty="0" smtClean="0"/>
              <a:t>appropriate</a:t>
            </a:r>
            <a:r>
              <a:rPr lang="cs-CZ" dirty="0" smtClean="0"/>
              <a:t> </a:t>
            </a:r>
            <a:r>
              <a:rPr lang="en-US" dirty="0" smtClean="0"/>
              <a:t>consequences</a:t>
            </a:r>
          </a:p>
          <a:p>
            <a:r>
              <a:rPr lang="en-US" dirty="0" smtClean="0"/>
              <a:t>Female officials should by pious and modest</a:t>
            </a:r>
          </a:p>
          <a:p>
            <a:r>
              <a:rPr lang="en-US" dirty="0" smtClean="0"/>
              <a:t>Ask for vacation is possible only in urgent family matters. This is unpaid leave.</a:t>
            </a:r>
          </a:p>
          <a:p>
            <a:r>
              <a:rPr lang="en-US" dirty="0" smtClean="0"/>
              <a:t>Officials should keep on their minds that there are hundreds of other people who are ready to get on their work positions</a:t>
            </a:r>
          </a:p>
          <a:p>
            <a:r>
              <a:rPr lang="en-US" dirty="0" smtClean="0"/>
              <a:t>Public officials can‘t ever forget to be grateful to their superior, because he is their breadwinner</a:t>
            </a:r>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normAutofit/>
          </a:bodyPr>
          <a:lstStyle/>
          <a:p>
            <a:pPr algn="ctr"/>
            <a:r>
              <a:rPr lang="en-US" sz="2800" b="1" dirty="0" smtClean="0"/>
              <a:t>Staff regulations 1870</a:t>
            </a:r>
            <a:br>
              <a:rPr lang="en-US" sz="2800" b="1" dirty="0" smtClean="0"/>
            </a:br>
            <a:r>
              <a:rPr lang="en-US" sz="2000" dirty="0" smtClean="0"/>
              <a:t>Just for illustration</a:t>
            </a:r>
            <a:endParaRPr lang="en-US" sz="1600" dirty="0"/>
          </a:p>
        </p:txBody>
      </p:sp>
    </p:spTree>
    <p:extLst>
      <p:ext uri="{BB962C8B-B14F-4D97-AF65-F5344CB8AC3E}">
        <p14:creationId xmlns:p14="http://schemas.microsoft.com/office/powerpoint/2010/main" xmlns="" val="1730804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lstStyle/>
          <a:p>
            <a:r>
              <a:rPr lang="en-US" dirty="0" smtClean="0"/>
              <a:t>Administrative</a:t>
            </a:r>
            <a:r>
              <a:rPr lang="cs-CZ" dirty="0" smtClean="0"/>
              <a:t> science </a:t>
            </a:r>
            <a:r>
              <a:rPr lang="en-US" dirty="0" smtClean="0"/>
              <a:t>deals with </a:t>
            </a:r>
            <a:r>
              <a:rPr lang="cs-CZ" dirty="0" smtClean="0"/>
              <a:t>these </a:t>
            </a:r>
            <a:r>
              <a:rPr lang="en-US" dirty="0" smtClean="0"/>
              <a:t>general rights</a:t>
            </a:r>
            <a:r>
              <a:rPr lang="cs-CZ" dirty="0" smtClean="0"/>
              <a:t> </a:t>
            </a:r>
            <a:r>
              <a:rPr lang="en-US" dirty="0" smtClean="0"/>
              <a:t>of </a:t>
            </a:r>
            <a:r>
              <a:rPr lang="cs-CZ" dirty="0" smtClean="0"/>
              <a:t>public </a:t>
            </a:r>
            <a:r>
              <a:rPr lang="en-US" dirty="0" smtClean="0"/>
              <a:t>officials</a:t>
            </a:r>
            <a:r>
              <a:rPr lang="cs-CZ" dirty="0" smtClean="0"/>
              <a:t>:</a:t>
            </a:r>
          </a:p>
          <a:p>
            <a:pPr lvl="1"/>
            <a:r>
              <a:rPr lang="en-US" dirty="0" smtClean="0"/>
              <a:t>Right on salary</a:t>
            </a:r>
            <a:endParaRPr lang="cs-CZ" dirty="0" smtClean="0"/>
          </a:p>
          <a:p>
            <a:pPr lvl="1"/>
            <a:r>
              <a:rPr lang="en-US" dirty="0" smtClean="0"/>
              <a:t>Right on service succession</a:t>
            </a:r>
          </a:p>
          <a:p>
            <a:pPr lvl="1"/>
            <a:r>
              <a:rPr lang="en-US" dirty="0" smtClean="0"/>
              <a:t>Right on official titles</a:t>
            </a:r>
          </a:p>
          <a:p>
            <a:r>
              <a:rPr lang="en-US" dirty="0" smtClean="0"/>
              <a:t>Disadvantages of public service should be compensated by:</a:t>
            </a:r>
            <a:endParaRPr lang="cs-CZ" dirty="0" smtClean="0"/>
          </a:p>
          <a:p>
            <a:pPr lvl="1"/>
            <a:r>
              <a:rPr lang="en-US" dirty="0" smtClean="0"/>
              <a:t>Longer vacation</a:t>
            </a:r>
          </a:p>
          <a:p>
            <a:pPr lvl="1"/>
            <a:r>
              <a:rPr lang="cs-CZ" dirty="0" smtClean="0"/>
              <a:t>Free </a:t>
            </a:r>
            <a:r>
              <a:rPr lang="en-US" dirty="0" smtClean="0"/>
              <a:t>uniform</a:t>
            </a:r>
          </a:p>
          <a:p>
            <a:pPr lvl="1"/>
            <a:r>
              <a:rPr lang="en-US" dirty="0" smtClean="0"/>
              <a:t>Certainty of service progress</a:t>
            </a:r>
          </a:p>
          <a:p>
            <a:pPr lvl="1"/>
            <a:r>
              <a:rPr lang="cs-CZ" dirty="0" smtClean="0"/>
              <a:t>Free </a:t>
            </a:r>
            <a:r>
              <a:rPr lang="en-US" dirty="0" smtClean="0"/>
              <a:t>fare</a:t>
            </a:r>
          </a:p>
          <a:p>
            <a:pPr lvl="1"/>
            <a:r>
              <a:rPr lang="en-US" dirty="0" smtClean="0"/>
              <a:t>Quality of social </a:t>
            </a:r>
            <a:r>
              <a:rPr lang="cs-CZ" dirty="0" smtClean="0"/>
              <a:t>and </a:t>
            </a:r>
            <a:r>
              <a:rPr lang="en-US" dirty="0" smtClean="0"/>
              <a:t>personal</a:t>
            </a:r>
            <a:r>
              <a:rPr lang="cs-CZ" dirty="0" smtClean="0"/>
              <a:t> care</a:t>
            </a:r>
            <a:endParaRPr lang="en-US" dirty="0" smtClean="0"/>
          </a:p>
          <a:p>
            <a:endParaRPr lang="en-US" dirty="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Rights of public officials</a:t>
            </a:r>
            <a:endParaRPr lang="en-US" b="1" dirty="0"/>
          </a:p>
        </p:txBody>
      </p:sp>
    </p:spTree>
    <p:extLst>
      <p:ext uri="{BB962C8B-B14F-4D97-AF65-F5344CB8AC3E}">
        <p14:creationId xmlns:p14="http://schemas.microsoft.com/office/powerpoint/2010/main" xmlns="" val="1604513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a:bodyPr>
          <a:lstStyle/>
          <a:p>
            <a:r>
              <a:rPr lang="cs-CZ" dirty="0" smtClean="0"/>
              <a:t>General l</a:t>
            </a:r>
            <a:r>
              <a:rPr lang="en-US" dirty="0" smtClean="0"/>
              <a:t>abo</a:t>
            </a:r>
            <a:r>
              <a:rPr lang="cs-CZ" dirty="0" smtClean="0"/>
              <a:t>u</a:t>
            </a:r>
            <a:r>
              <a:rPr lang="en-US" dirty="0" smtClean="0"/>
              <a:t>r</a:t>
            </a:r>
            <a:r>
              <a:rPr lang="cs-CZ" dirty="0" smtClean="0"/>
              <a:t>-</a:t>
            </a:r>
            <a:r>
              <a:rPr lang="cs-CZ" dirty="0" err="1" smtClean="0"/>
              <a:t>law</a:t>
            </a:r>
            <a:r>
              <a:rPr lang="en-US" dirty="0" smtClean="0"/>
              <a:t> responsibility</a:t>
            </a:r>
            <a:r>
              <a:rPr lang="cs-CZ" dirty="0" smtClean="0"/>
              <a:t>.</a:t>
            </a:r>
          </a:p>
          <a:p>
            <a:r>
              <a:rPr lang="en-US" dirty="0" smtClean="0"/>
              <a:t>In connection with public administration, there are </a:t>
            </a:r>
            <a:r>
              <a:rPr lang="en-US" b="1" dirty="0" smtClean="0"/>
              <a:t>specific kinds </a:t>
            </a:r>
            <a:r>
              <a:rPr lang="en-US" dirty="0" smtClean="0"/>
              <a:t>of responsibility</a:t>
            </a:r>
            <a:r>
              <a:rPr lang="cs-CZ" dirty="0" smtClean="0"/>
              <a:t>:</a:t>
            </a:r>
          </a:p>
          <a:p>
            <a:pPr>
              <a:buFont typeface="Wingdings" pitchFamily="2" charset="2"/>
              <a:buChar char="q"/>
            </a:pPr>
            <a:r>
              <a:rPr lang="cs-CZ" dirty="0" smtClean="0"/>
              <a:t>      </a:t>
            </a:r>
            <a:r>
              <a:rPr lang="en-US" dirty="0" smtClean="0"/>
              <a:t>for illegal decision and incorrect conduct</a:t>
            </a:r>
            <a:r>
              <a:rPr lang="cs-CZ" dirty="0" smtClean="0"/>
              <a:t> (</a:t>
            </a:r>
            <a:r>
              <a:rPr lang="cs-CZ" dirty="0" err="1" smtClean="0"/>
              <a:t>compensation</a:t>
            </a:r>
            <a:r>
              <a:rPr lang="cs-CZ" dirty="0" smtClean="0"/>
              <a:t> </a:t>
            </a:r>
            <a:r>
              <a:rPr lang="cs-CZ" dirty="0" err="1" smtClean="0"/>
              <a:t>for</a:t>
            </a:r>
            <a:r>
              <a:rPr lang="cs-CZ" dirty="0" smtClean="0"/>
              <a:t> </a:t>
            </a:r>
            <a:r>
              <a:rPr lang="cs-CZ" dirty="0" err="1" smtClean="0"/>
              <a:t>damages</a:t>
            </a:r>
            <a:r>
              <a:rPr lang="cs-CZ" dirty="0" smtClean="0"/>
              <a:t> </a:t>
            </a:r>
            <a:r>
              <a:rPr lang="cs-CZ" dirty="0" err="1" smtClean="0"/>
              <a:t>caused</a:t>
            </a:r>
            <a:r>
              <a:rPr lang="cs-CZ" dirty="0" smtClean="0"/>
              <a:t> to </a:t>
            </a:r>
            <a:r>
              <a:rPr lang="cs-CZ" dirty="0" err="1" smtClean="0"/>
              <a:t>citizens</a:t>
            </a:r>
            <a:r>
              <a:rPr lang="cs-CZ" dirty="0" smtClean="0"/>
              <a:t>, in limited </a:t>
            </a:r>
            <a:r>
              <a:rPr lang="cs-CZ" dirty="0" err="1" smtClean="0"/>
              <a:t>extent</a:t>
            </a:r>
            <a:r>
              <a:rPr lang="cs-CZ" dirty="0" smtClean="0"/>
              <a:t>)</a:t>
            </a:r>
            <a:r>
              <a:rPr lang="en-US" dirty="0" smtClean="0"/>
              <a:t>. </a:t>
            </a:r>
            <a:endParaRPr lang="cs-CZ" dirty="0" smtClean="0"/>
          </a:p>
          <a:p>
            <a:pPr>
              <a:buFont typeface="Wingdings" pitchFamily="2" charset="2"/>
              <a:buChar char="q"/>
            </a:pPr>
            <a:r>
              <a:rPr lang="cs-CZ" dirty="0" smtClean="0"/>
              <a:t>      s</a:t>
            </a:r>
            <a:r>
              <a:rPr lang="en-US" dirty="0" err="1" smtClean="0"/>
              <a:t>pecific</a:t>
            </a:r>
            <a:r>
              <a:rPr lang="en-US" dirty="0" smtClean="0"/>
              <a:t> kind of </a:t>
            </a:r>
            <a:r>
              <a:rPr lang="cs-CZ" dirty="0" smtClean="0"/>
              <a:t>public </a:t>
            </a:r>
            <a:r>
              <a:rPr lang="cs-CZ" dirty="0" err="1" smtClean="0"/>
              <a:t>law</a:t>
            </a:r>
            <a:r>
              <a:rPr lang="cs-CZ" dirty="0" smtClean="0"/>
              <a:t> </a:t>
            </a:r>
            <a:r>
              <a:rPr lang="en-US" dirty="0" smtClean="0"/>
              <a:t>responsibility is </a:t>
            </a:r>
            <a:r>
              <a:rPr lang="en-US" b="1" dirty="0" smtClean="0"/>
              <a:t>disciplinary responsibility</a:t>
            </a:r>
            <a:r>
              <a:rPr lang="en-US" dirty="0" smtClean="0"/>
              <a:t>.</a:t>
            </a:r>
          </a:p>
          <a:p>
            <a:pPr marL="365760" lvl="1" indent="0">
              <a:buNone/>
            </a:pPr>
            <a:endParaRPr lang="cs-CZ" dirty="0" smtClean="0"/>
          </a:p>
        </p:txBody>
      </p:sp>
      <p:sp>
        <p:nvSpPr>
          <p:cNvPr id="4" name="Nadpis 1"/>
          <p:cNvSpPr>
            <a:spLocks noGrp="1"/>
          </p:cNvSpPr>
          <p:nvPr>
            <p:ph type="title"/>
          </p:nvPr>
        </p:nvSpPr>
        <p:spPr>
          <a:xfrm>
            <a:off x="457200" y="274638"/>
            <a:ext cx="7467600" cy="1143000"/>
          </a:xfrm>
          <a:ln/>
        </p:spPr>
        <p:style>
          <a:lnRef idx="1">
            <a:schemeClr val="accent1"/>
          </a:lnRef>
          <a:fillRef idx="2">
            <a:schemeClr val="accent1"/>
          </a:fillRef>
          <a:effectRef idx="1">
            <a:schemeClr val="accent1"/>
          </a:effectRef>
          <a:fontRef idx="minor">
            <a:schemeClr val="dk1"/>
          </a:fontRef>
        </p:style>
        <p:txBody>
          <a:bodyPr anchor="ctr"/>
          <a:lstStyle/>
          <a:p>
            <a:pPr algn="ctr"/>
            <a:r>
              <a:rPr lang="en-US" b="1" dirty="0" smtClean="0"/>
              <a:t>Responsibility of public officials</a:t>
            </a:r>
            <a:endParaRPr lang="en-US" b="1" dirty="0"/>
          </a:p>
        </p:txBody>
      </p:sp>
    </p:spTree>
    <p:extLst>
      <p:ext uri="{BB962C8B-B14F-4D97-AF65-F5344CB8AC3E}">
        <p14:creationId xmlns:p14="http://schemas.microsoft.com/office/powerpoint/2010/main" xmlns="" val="36965948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790</TotalTime>
  <Words>1066</Words>
  <Application>Microsoft Office PowerPoint</Application>
  <PresentationFormat>Předvádění na obrazovce (4:3)</PresentationFormat>
  <Paragraphs>84</Paragraphs>
  <Slides>10</Slides>
  <Notes>2</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Arkýř</vt:lpstr>
      <vt:lpstr>Snímek 1</vt:lpstr>
      <vt:lpstr>Duties of public officials</vt:lpstr>
      <vt:lpstr>Duties of public officials</vt:lpstr>
      <vt:lpstr>  Duties of public officials Council of Europe recommendation on good Administration </vt:lpstr>
      <vt:lpstr>  Duties of public officials Council of Europe recommendation on good Administration </vt:lpstr>
      <vt:lpstr>Duties of public officials  European Union</vt:lpstr>
      <vt:lpstr>Staff regulations 1870 Just for illustration</vt:lpstr>
      <vt:lpstr>Rights of public officials</vt:lpstr>
      <vt:lpstr>Responsibility of public officials</vt:lpstr>
      <vt:lpstr>Responsibility of public officials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Jiri</dc:creator>
  <cp:lastModifiedBy>Lenovo</cp:lastModifiedBy>
  <cp:revision>64</cp:revision>
  <dcterms:created xsi:type="dcterms:W3CDTF">2012-11-04T17:22:04Z</dcterms:created>
  <dcterms:modified xsi:type="dcterms:W3CDTF">2016-03-08T15:04:50Z</dcterms:modified>
</cp:coreProperties>
</file>