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30"/>
  </p:notesMasterIdLst>
  <p:handoutMasterIdLst>
    <p:handoutMasterId r:id="rId31"/>
  </p:handoutMasterIdLst>
  <p:sldIdLst>
    <p:sldId id="256" r:id="rId2"/>
    <p:sldId id="291" r:id="rId3"/>
    <p:sldId id="316" r:id="rId4"/>
    <p:sldId id="292" r:id="rId5"/>
    <p:sldId id="293" r:id="rId6"/>
    <p:sldId id="315"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 id="311" r:id="rId25"/>
    <p:sldId id="312" r:id="rId26"/>
    <p:sldId id="313" r:id="rId27"/>
    <p:sldId id="314" r:id="rId28"/>
    <p:sldId id="289" r:id="rId2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11" autoAdjust="0"/>
  </p:normalViewPr>
  <p:slideViewPr>
    <p:cSldViewPr snapToGrid="0">
      <p:cViewPr varScale="1">
        <p:scale>
          <a:sx n="107" d="100"/>
          <a:sy n="107" d="100"/>
        </p:scale>
        <p:origin x="102" y="120"/>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59"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GB" altLang="cs-CZ" smtClean="0"/>
              <a:t>The System of Criminal Law Sanctions in the Czech Criminal law - 6. 3. 2018 </a:t>
            </a:r>
            <a:endParaRPr lang="cs-CZ" altLang="cs-CZ" dirty="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en-GB" altLang="cs-CZ" smtClean="0"/>
              <a:t>The System of Criminal Law Sanctions in the Czech Criminal law - 6. 3. 2018 </a:t>
            </a:r>
            <a:endParaRPr lang="cs-CZ" altLang="cs-CZ"/>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en-GB" altLang="cs-CZ" smtClean="0"/>
              <a:t>The System of Criminal Law Sanctions in the Czech Criminal law - 6. 3. 2018 </a:t>
            </a:r>
            <a:endParaRPr lang="cs-CZ" altLang="cs-CZ"/>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1_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en-GB" smtClean="0"/>
              <a:t>The System of Criminal Law Sanctions in the Czech Criminal law - 6. 3. 2018 </a:t>
            </a:r>
            <a:endParaRPr lang="cs-CZ" dirty="0"/>
          </a:p>
        </p:txBody>
      </p:sp>
    </p:spTree>
    <p:extLst>
      <p:ext uri="{BB962C8B-B14F-4D97-AF65-F5344CB8AC3E}">
        <p14:creationId xmlns:p14="http://schemas.microsoft.com/office/powerpoint/2010/main" val="419555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en-GB" altLang="cs-CZ" smtClean="0"/>
              <a:t>The System of Criminal Law Sanctions in the Czech Criminal law - 6. 3. 2018 </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r>
              <a:rPr lang="en-GB" altLang="cs-CZ" smtClean="0"/>
              <a:t>The System of Criminal Law Sanctions in the Czech Criminal law - 6. 3. 2018 </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r>
              <a:rPr lang="en-GB" altLang="cs-CZ" smtClean="0"/>
              <a:t>The System of Criminal Law Sanctions in the Czech Criminal law - 6. 3. 2018 </a:t>
            </a:r>
            <a:endParaRPr lang="cs-CZ" altLang="cs-CZ" dirty="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r>
              <a:rPr lang="en-GB" altLang="cs-CZ" smtClean="0"/>
              <a:t>The System of Criminal Law Sanctions in the Czech Criminal law - 6. 3. 2018 </a:t>
            </a:r>
            <a:endParaRPr lang="cs-CZ" altLang="cs-CZ" dirty="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en-GB" altLang="cs-CZ" smtClean="0"/>
              <a:t>The System of Criminal Law Sanctions in the Czech Criminal law - 6. 3. 2018 </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altLang="cs-CZ" smtClean="0"/>
              <a:t>The System of Criminal Law Sanctions in the Czech Criminal law - 6. 3. 2018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en-GB" altLang="cs-CZ" smtClean="0"/>
              <a:t>The System of Criminal Law Sanctions in the Czech Criminal law - 6. 3. 2018 </a:t>
            </a:r>
            <a:endParaRPr lang="cs-CZ" altLang="cs-CZ"/>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en-GB" altLang="cs-CZ" smtClean="0"/>
              <a:t>The System of Criminal Law Sanctions in the Czech Criminal law - 6. 3. 2018 </a:t>
            </a:r>
            <a:endParaRPr lang="cs-CZ" altLang="cs-CZ"/>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GB" altLang="cs-CZ" smtClean="0"/>
              <a:t>The System of Criminal Law Sanctions in the Czech Criminal law - 6. 3. 2018 </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sldNum="0"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ctrTitle"/>
          </p:nvPr>
        </p:nvSpPr>
        <p:spPr>
          <a:xfrm>
            <a:off x="950790" y="1967524"/>
            <a:ext cx="7518400" cy="2663825"/>
          </a:xfrm>
        </p:spPr>
        <p:txBody>
          <a:bodyPr/>
          <a:lstStyle/>
          <a:p>
            <a:pPr algn="ctr"/>
            <a:r>
              <a:rPr lang="en-US" altLang="cs-CZ" sz="2600" dirty="0" smtClean="0"/>
              <a:t>Selected Problems of Czech Criminal Law</a:t>
            </a:r>
            <a:br>
              <a:rPr lang="en-US" altLang="cs-CZ" sz="2600" dirty="0" smtClean="0"/>
            </a:br>
            <a:r>
              <a:rPr lang="en-GB" altLang="cs-CZ" sz="2600" dirty="0" smtClean="0"/>
              <a:t/>
            </a:r>
            <a:br>
              <a:rPr lang="en-GB" altLang="cs-CZ" sz="2600" dirty="0" smtClean="0"/>
            </a:br>
            <a:r>
              <a:rPr lang="en-GB" altLang="cs-CZ" sz="2600" dirty="0" smtClean="0"/>
              <a:t>The System of Criminal Law Sanctions in the Czech Criminal law</a:t>
            </a:r>
            <a:r>
              <a:rPr lang="cs-CZ" altLang="cs-CZ" sz="2600" dirty="0" smtClean="0"/>
              <a:t/>
            </a:r>
            <a:br>
              <a:rPr lang="cs-CZ" altLang="cs-CZ" sz="2600" dirty="0" smtClean="0"/>
            </a:br>
            <a:r>
              <a:rPr lang="cs-CZ" altLang="cs-CZ" sz="2600" dirty="0" smtClean="0"/>
              <a:t/>
            </a:r>
            <a:br>
              <a:rPr lang="cs-CZ" altLang="cs-CZ" sz="2600" dirty="0" smtClean="0"/>
            </a:br>
            <a:r>
              <a:rPr lang="cs-CZ" altLang="cs-CZ" sz="2600" b="0" i="1" dirty="0" smtClean="0"/>
              <a:t>6. 3. 2018</a:t>
            </a:r>
          </a:p>
        </p:txBody>
      </p:sp>
    </p:spTree>
    <p:extLst>
      <p:ext uri="{BB962C8B-B14F-4D97-AF65-F5344CB8AC3E}">
        <p14:creationId xmlns:p14="http://schemas.microsoft.com/office/powerpoint/2010/main" val="24519290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11268" name="Rectangle 2"/>
          <p:cNvSpPr>
            <a:spLocks noGrp="1" noChangeArrowheads="1"/>
          </p:cNvSpPr>
          <p:nvPr>
            <p:ph type="title"/>
          </p:nvPr>
        </p:nvSpPr>
        <p:spPr/>
        <p:txBody>
          <a:bodyPr/>
          <a:lstStyle/>
          <a:p>
            <a:pPr eaLnBrk="1" hangingPunct="1"/>
            <a:r>
              <a:rPr lang="en-GB" altLang="cs-CZ" sz="2800" b="1" dirty="0" smtClean="0"/>
              <a:t>An unconditional sentence of imprisonment</a:t>
            </a:r>
          </a:p>
        </p:txBody>
      </p:sp>
      <p:sp>
        <p:nvSpPr>
          <p:cNvPr id="11269" name="Rectangle 3"/>
          <p:cNvSpPr>
            <a:spLocks noGrp="1" noChangeArrowheads="1"/>
          </p:cNvSpPr>
          <p:nvPr>
            <p:ph type="body" idx="1"/>
          </p:nvPr>
        </p:nvSpPr>
        <p:spPr/>
        <p:txBody>
          <a:bodyPr/>
          <a:lstStyle/>
          <a:p>
            <a:pPr eaLnBrk="1" hangingPunct="1"/>
            <a:r>
              <a:rPr lang="en-GB" altLang="cs-CZ" dirty="0" smtClean="0"/>
              <a:t>A maximum term of imprisonment as a regular penalty shall be twenty years.</a:t>
            </a:r>
          </a:p>
          <a:p>
            <a:pPr eaLnBrk="1" hangingPunct="1"/>
            <a:endParaRPr lang="en-GB" altLang="cs-CZ" dirty="0" smtClean="0"/>
          </a:p>
          <a:p>
            <a:pPr eaLnBrk="1" hangingPunct="1"/>
            <a:r>
              <a:rPr lang="en-GB" altLang="cs-CZ" dirty="0" smtClean="0"/>
              <a:t>A uniform minimum term is not provided.</a:t>
            </a:r>
          </a:p>
          <a:p>
            <a:pPr eaLnBrk="1" hangingPunct="1"/>
            <a:endParaRPr lang="en-GB" altLang="cs-CZ" dirty="0" smtClean="0"/>
          </a:p>
          <a:p>
            <a:pPr eaLnBrk="1" hangingPunct="1"/>
            <a:r>
              <a:rPr lang="en-GB" altLang="cs-CZ" dirty="0" smtClean="0"/>
              <a:t>The term of imprisonment shall be served in prisons in accordance with another Act – Prison Act. </a:t>
            </a:r>
          </a:p>
        </p:txBody>
      </p:sp>
    </p:spTree>
    <p:extLst>
      <p:ext uri="{BB962C8B-B14F-4D97-AF65-F5344CB8AC3E}">
        <p14:creationId xmlns:p14="http://schemas.microsoft.com/office/powerpoint/2010/main" val="24792661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12292" name="Rectangle 2"/>
          <p:cNvSpPr>
            <a:spLocks noGrp="1" noChangeArrowheads="1"/>
          </p:cNvSpPr>
          <p:nvPr>
            <p:ph type="title"/>
          </p:nvPr>
        </p:nvSpPr>
        <p:spPr/>
        <p:txBody>
          <a:bodyPr/>
          <a:lstStyle/>
          <a:p>
            <a:pPr eaLnBrk="1" hangingPunct="1"/>
            <a:r>
              <a:rPr lang="en-GB" altLang="cs-CZ" b="1" dirty="0" smtClean="0"/>
              <a:t>Exceptional punishment</a:t>
            </a:r>
          </a:p>
        </p:txBody>
      </p:sp>
      <p:sp>
        <p:nvSpPr>
          <p:cNvPr id="12293" name="Rectangle 3"/>
          <p:cNvSpPr>
            <a:spLocks noGrp="1" noChangeArrowheads="1"/>
          </p:cNvSpPr>
          <p:nvPr>
            <p:ph type="body" idx="1"/>
          </p:nvPr>
        </p:nvSpPr>
        <p:spPr/>
        <p:txBody>
          <a:bodyPr/>
          <a:lstStyle/>
          <a:p>
            <a:pPr eaLnBrk="1" hangingPunct="1">
              <a:lnSpc>
                <a:spcPct val="90000"/>
              </a:lnSpc>
            </a:pPr>
            <a:r>
              <a:rPr lang="en-GB" altLang="cs-CZ" i="1" dirty="0" smtClean="0"/>
              <a:t>a sentence of imprisonment of twenty up to thirty years</a:t>
            </a:r>
          </a:p>
          <a:p>
            <a:pPr eaLnBrk="1" hangingPunct="1">
              <a:lnSpc>
                <a:spcPct val="90000"/>
              </a:lnSpc>
              <a:buFont typeface="Wingdings" panose="05000000000000000000" pitchFamily="2" charset="2"/>
              <a:buNone/>
            </a:pPr>
            <a:r>
              <a:rPr lang="en-GB" altLang="cs-CZ" dirty="0" smtClean="0"/>
              <a:t> -  very high seriousness  or</a:t>
            </a:r>
          </a:p>
          <a:p>
            <a:pPr eaLnBrk="1" hangingPunct="1">
              <a:lnSpc>
                <a:spcPct val="90000"/>
              </a:lnSpc>
              <a:buFont typeface="Wingdings" panose="05000000000000000000" pitchFamily="2" charset="2"/>
              <a:buNone/>
            </a:pPr>
            <a:r>
              <a:rPr lang="en-GB" altLang="cs-CZ" dirty="0" smtClean="0"/>
              <a:t> -  the possibility of reforming the offender is regarded as remote</a:t>
            </a:r>
          </a:p>
          <a:p>
            <a:pPr eaLnBrk="1" hangingPunct="1">
              <a:lnSpc>
                <a:spcPct val="90000"/>
              </a:lnSpc>
            </a:pPr>
            <a:r>
              <a:rPr lang="en-GB" altLang="cs-CZ" i="1" dirty="0" smtClean="0"/>
              <a:t>life imprisonment</a:t>
            </a:r>
          </a:p>
          <a:p>
            <a:pPr eaLnBrk="1" hangingPunct="1">
              <a:lnSpc>
                <a:spcPct val="90000"/>
              </a:lnSpc>
              <a:buFontTx/>
              <a:buChar char="-"/>
            </a:pPr>
            <a:r>
              <a:rPr lang="en-GB" altLang="cs-CZ" dirty="0" smtClean="0"/>
              <a:t>extremely high seriousness and</a:t>
            </a:r>
          </a:p>
          <a:p>
            <a:pPr eaLnBrk="1" hangingPunct="1">
              <a:lnSpc>
                <a:spcPct val="90000"/>
              </a:lnSpc>
              <a:buFontTx/>
              <a:buChar char="-"/>
            </a:pPr>
            <a:r>
              <a:rPr lang="en-GB" altLang="cs-CZ" dirty="0" smtClean="0"/>
              <a:t>the imposition is required for the effective protection  of society or</a:t>
            </a:r>
          </a:p>
          <a:p>
            <a:pPr eaLnBrk="1" hangingPunct="1">
              <a:lnSpc>
                <a:spcPct val="90000"/>
              </a:lnSpc>
              <a:buFontTx/>
              <a:buChar char="-"/>
            </a:pPr>
            <a:r>
              <a:rPr lang="en-GB" altLang="cs-CZ" dirty="0" smtClean="0"/>
              <a:t>there is no hope that the offender can be reformed by a prison sentence of twenty up to thirty years </a:t>
            </a:r>
          </a:p>
        </p:txBody>
      </p:sp>
    </p:spTree>
    <p:extLst>
      <p:ext uri="{BB962C8B-B14F-4D97-AF65-F5344CB8AC3E}">
        <p14:creationId xmlns:p14="http://schemas.microsoft.com/office/powerpoint/2010/main" val="14540667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13316" name="Rectangle 2"/>
          <p:cNvSpPr>
            <a:spLocks noGrp="1" noChangeArrowheads="1"/>
          </p:cNvSpPr>
          <p:nvPr>
            <p:ph type="title"/>
          </p:nvPr>
        </p:nvSpPr>
        <p:spPr/>
        <p:txBody>
          <a:bodyPr/>
          <a:lstStyle/>
          <a:p>
            <a:pPr eaLnBrk="1" hangingPunct="1"/>
            <a:r>
              <a:rPr lang="en-GB" altLang="cs-CZ" b="1" dirty="0" smtClean="0"/>
              <a:t>A suspended sentence of imprisonment</a:t>
            </a:r>
          </a:p>
        </p:txBody>
      </p:sp>
      <p:sp>
        <p:nvSpPr>
          <p:cNvPr id="13317" name="Rectangle 3"/>
          <p:cNvSpPr>
            <a:spLocks noGrp="1" noChangeArrowheads="1"/>
          </p:cNvSpPr>
          <p:nvPr>
            <p:ph type="body" idx="1"/>
          </p:nvPr>
        </p:nvSpPr>
        <p:spPr>
          <a:xfrm>
            <a:off x="509589" y="2050964"/>
            <a:ext cx="8082321" cy="4114800"/>
          </a:xfrm>
        </p:spPr>
        <p:txBody>
          <a:bodyPr/>
          <a:lstStyle/>
          <a:p>
            <a:pPr eaLnBrk="1" hangingPunct="1"/>
            <a:r>
              <a:rPr lang="en-GB" altLang="cs-CZ" dirty="0" smtClean="0"/>
              <a:t>a maximum term of imprisonment of three years</a:t>
            </a:r>
          </a:p>
          <a:p>
            <a:pPr eaLnBrk="1" hangingPunct="1"/>
            <a:r>
              <a:rPr lang="en-GB" altLang="cs-CZ" dirty="0" smtClean="0"/>
              <a:t>probation period of one to five years</a:t>
            </a:r>
          </a:p>
          <a:p>
            <a:pPr eaLnBrk="1" hangingPunct="1"/>
            <a:r>
              <a:rPr lang="en-GB" altLang="cs-CZ" dirty="0" smtClean="0"/>
              <a:t>appropriate restrictions and duties</a:t>
            </a:r>
          </a:p>
          <a:p>
            <a:pPr eaLnBrk="1" hangingPunct="1"/>
            <a:r>
              <a:rPr lang="en-GB" altLang="cs-CZ" dirty="0" smtClean="0"/>
              <a:t>supervision:</a:t>
            </a:r>
          </a:p>
          <a:p>
            <a:pPr eaLnBrk="1" hangingPunct="1">
              <a:buFont typeface="Wingdings" panose="05000000000000000000" pitchFamily="2" charset="2"/>
              <a:buNone/>
            </a:pPr>
            <a:r>
              <a:rPr lang="en-GB" altLang="cs-CZ" dirty="0" smtClean="0"/>
              <a:t>    - a regular personal contact between the offender and probationary officer</a:t>
            </a:r>
          </a:p>
          <a:p>
            <a:pPr eaLnBrk="1" hangingPunct="1">
              <a:buFont typeface="Wingdings" panose="05000000000000000000" pitchFamily="2" charset="2"/>
              <a:buNone/>
            </a:pPr>
            <a:r>
              <a:rPr lang="en-GB" altLang="cs-CZ" dirty="0" smtClean="0"/>
              <a:t>    - cooperation in creating and implementing the probation plan </a:t>
            </a:r>
          </a:p>
          <a:p>
            <a:pPr eaLnBrk="1" hangingPunct="1">
              <a:buFont typeface="Wingdings" panose="05000000000000000000" pitchFamily="2" charset="2"/>
              <a:buNone/>
            </a:pPr>
            <a:r>
              <a:rPr lang="en-GB" altLang="cs-CZ" dirty="0" smtClean="0"/>
              <a:t>    - monitoring adherence to the conditions imposed on the offender  </a:t>
            </a:r>
          </a:p>
          <a:p>
            <a:pPr eaLnBrk="1" hangingPunct="1"/>
            <a:endParaRPr lang="cs-CZ" altLang="cs-CZ" dirty="0" smtClean="0"/>
          </a:p>
        </p:txBody>
      </p:sp>
    </p:spTree>
    <p:extLst>
      <p:ext uri="{BB962C8B-B14F-4D97-AF65-F5344CB8AC3E}">
        <p14:creationId xmlns:p14="http://schemas.microsoft.com/office/powerpoint/2010/main" val="16252317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14340" name="Rectangle 2"/>
          <p:cNvSpPr>
            <a:spLocks noGrp="1" noChangeArrowheads="1"/>
          </p:cNvSpPr>
          <p:nvPr>
            <p:ph type="title"/>
          </p:nvPr>
        </p:nvSpPr>
        <p:spPr/>
        <p:txBody>
          <a:bodyPr/>
          <a:lstStyle/>
          <a:p>
            <a:pPr eaLnBrk="1" hangingPunct="1"/>
            <a:r>
              <a:rPr lang="en-GB" altLang="cs-CZ" b="1" dirty="0" smtClean="0"/>
              <a:t>House arrest</a:t>
            </a:r>
          </a:p>
        </p:txBody>
      </p:sp>
      <p:sp>
        <p:nvSpPr>
          <p:cNvPr id="14341" name="Rectangle 3"/>
          <p:cNvSpPr>
            <a:spLocks noGrp="1" noChangeArrowheads="1"/>
          </p:cNvSpPr>
          <p:nvPr>
            <p:ph type="body" idx="1"/>
          </p:nvPr>
        </p:nvSpPr>
        <p:spPr/>
        <p:txBody>
          <a:bodyPr/>
          <a:lstStyle/>
          <a:p>
            <a:pPr eaLnBrk="1" hangingPunct="1">
              <a:lnSpc>
                <a:spcPct val="90000"/>
              </a:lnSpc>
            </a:pPr>
            <a:r>
              <a:rPr lang="en-GB" altLang="cs-CZ" dirty="0" smtClean="0"/>
              <a:t>minor offence only</a:t>
            </a:r>
          </a:p>
          <a:p>
            <a:pPr eaLnBrk="1" hangingPunct="1">
              <a:lnSpc>
                <a:spcPct val="90000"/>
              </a:lnSpc>
            </a:pPr>
            <a:r>
              <a:rPr lang="en-GB" altLang="cs-CZ" dirty="0" smtClean="0"/>
              <a:t>up to two years</a:t>
            </a:r>
          </a:p>
          <a:p>
            <a:pPr eaLnBrk="1" hangingPunct="1">
              <a:lnSpc>
                <a:spcPct val="90000"/>
              </a:lnSpc>
            </a:pPr>
            <a:r>
              <a:rPr lang="en-GB" altLang="cs-CZ" dirty="0" smtClean="0"/>
              <a:t>obligation to stay home during time defined in the judgment </a:t>
            </a:r>
          </a:p>
          <a:p>
            <a:pPr eaLnBrk="1" hangingPunct="1">
              <a:lnSpc>
                <a:spcPct val="90000"/>
              </a:lnSpc>
            </a:pPr>
            <a:r>
              <a:rPr lang="en-GB" altLang="cs-CZ" dirty="0" smtClean="0"/>
              <a:t>written promise to follow all conditions is required</a:t>
            </a:r>
          </a:p>
          <a:p>
            <a:pPr eaLnBrk="1" hangingPunct="1">
              <a:lnSpc>
                <a:spcPct val="90000"/>
              </a:lnSpc>
            </a:pPr>
            <a:r>
              <a:rPr lang="en-GB" altLang="cs-CZ" dirty="0" smtClean="0"/>
              <a:t>if the offender fails to respect all conditions, the court shall commute  it to  term of imprisonment: 1 day of house arrest = 1 day of imprisonment</a:t>
            </a:r>
          </a:p>
          <a:p>
            <a:pPr eaLnBrk="1" hangingPunct="1">
              <a:lnSpc>
                <a:spcPct val="90000"/>
              </a:lnSpc>
            </a:pPr>
            <a:r>
              <a:rPr lang="en-GB" altLang="cs-CZ" dirty="0" smtClean="0"/>
              <a:t>two form of control are presupposed</a:t>
            </a:r>
          </a:p>
          <a:p>
            <a:pPr eaLnBrk="1" hangingPunct="1">
              <a:lnSpc>
                <a:spcPct val="90000"/>
              </a:lnSpc>
              <a:buFont typeface="Wingdings" panose="05000000000000000000" pitchFamily="2" charset="2"/>
              <a:buNone/>
            </a:pPr>
            <a:r>
              <a:rPr lang="en-GB" altLang="cs-CZ" dirty="0" smtClean="0"/>
              <a:t>    - </a:t>
            </a:r>
            <a:r>
              <a:rPr lang="en-GB" altLang="cs-CZ" i="1" dirty="0" smtClean="0"/>
              <a:t>electronic monitoring</a:t>
            </a:r>
          </a:p>
          <a:p>
            <a:pPr eaLnBrk="1" hangingPunct="1">
              <a:lnSpc>
                <a:spcPct val="90000"/>
              </a:lnSpc>
              <a:buFont typeface="Wingdings" panose="05000000000000000000" pitchFamily="2" charset="2"/>
              <a:buNone/>
            </a:pPr>
            <a:r>
              <a:rPr lang="en-GB" altLang="cs-CZ" dirty="0" smtClean="0"/>
              <a:t>    - </a:t>
            </a:r>
            <a:r>
              <a:rPr lang="en-GB" altLang="cs-CZ" i="1" dirty="0" smtClean="0"/>
              <a:t>control of a probation officer</a:t>
            </a:r>
            <a:endParaRPr lang="en-GB" altLang="cs-CZ" dirty="0" smtClean="0"/>
          </a:p>
          <a:p>
            <a:pPr eaLnBrk="1" hangingPunct="1">
              <a:lnSpc>
                <a:spcPct val="90000"/>
              </a:lnSpc>
              <a:buFont typeface="Wingdings" panose="05000000000000000000" pitchFamily="2" charset="2"/>
              <a:buNone/>
            </a:pPr>
            <a:endParaRPr lang="cs-CZ" altLang="cs-CZ" dirty="0" smtClean="0"/>
          </a:p>
        </p:txBody>
      </p:sp>
    </p:spTree>
    <p:extLst>
      <p:ext uri="{BB962C8B-B14F-4D97-AF65-F5344CB8AC3E}">
        <p14:creationId xmlns:p14="http://schemas.microsoft.com/office/powerpoint/2010/main" val="24294168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15364" name="Rectangle 2"/>
          <p:cNvSpPr>
            <a:spLocks noGrp="1" noChangeArrowheads="1"/>
          </p:cNvSpPr>
          <p:nvPr>
            <p:ph type="title"/>
          </p:nvPr>
        </p:nvSpPr>
        <p:spPr/>
        <p:txBody>
          <a:bodyPr/>
          <a:lstStyle/>
          <a:p>
            <a:pPr eaLnBrk="1" hangingPunct="1"/>
            <a:r>
              <a:rPr lang="en-GB" altLang="cs-CZ" b="1" dirty="0" smtClean="0"/>
              <a:t>Community service</a:t>
            </a:r>
          </a:p>
        </p:txBody>
      </p:sp>
      <p:sp>
        <p:nvSpPr>
          <p:cNvPr id="15365" name="Rectangle 3"/>
          <p:cNvSpPr>
            <a:spLocks noGrp="1" noChangeArrowheads="1"/>
          </p:cNvSpPr>
          <p:nvPr>
            <p:ph type="body" idx="1"/>
          </p:nvPr>
        </p:nvSpPr>
        <p:spPr/>
        <p:txBody>
          <a:bodyPr/>
          <a:lstStyle/>
          <a:p>
            <a:pPr eaLnBrk="1" hangingPunct="1"/>
            <a:r>
              <a:rPr lang="en-GB" altLang="cs-CZ" dirty="0" smtClean="0"/>
              <a:t>minor offence only</a:t>
            </a:r>
          </a:p>
          <a:p>
            <a:pPr eaLnBrk="1" hangingPunct="1"/>
            <a:r>
              <a:rPr lang="en-GB" altLang="cs-CZ" dirty="0" smtClean="0"/>
              <a:t>term of 50 up to 300 hours</a:t>
            </a:r>
          </a:p>
          <a:p>
            <a:pPr eaLnBrk="1" hangingPunct="1"/>
            <a:r>
              <a:rPr lang="cs-CZ" altLang="cs-CZ" dirty="0" smtClean="0"/>
              <a:t> </a:t>
            </a:r>
            <a:r>
              <a:rPr lang="en-GB" altLang="cs-CZ" dirty="0" smtClean="0"/>
              <a:t>offender</a:t>
            </a:r>
            <a:r>
              <a:rPr lang="en-US" altLang="cs-CZ" dirty="0" smtClean="0"/>
              <a:t>’s attitude and his health conditions</a:t>
            </a:r>
          </a:p>
          <a:p>
            <a:pPr eaLnBrk="1" hangingPunct="1"/>
            <a:r>
              <a:rPr lang="en-US" altLang="cs-CZ" dirty="0" smtClean="0"/>
              <a:t> obligation  of the offender to perform work for the public benefit in person, free of charge and in  his free time at least within the </a:t>
            </a:r>
            <a:r>
              <a:rPr lang="en-GB" altLang="cs-CZ" dirty="0" smtClean="0"/>
              <a:t>period</a:t>
            </a:r>
            <a:r>
              <a:rPr lang="en-US" altLang="cs-CZ" dirty="0" smtClean="0"/>
              <a:t> of</a:t>
            </a:r>
            <a:r>
              <a:rPr lang="en-GB" altLang="cs-CZ" dirty="0" smtClean="0"/>
              <a:t> one</a:t>
            </a:r>
            <a:r>
              <a:rPr lang="en-US" altLang="cs-CZ" dirty="0" smtClean="0"/>
              <a:t> </a:t>
            </a:r>
            <a:r>
              <a:rPr lang="en-GB" altLang="cs-CZ" dirty="0" smtClean="0"/>
              <a:t>year</a:t>
            </a:r>
          </a:p>
          <a:p>
            <a:pPr eaLnBrk="1" hangingPunct="1"/>
            <a:r>
              <a:rPr lang="en-GB" altLang="cs-CZ" dirty="0" smtClean="0"/>
              <a:t>if the offender fails to perform community service order due to his own fault, the court shall commute it either to a house arrest, or to pecuniary penalty or to term of imprisonment</a:t>
            </a:r>
          </a:p>
          <a:p>
            <a:pPr eaLnBrk="1" hangingPunct="1"/>
            <a:r>
              <a:rPr lang="en-GB" altLang="cs-CZ" dirty="0" smtClean="0"/>
              <a:t>1 hour = 1 day  </a:t>
            </a:r>
          </a:p>
          <a:p>
            <a:pPr eaLnBrk="1" hangingPunct="1"/>
            <a:endParaRPr lang="cs-CZ" altLang="cs-CZ" dirty="0" smtClean="0"/>
          </a:p>
          <a:p>
            <a:pPr eaLnBrk="1" hangingPunct="1"/>
            <a:endParaRPr lang="cs-CZ" altLang="cs-CZ" dirty="0" smtClean="0"/>
          </a:p>
          <a:p>
            <a:pPr eaLnBrk="1" hangingPunct="1">
              <a:buFont typeface="Wingdings" panose="05000000000000000000" pitchFamily="2" charset="2"/>
              <a:buNone/>
            </a:pPr>
            <a:endParaRPr lang="en-US" altLang="cs-CZ" dirty="0" smtClean="0"/>
          </a:p>
          <a:p>
            <a:pPr eaLnBrk="1" hangingPunct="1"/>
            <a:endParaRPr lang="cs-CZ" altLang="cs-CZ" dirty="0" smtClean="0"/>
          </a:p>
          <a:p>
            <a:pPr eaLnBrk="1" hangingPunct="1"/>
            <a:endParaRPr lang="cs-CZ" altLang="cs-CZ" dirty="0" smtClean="0"/>
          </a:p>
          <a:p>
            <a:pPr eaLnBrk="1" hangingPunct="1"/>
            <a:endParaRPr lang="cs-CZ" altLang="cs-CZ" dirty="0" smtClean="0"/>
          </a:p>
        </p:txBody>
      </p:sp>
    </p:spTree>
    <p:extLst>
      <p:ext uri="{BB962C8B-B14F-4D97-AF65-F5344CB8AC3E}">
        <p14:creationId xmlns:p14="http://schemas.microsoft.com/office/powerpoint/2010/main" val="20782807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16388" name="Rectangle 2"/>
          <p:cNvSpPr>
            <a:spLocks noGrp="1" noChangeArrowheads="1"/>
          </p:cNvSpPr>
          <p:nvPr>
            <p:ph type="title"/>
          </p:nvPr>
        </p:nvSpPr>
        <p:spPr/>
        <p:txBody>
          <a:bodyPr/>
          <a:lstStyle/>
          <a:p>
            <a:pPr eaLnBrk="1" hangingPunct="1"/>
            <a:r>
              <a:rPr lang="en-GB" altLang="cs-CZ" dirty="0" smtClean="0"/>
              <a:t>Forfeiture of property</a:t>
            </a:r>
          </a:p>
        </p:txBody>
      </p:sp>
      <p:sp>
        <p:nvSpPr>
          <p:cNvPr id="16389" name="Rectangle 3"/>
          <p:cNvSpPr>
            <a:spLocks noGrp="1" noChangeArrowheads="1"/>
          </p:cNvSpPr>
          <p:nvPr>
            <p:ph type="body" idx="1"/>
          </p:nvPr>
        </p:nvSpPr>
        <p:spPr/>
        <p:txBody>
          <a:bodyPr/>
          <a:lstStyle/>
          <a:p>
            <a:pPr eaLnBrk="1" hangingPunct="1"/>
            <a:r>
              <a:rPr lang="en-GB" altLang="cs-CZ" dirty="0" smtClean="0"/>
              <a:t>if the offender has been sentenced to an exceptional length of imprisonment or unconditional imprisonment for an especially serious  crime by which the offender acquired, or attempted to acquire, a property benefit. </a:t>
            </a:r>
          </a:p>
          <a:p>
            <a:pPr eaLnBrk="1" hangingPunct="1"/>
            <a:r>
              <a:rPr lang="en-GB" altLang="cs-CZ" dirty="0" smtClean="0"/>
              <a:t>A court may order  the forfeiture of all property belonging to  a particular offender, or only a part of his property </a:t>
            </a:r>
          </a:p>
          <a:p>
            <a:pPr eaLnBrk="1" hangingPunct="1"/>
            <a:r>
              <a:rPr lang="en-GB" altLang="cs-CZ" dirty="0" smtClean="0"/>
              <a:t>The forfeited property shall become  the property of the State</a:t>
            </a:r>
            <a:r>
              <a:rPr lang="cs-CZ" altLang="cs-CZ" dirty="0" smtClean="0"/>
              <a:t>.</a:t>
            </a:r>
          </a:p>
        </p:txBody>
      </p:sp>
    </p:spTree>
    <p:extLst>
      <p:ext uri="{BB962C8B-B14F-4D97-AF65-F5344CB8AC3E}">
        <p14:creationId xmlns:p14="http://schemas.microsoft.com/office/powerpoint/2010/main" val="4237704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17412" name="Rectangle 2"/>
          <p:cNvSpPr>
            <a:spLocks noGrp="1" noChangeArrowheads="1"/>
          </p:cNvSpPr>
          <p:nvPr>
            <p:ph type="title"/>
          </p:nvPr>
        </p:nvSpPr>
        <p:spPr/>
        <p:txBody>
          <a:bodyPr/>
          <a:lstStyle/>
          <a:p>
            <a:pPr eaLnBrk="1" hangingPunct="1"/>
            <a:r>
              <a:rPr lang="en-GB" altLang="cs-CZ" dirty="0" smtClean="0"/>
              <a:t>Pecuniary penalty</a:t>
            </a:r>
          </a:p>
        </p:txBody>
      </p:sp>
      <p:sp>
        <p:nvSpPr>
          <p:cNvPr id="17413" name="Rectangle 3"/>
          <p:cNvSpPr>
            <a:spLocks noGrp="1" noChangeArrowheads="1"/>
          </p:cNvSpPr>
          <p:nvPr>
            <p:ph type="body" idx="1"/>
          </p:nvPr>
        </p:nvSpPr>
        <p:spPr/>
        <p:txBody>
          <a:bodyPr/>
          <a:lstStyle/>
          <a:p>
            <a:pPr eaLnBrk="1" hangingPunct="1"/>
            <a:r>
              <a:rPr lang="en-GB" altLang="cs-CZ" dirty="0" smtClean="0"/>
              <a:t>imposed in day rates – from 20 to 730 </a:t>
            </a:r>
          </a:p>
          <a:p>
            <a:pPr eaLnBrk="1" hangingPunct="1"/>
            <a:r>
              <a:rPr lang="en-GB" altLang="cs-CZ" dirty="0" smtClean="0"/>
              <a:t>A day rate is at least 100 CZK (app. 3,9 EUR) and the most 50.000  CZK (app. 1968 EUR)</a:t>
            </a:r>
          </a:p>
          <a:p>
            <a:pPr eaLnBrk="1" hangingPunct="1"/>
            <a:r>
              <a:rPr lang="en-GB" altLang="cs-CZ" dirty="0" smtClean="0"/>
              <a:t>if the offender profited or attempted to profit by an intentional criminal act </a:t>
            </a:r>
          </a:p>
          <a:p>
            <a:pPr eaLnBrk="1" hangingPunct="1"/>
            <a:r>
              <a:rPr lang="en-GB" altLang="cs-CZ" dirty="0" smtClean="0"/>
              <a:t>As an alternative punishment (in place of  imprisonment) in case of  a minor offence</a:t>
            </a:r>
          </a:p>
          <a:p>
            <a:pPr eaLnBrk="1" hangingPunct="1"/>
            <a:r>
              <a:rPr lang="en-GB" altLang="cs-CZ" dirty="0" smtClean="0"/>
              <a:t> an alternative punishment  of imprisonment of up to four years in the event that the pecuniary penalty is not paid by the set deadline</a:t>
            </a:r>
          </a:p>
          <a:p>
            <a:pPr eaLnBrk="1" hangingPunct="1"/>
            <a:endParaRPr lang="cs-CZ" altLang="cs-CZ" dirty="0" smtClean="0"/>
          </a:p>
          <a:p>
            <a:pPr eaLnBrk="1" hangingPunct="1"/>
            <a:endParaRPr lang="cs-CZ" altLang="cs-CZ" dirty="0" smtClean="0"/>
          </a:p>
        </p:txBody>
      </p:sp>
    </p:spTree>
    <p:extLst>
      <p:ext uri="{BB962C8B-B14F-4D97-AF65-F5344CB8AC3E}">
        <p14:creationId xmlns:p14="http://schemas.microsoft.com/office/powerpoint/2010/main" val="6264920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18436" name="Rectangle 2"/>
          <p:cNvSpPr>
            <a:spLocks noGrp="1" noChangeArrowheads="1"/>
          </p:cNvSpPr>
          <p:nvPr>
            <p:ph type="title"/>
          </p:nvPr>
        </p:nvSpPr>
        <p:spPr/>
        <p:txBody>
          <a:bodyPr/>
          <a:lstStyle/>
          <a:p>
            <a:pPr eaLnBrk="1" hangingPunct="1"/>
            <a:r>
              <a:rPr lang="cs-CZ" altLang="cs-CZ" smtClean="0"/>
              <a:t>Forfeiture of a thing</a:t>
            </a:r>
          </a:p>
        </p:txBody>
      </p:sp>
      <p:sp>
        <p:nvSpPr>
          <p:cNvPr id="18437" name="Rectangle 3"/>
          <p:cNvSpPr>
            <a:spLocks noGrp="1" noChangeArrowheads="1"/>
          </p:cNvSpPr>
          <p:nvPr>
            <p:ph type="body" idx="1"/>
          </p:nvPr>
        </p:nvSpPr>
        <p:spPr/>
        <p:txBody>
          <a:bodyPr/>
          <a:lstStyle/>
          <a:p>
            <a:pPr marL="457200" indent="-457200" algn="just" eaLnBrk="1" hangingPunct="1"/>
            <a:r>
              <a:rPr lang="en-GB" altLang="cs-CZ" sz="2000" dirty="0" smtClean="0"/>
              <a:t>The court may impose the forfeiture of a thing which </a:t>
            </a:r>
          </a:p>
          <a:p>
            <a:pPr marL="457200" indent="-457200" algn="just" eaLnBrk="1" hangingPunct="1">
              <a:buFont typeface="Wingdings" panose="05000000000000000000" pitchFamily="2" charset="2"/>
              <a:buAutoNum type="alphaLcParenR"/>
            </a:pPr>
            <a:r>
              <a:rPr lang="en-GB" altLang="cs-CZ" sz="2000" dirty="0" smtClean="0"/>
              <a:t>was used  for the commission of a crime,</a:t>
            </a:r>
          </a:p>
          <a:p>
            <a:pPr marL="457200" indent="-457200" algn="just" eaLnBrk="1" hangingPunct="1">
              <a:buFont typeface="Wingdings" panose="05000000000000000000" pitchFamily="2" charset="2"/>
              <a:buAutoNum type="alphaLcParenR"/>
            </a:pPr>
            <a:r>
              <a:rPr lang="en-GB" altLang="cs-CZ" sz="2000" dirty="0" smtClean="0"/>
              <a:t>was determined for the commission of a crime,</a:t>
            </a:r>
          </a:p>
          <a:p>
            <a:pPr marL="457200" indent="-457200" algn="just" eaLnBrk="1" hangingPunct="1">
              <a:buFont typeface="Wingdings" panose="05000000000000000000" pitchFamily="2" charset="2"/>
              <a:buAutoNum type="alphaLcParenR"/>
            </a:pPr>
            <a:r>
              <a:rPr lang="en-GB" altLang="cs-CZ" sz="2000" dirty="0" smtClean="0"/>
              <a:t>the offender acquired by his crime, or as a reward for such crime, or</a:t>
            </a:r>
          </a:p>
          <a:p>
            <a:pPr marL="457200" indent="-457200" algn="just" eaLnBrk="1" hangingPunct="1">
              <a:buFont typeface="Wingdings" panose="05000000000000000000" pitchFamily="2" charset="2"/>
              <a:buAutoNum type="alphaLcParenR"/>
            </a:pPr>
            <a:r>
              <a:rPr lang="en-GB" altLang="cs-CZ" sz="2000" dirty="0" smtClean="0"/>
              <a:t>d)  the offender as least partly acquired for another thing pursuant to letter c), unless the  value of the thing pursuant to letter c) is negligible in relation to the thing acquired. </a:t>
            </a:r>
          </a:p>
          <a:p>
            <a:pPr marL="457200" indent="-457200" algn="just" eaLnBrk="1" hangingPunct="1">
              <a:buFont typeface="Wingdings" panose="05000000000000000000" pitchFamily="2" charset="2"/>
              <a:buNone/>
            </a:pPr>
            <a:endParaRPr lang="en-GB" altLang="cs-CZ" sz="2000" dirty="0" smtClean="0"/>
          </a:p>
          <a:p>
            <a:pPr marL="457200" indent="-457200" algn="just" eaLnBrk="1" hangingPunct="1"/>
            <a:r>
              <a:rPr lang="en-GB" altLang="cs-CZ" sz="2000" dirty="0" smtClean="0"/>
              <a:t>The thing has to belongs to the offender.</a:t>
            </a:r>
          </a:p>
          <a:p>
            <a:pPr marL="457200" indent="-457200" algn="just" eaLnBrk="1" hangingPunct="1"/>
            <a:r>
              <a:rPr lang="en-GB" altLang="cs-CZ" sz="2000" dirty="0" smtClean="0"/>
              <a:t>The </a:t>
            </a:r>
            <a:r>
              <a:rPr lang="en-GB" altLang="cs-CZ" sz="2000" dirty="0" err="1" smtClean="0"/>
              <a:t>forfeitured</a:t>
            </a:r>
            <a:r>
              <a:rPr lang="en-GB" altLang="cs-CZ" sz="2000" dirty="0" smtClean="0"/>
              <a:t> thing shall become the property of the State</a:t>
            </a:r>
            <a:r>
              <a:rPr lang="cs-CZ" altLang="cs-CZ" sz="2000" dirty="0" smtClean="0"/>
              <a:t>. </a:t>
            </a:r>
          </a:p>
          <a:p>
            <a:pPr marL="457200" indent="-457200" eaLnBrk="1" hangingPunct="1">
              <a:buFont typeface="Wingdings" panose="05000000000000000000" pitchFamily="2" charset="2"/>
              <a:buNone/>
            </a:pPr>
            <a:endParaRPr lang="cs-CZ" altLang="cs-CZ" sz="2000" dirty="0" smtClean="0"/>
          </a:p>
        </p:txBody>
      </p:sp>
    </p:spTree>
    <p:extLst>
      <p:ext uri="{BB962C8B-B14F-4D97-AF65-F5344CB8AC3E}">
        <p14:creationId xmlns:p14="http://schemas.microsoft.com/office/powerpoint/2010/main" val="592240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19460" name="Rectangle 2"/>
          <p:cNvSpPr>
            <a:spLocks noGrp="1" noChangeArrowheads="1"/>
          </p:cNvSpPr>
          <p:nvPr>
            <p:ph type="title"/>
          </p:nvPr>
        </p:nvSpPr>
        <p:spPr/>
        <p:txBody>
          <a:bodyPr/>
          <a:lstStyle/>
          <a:p>
            <a:pPr eaLnBrk="1" hangingPunct="1"/>
            <a:r>
              <a:rPr lang="en-GB" altLang="cs-CZ" dirty="0" smtClean="0"/>
              <a:t>Prohibition to undertake activities</a:t>
            </a:r>
          </a:p>
        </p:txBody>
      </p:sp>
      <p:sp>
        <p:nvSpPr>
          <p:cNvPr id="19461" name="Rectangle 3"/>
          <p:cNvSpPr>
            <a:spLocks noGrp="1" noChangeArrowheads="1"/>
          </p:cNvSpPr>
          <p:nvPr>
            <p:ph type="body" idx="1"/>
          </p:nvPr>
        </p:nvSpPr>
        <p:spPr/>
        <p:txBody>
          <a:bodyPr/>
          <a:lstStyle/>
          <a:p>
            <a:pPr eaLnBrk="1" hangingPunct="1"/>
            <a:r>
              <a:rPr lang="en-GB" altLang="cs-CZ" dirty="0" smtClean="0"/>
              <a:t>for a period of one to ten years</a:t>
            </a:r>
          </a:p>
          <a:p>
            <a:pPr eaLnBrk="1" hangingPunct="1"/>
            <a:r>
              <a:rPr lang="en-GB" altLang="cs-CZ" dirty="0" smtClean="0"/>
              <a:t>a criminal act committed in connection with such an activity</a:t>
            </a:r>
          </a:p>
          <a:p>
            <a:pPr eaLnBrk="1" hangingPunct="1"/>
            <a:r>
              <a:rPr lang="en-GB" altLang="cs-CZ" dirty="0" smtClean="0"/>
              <a:t>job or profession or a certain office or activity which requires a special licence or performance of which is regulated by law</a:t>
            </a:r>
          </a:p>
          <a:p>
            <a:pPr eaLnBrk="1" hangingPunct="1"/>
            <a:endParaRPr lang="cs-CZ" altLang="cs-CZ" dirty="0" smtClean="0"/>
          </a:p>
          <a:p>
            <a:pPr eaLnBrk="1" hangingPunct="1">
              <a:buFont typeface="Wingdings" panose="05000000000000000000" pitchFamily="2" charset="2"/>
              <a:buNone/>
            </a:pPr>
            <a:endParaRPr lang="cs-CZ" altLang="cs-CZ" dirty="0" smtClean="0"/>
          </a:p>
        </p:txBody>
      </p:sp>
    </p:spTree>
    <p:extLst>
      <p:ext uri="{BB962C8B-B14F-4D97-AF65-F5344CB8AC3E}">
        <p14:creationId xmlns:p14="http://schemas.microsoft.com/office/powerpoint/2010/main" val="18132728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20484" name="Rectangle 2"/>
          <p:cNvSpPr>
            <a:spLocks noGrp="1" noChangeArrowheads="1"/>
          </p:cNvSpPr>
          <p:nvPr>
            <p:ph type="title"/>
          </p:nvPr>
        </p:nvSpPr>
        <p:spPr/>
        <p:txBody>
          <a:bodyPr/>
          <a:lstStyle/>
          <a:p>
            <a:pPr eaLnBrk="1" hangingPunct="1"/>
            <a:r>
              <a:rPr lang="en-GB" altLang="cs-CZ" dirty="0" smtClean="0"/>
              <a:t>Prohibition of residence</a:t>
            </a:r>
          </a:p>
        </p:txBody>
      </p:sp>
      <p:sp>
        <p:nvSpPr>
          <p:cNvPr id="20485" name="Rectangle 3"/>
          <p:cNvSpPr>
            <a:spLocks noGrp="1" noChangeArrowheads="1"/>
          </p:cNvSpPr>
          <p:nvPr>
            <p:ph type="body" idx="1"/>
          </p:nvPr>
        </p:nvSpPr>
        <p:spPr/>
        <p:txBody>
          <a:bodyPr/>
          <a:lstStyle/>
          <a:p>
            <a:pPr eaLnBrk="1" hangingPunct="1"/>
            <a:r>
              <a:rPr lang="en-GB" altLang="cs-CZ" dirty="0" smtClean="0"/>
              <a:t>for a period of between one year and ten years </a:t>
            </a:r>
          </a:p>
          <a:p>
            <a:pPr eaLnBrk="1" hangingPunct="1"/>
            <a:r>
              <a:rPr lang="en-GB" altLang="cs-CZ" dirty="0" smtClean="0"/>
              <a:t>an intentional crime if this is in the interest of the protection of public order, family, health, morality or property in the view of  the offender´s way of life and the place where the crime was committed </a:t>
            </a:r>
          </a:p>
          <a:p>
            <a:pPr eaLnBrk="1" hangingPunct="1"/>
            <a:r>
              <a:rPr lang="en-GB" altLang="cs-CZ" dirty="0" smtClean="0"/>
              <a:t>not possible to prohibit residence in the district where the offender has his permanent home address</a:t>
            </a:r>
          </a:p>
          <a:p>
            <a:pPr eaLnBrk="1" hangingPunct="1"/>
            <a:r>
              <a:rPr lang="en-GB" altLang="cs-CZ" dirty="0" smtClean="0"/>
              <a:t> appropriate restrictions and duties</a:t>
            </a:r>
          </a:p>
        </p:txBody>
      </p:sp>
    </p:spTree>
    <p:extLst>
      <p:ext uri="{BB962C8B-B14F-4D97-AF65-F5344CB8AC3E}">
        <p14:creationId xmlns:p14="http://schemas.microsoft.com/office/powerpoint/2010/main" val="2900823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5124" name="Rectangle 2"/>
          <p:cNvSpPr>
            <a:spLocks noGrp="1" noChangeArrowheads="1"/>
          </p:cNvSpPr>
          <p:nvPr>
            <p:ph type="title"/>
          </p:nvPr>
        </p:nvSpPr>
        <p:spPr/>
        <p:txBody>
          <a:bodyPr/>
          <a:lstStyle/>
          <a:p>
            <a:pPr eaLnBrk="1" hangingPunct="1"/>
            <a:r>
              <a:rPr lang="cs-CZ" altLang="cs-CZ" sz="2800" b="1" smtClean="0"/>
              <a:t>The philosophy</a:t>
            </a:r>
            <a:r>
              <a:rPr lang="en-GB" altLang="cs-CZ" sz="2800" b="1" smtClean="0"/>
              <a:t> of</a:t>
            </a:r>
            <a:r>
              <a:rPr lang="cs-CZ" altLang="cs-CZ" sz="2800" b="1" smtClean="0"/>
              <a:t> criminal</a:t>
            </a:r>
            <a:r>
              <a:rPr lang="en-GB" altLang="cs-CZ" sz="2800" b="1" smtClean="0"/>
              <a:t> </a:t>
            </a:r>
            <a:r>
              <a:rPr lang="cs-CZ" altLang="cs-CZ" sz="2800" b="1" smtClean="0"/>
              <a:t>s</a:t>
            </a:r>
            <a:r>
              <a:rPr lang="en-GB" altLang="cs-CZ" sz="2800" b="1" smtClean="0"/>
              <a:t>anctions </a:t>
            </a:r>
            <a:endParaRPr lang="en-GB" altLang="cs-CZ" dirty="0" smtClean="0"/>
          </a:p>
        </p:txBody>
      </p:sp>
      <p:sp>
        <p:nvSpPr>
          <p:cNvPr id="5125" name="Rectangle 3"/>
          <p:cNvSpPr>
            <a:spLocks noGrp="1" noChangeArrowheads="1"/>
          </p:cNvSpPr>
          <p:nvPr>
            <p:ph type="body" idx="1"/>
          </p:nvPr>
        </p:nvSpPr>
        <p:spPr/>
        <p:txBody>
          <a:bodyPr/>
          <a:lstStyle/>
          <a:p>
            <a:pPr eaLnBrk="1" hangingPunct="1"/>
            <a:r>
              <a:rPr lang="cs-CZ" altLang="cs-CZ" b="1" i="1" smtClean="0"/>
              <a:t>Classical school – </a:t>
            </a:r>
            <a:r>
              <a:rPr lang="cs-CZ" altLang="cs-CZ" b="1" smtClean="0"/>
              <a:t>retributivism</a:t>
            </a:r>
          </a:p>
          <a:p>
            <a:pPr lvl="1"/>
            <a:r>
              <a:rPr lang="cs-CZ" altLang="cs-CZ" b="1" i="1" smtClean="0"/>
              <a:t>punitur, quia peccatum est </a:t>
            </a:r>
            <a:endParaRPr lang="cs-CZ" altLang="cs-CZ" i="1" smtClean="0"/>
          </a:p>
          <a:p>
            <a:pPr eaLnBrk="1" hangingPunct="1">
              <a:buFont typeface="Wingdings" panose="05000000000000000000" pitchFamily="2" charset="2"/>
              <a:buNone/>
            </a:pPr>
            <a:endParaRPr lang="cs-CZ" altLang="cs-CZ" smtClean="0"/>
          </a:p>
          <a:p>
            <a:pPr eaLnBrk="1" hangingPunct="1"/>
            <a:r>
              <a:rPr lang="cs-CZ" altLang="cs-CZ" b="1" i="1" smtClean="0"/>
              <a:t>Positive school – </a:t>
            </a:r>
            <a:r>
              <a:rPr lang="cs-CZ" altLang="cs-CZ" b="1" smtClean="0"/>
              <a:t>consequentialism</a:t>
            </a:r>
          </a:p>
          <a:p>
            <a:pPr lvl="1"/>
            <a:r>
              <a:rPr lang="cs-CZ" altLang="cs-CZ" b="1" i="1"/>
              <a:t>p</a:t>
            </a:r>
            <a:r>
              <a:rPr lang="cs-CZ" altLang="cs-CZ" b="1" i="1" smtClean="0"/>
              <a:t>unitur, ne peccetur</a:t>
            </a:r>
            <a:r>
              <a:rPr lang="cs-CZ" altLang="cs-CZ" smtClean="0"/>
              <a:t>  </a:t>
            </a:r>
            <a:endParaRPr lang="cs-CZ" altLang="cs-CZ" smtClean="0"/>
          </a:p>
        </p:txBody>
      </p:sp>
    </p:spTree>
    <p:extLst>
      <p:ext uri="{BB962C8B-B14F-4D97-AF65-F5344CB8AC3E}">
        <p14:creationId xmlns:p14="http://schemas.microsoft.com/office/powerpoint/2010/main" val="22266128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21508" name="Rectangle 2"/>
          <p:cNvSpPr>
            <a:spLocks noGrp="1" noChangeArrowheads="1"/>
          </p:cNvSpPr>
          <p:nvPr>
            <p:ph type="title"/>
          </p:nvPr>
        </p:nvSpPr>
        <p:spPr/>
        <p:txBody>
          <a:bodyPr/>
          <a:lstStyle/>
          <a:p>
            <a:pPr eaLnBrk="1" hangingPunct="1"/>
            <a:r>
              <a:rPr lang="en-GB" altLang="cs-CZ" noProof="1" smtClean="0"/>
              <a:t>Prohibition of entering</a:t>
            </a:r>
          </a:p>
        </p:txBody>
      </p:sp>
      <p:sp>
        <p:nvSpPr>
          <p:cNvPr id="21509" name="Rectangle 3"/>
          <p:cNvSpPr>
            <a:spLocks noGrp="1" noChangeArrowheads="1"/>
          </p:cNvSpPr>
          <p:nvPr>
            <p:ph type="body" idx="1"/>
          </p:nvPr>
        </p:nvSpPr>
        <p:spPr/>
        <p:txBody>
          <a:bodyPr/>
          <a:lstStyle/>
          <a:p>
            <a:pPr eaLnBrk="1" hangingPunct="1"/>
            <a:r>
              <a:rPr lang="en-GB" altLang="cs-CZ" dirty="0" smtClean="0"/>
              <a:t>of sports, cultural and other social events</a:t>
            </a:r>
          </a:p>
          <a:p>
            <a:pPr eaLnBrk="1" hangingPunct="1"/>
            <a:r>
              <a:rPr lang="en-GB" altLang="cs-CZ" dirty="0" smtClean="0"/>
              <a:t>up to ten years</a:t>
            </a:r>
          </a:p>
          <a:p>
            <a:pPr eaLnBrk="1" hangingPunct="1"/>
            <a:r>
              <a:rPr lang="en-GB" altLang="cs-CZ" dirty="0" smtClean="0"/>
              <a:t>an intentional criminal offence committed in connection with such an event</a:t>
            </a:r>
          </a:p>
          <a:p>
            <a:pPr eaLnBrk="1" hangingPunct="1"/>
            <a:r>
              <a:rPr lang="en-GB" altLang="cs-CZ" dirty="0" smtClean="0"/>
              <a:t>cooperation with probation officer</a:t>
            </a:r>
          </a:p>
          <a:p>
            <a:pPr eaLnBrk="1" hangingPunct="1"/>
            <a:r>
              <a:rPr lang="en-GB" altLang="cs-CZ" dirty="0" smtClean="0"/>
              <a:t>possibility to order to stay at the Police station during the time of event</a:t>
            </a:r>
          </a:p>
          <a:p>
            <a:pPr eaLnBrk="1" hangingPunct="1"/>
            <a:endParaRPr lang="cs-CZ" altLang="cs-CZ" dirty="0" smtClean="0"/>
          </a:p>
          <a:p>
            <a:pPr eaLnBrk="1" hangingPunct="1"/>
            <a:endParaRPr lang="cs-CZ" altLang="cs-CZ" dirty="0" smtClean="0"/>
          </a:p>
          <a:p>
            <a:pPr eaLnBrk="1" hangingPunct="1">
              <a:buFont typeface="Wingdings" panose="05000000000000000000" pitchFamily="2" charset="2"/>
              <a:buNone/>
            </a:pPr>
            <a:endParaRPr lang="cs-CZ" altLang="cs-CZ" dirty="0" smtClean="0"/>
          </a:p>
        </p:txBody>
      </p:sp>
    </p:spTree>
    <p:extLst>
      <p:ext uri="{BB962C8B-B14F-4D97-AF65-F5344CB8AC3E}">
        <p14:creationId xmlns:p14="http://schemas.microsoft.com/office/powerpoint/2010/main" val="33481714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22533" name="Rectangle 3"/>
          <p:cNvSpPr>
            <a:spLocks noGrp="1" noChangeArrowheads="1"/>
          </p:cNvSpPr>
          <p:nvPr>
            <p:ph type="body" idx="1"/>
          </p:nvPr>
        </p:nvSpPr>
        <p:spPr/>
        <p:txBody>
          <a:bodyPr/>
          <a:lstStyle/>
          <a:p>
            <a:pPr eaLnBrk="1" hangingPunct="1">
              <a:lnSpc>
                <a:spcPct val="90000"/>
              </a:lnSpc>
            </a:pPr>
            <a:r>
              <a:rPr lang="en-GB" altLang="cs-CZ" b="1" dirty="0" smtClean="0"/>
              <a:t>of titles of honours and awards</a:t>
            </a:r>
          </a:p>
          <a:p>
            <a:pPr eaLnBrk="1" hangingPunct="1">
              <a:lnSpc>
                <a:spcPct val="90000"/>
              </a:lnSpc>
            </a:pPr>
            <a:r>
              <a:rPr lang="en-GB" altLang="cs-CZ" b="1" dirty="0" smtClean="0"/>
              <a:t>of a military rank</a:t>
            </a:r>
          </a:p>
          <a:p>
            <a:pPr eaLnBrk="1" hangingPunct="1">
              <a:lnSpc>
                <a:spcPct val="90000"/>
              </a:lnSpc>
            </a:pPr>
            <a:r>
              <a:rPr lang="en-GB" altLang="cs-CZ" dirty="0" smtClean="0"/>
              <a:t>may be imposed by the court on an offender who has committed an intentional crime with  especially condemnable motivation and on whom the court imposes an unconditional sentence of </a:t>
            </a:r>
            <a:r>
              <a:rPr lang="en-GB" altLang="cs-CZ" dirty="0" err="1" smtClean="0"/>
              <a:t>imprisonmet</a:t>
            </a:r>
            <a:r>
              <a:rPr lang="en-GB" altLang="cs-CZ" dirty="0" smtClean="0"/>
              <a:t> of at least two years</a:t>
            </a:r>
          </a:p>
          <a:p>
            <a:pPr eaLnBrk="1" hangingPunct="1">
              <a:lnSpc>
                <a:spcPct val="90000"/>
              </a:lnSpc>
            </a:pPr>
            <a:r>
              <a:rPr lang="en-GB" altLang="cs-CZ" dirty="0" smtClean="0"/>
              <a:t>in addition to other punishment if it is required for the sake maintaining discipline and order in the armed forces or the armed corps.</a:t>
            </a:r>
          </a:p>
          <a:p>
            <a:pPr eaLnBrk="1" hangingPunct="1">
              <a:lnSpc>
                <a:spcPct val="90000"/>
              </a:lnSpc>
            </a:pPr>
            <a:r>
              <a:rPr lang="en-GB" altLang="cs-CZ" dirty="0" smtClean="0"/>
              <a:t>these sentences are subsidiary and may never be imposed as a single punishments.</a:t>
            </a:r>
          </a:p>
          <a:p>
            <a:pPr eaLnBrk="1" hangingPunct="1">
              <a:lnSpc>
                <a:spcPct val="90000"/>
              </a:lnSpc>
            </a:pPr>
            <a:endParaRPr lang="cs-CZ" altLang="cs-CZ" dirty="0" smtClean="0"/>
          </a:p>
        </p:txBody>
      </p:sp>
      <p:sp>
        <p:nvSpPr>
          <p:cNvPr id="2" name="Nadpis 1"/>
          <p:cNvSpPr>
            <a:spLocks noGrp="1"/>
          </p:cNvSpPr>
          <p:nvPr>
            <p:ph type="title"/>
          </p:nvPr>
        </p:nvSpPr>
        <p:spPr/>
        <p:txBody>
          <a:bodyPr/>
          <a:lstStyle/>
          <a:p>
            <a:r>
              <a:rPr lang="en-GB" dirty="0" smtClean="0"/>
              <a:t>Deprivation</a:t>
            </a:r>
            <a:endParaRPr lang="en-GB" dirty="0"/>
          </a:p>
        </p:txBody>
      </p:sp>
    </p:spTree>
    <p:extLst>
      <p:ext uri="{BB962C8B-B14F-4D97-AF65-F5344CB8AC3E}">
        <p14:creationId xmlns:p14="http://schemas.microsoft.com/office/powerpoint/2010/main" val="13788179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23556" name="Rectangle 2"/>
          <p:cNvSpPr>
            <a:spLocks noGrp="1" noChangeArrowheads="1"/>
          </p:cNvSpPr>
          <p:nvPr>
            <p:ph type="title"/>
          </p:nvPr>
        </p:nvSpPr>
        <p:spPr/>
        <p:txBody>
          <a:bodyPr/>
          <a:lstStyle/>
          <a:p>
            <a:pPr eaLnBrk="1" hangingPunct="1"/>
            <a:r>
              <a:rPr lang="en-GB" altLang="cs-CZ" dirty="0" smtClean="0"/>
              <a:t>Banishment</a:t>
            </a:r>
          </a:p>
        </p:txBody>
      </p:sp>
      <p:sp>
        <p:nvSpPr>
          <p:cNvPr id="23557" name="Rectangle 3"/>
          <p:cNvSpPr>
            <a:spLocks noGrp="1" noChangeArrowheads="1"/>
          </p:cNvSpPr>
          <p:nvPr>
            <p:ph type="body" idx="1"/>
          </p:nvPr>
        </p:nvSpPr>
        <p:spPr/>
        <p:txBody>
          <a:bodyPr/>
          <a:lstStyle/>
          <a:p>
            <a:pPr eaLnBrk="1" hangingPunct="1"/>
            <a:r>
              <a:rPr lang="en-GB" altLang="cs-CZ" dirty="0" smtClean="0"/>
              <a:t>from the territory of the Czech Republic </a:t>
            </a:r>
          </a:p>
          <a:p>
            <a:pPr eaLnBrk="1" hangingPunct="1"/>
            <a:r>
              <a:rPr lang="en-GB" altLang="cs-CZ" dirty="0" smtClean="0"/>
              <a:t>on a person who is not a citizen of the Czech Republic </a:t>
            </a:r>
          </a:p>
          <a:p>
            <a:pPr eaLnBrk="1" hangingPunct="1"/>
            <a:r>
              <a:rPr lang="en-GB" altLang="cs-CZ" dirty="0" smtClean="0"/>
              <a:t>if this is required for the safety of the people or property or some other public interest</a:t>
            </a:r>
          </a:p>
          <a:p>
            <a:pPr eaLnBrk="1" hangingPunct="1"/>
            <a:r>
              <a:rPr lang="en-GB" altLang="cs-CZ" dirty="0" smtClean="0"/>
              <a:t>either for a period of between one and ten years, or for an indefinite time.</a:t>
            </a:r>
          </a:p>
        </p:txBody>
      </p:sp>
    </p:spTree>
    <p:extLst>
      <p:ext uri="{BB962C8B-B14F-4D97-AF65-F5344CB8AC3E}">
        <p14:creationId xmlns:p14="http://schemas.microsoft.com/office/powerpoint/2010/main" val="35237651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24580" name="Rectangle 2"/>
          <p:cNvSpPr>
            <a:spLocks noGrp="1" noChangeArrowheads="1"/>
          </p:cNvSpPr>
          <p:nvPr>
            <p:ph type="title"/>
          </p:nvPr>
        </p:nvSpPr>
        <p:spPr/>
        <p:txBody>
          <a:bodyPr/>
          <a:lstStyle/>
          <a:p>
            <a:pPr eaLnBrk="1" hangingPunct="1"/>
            <a:r>
              <a:rPr lang="en-GB" altLang="cs-CZ" dirty="0" smtClean="0"/>
              <a:t>Punishments for legal entities </a:t>
            </a:r>
          </a:p>
        </p:txBody>
      </p:sp>
      <p:sp>
        <p:nvSpPr>
          <p:cNvPr id="24581" name="Rectangle 3"/>
          <p:cNvSpPr>
            <a:spLocks noGrp="1" noChangeArrowheads="1"/>
          </p:cNvSpPr>
          <p:nvPr>
            <p:ph type="body" idx="1"/>
          </p:nvPr>
        </p:nvSpPr>
        <p:spPr/>
        <p:txBody>
          <a:bodyPr/>
          <a:lstStyle/>
          <a:p>
            <a:pPr eaLnBrk="1" hangingPunct="1"/>
            <a:r>
              <a:rPr lang="en-GB" altLang="cs-CZ" dirty="0" smtClean="0"/>
              <a:t>winding-up of the company, </a:t>
            </a:r>
            <a:endParaRPr lang="cs-CZ" altLang="cs-CZ" dirty="0" smtClean="0"/>
          </a:p>
          <a:p>
            <a:pPr eaLnBrk="1" hangingPunct="1"/>
            <a:r>
              <a:rPr lang="en-GB" altLang="cs-CZ" dirty="0" smtClean="0"/>
              <a:t>confiscation of property </a:t>
            </a:r>
            <a:endParaRPr lang="cs-CZ" altLang="cs-CZ" dirty="0" smtClean="0"/>
          </a:p>
          <a:p>
            <a:pPr eaLnBrk="1" hangingPunct="1"/>
            <a:r>
              <a:rPr lang="en-GB" altLang="cs-CZ" dirty="0" smtClean="0"/>
              <a:t>pecuniary punishment </a:t>
            </a:r>
            <a:endParaRPr lang="cs-CZ" altLang="cs-CZ" dirty="0" smtClean="0"/>
          </a:p>
          <a:p>
            <a:pPr eaLnBrk="1" hangingPunct="1"/>
            <a:r>
              <a:rPr lang="en-GB" altLang="cs-CZ" dirty="0" smtClean="0"/>
              <a:t>confiscation of a thing or some other property </a:t>
            </a:r>
            <a:r>
              <a:rPr lang="cs-CZ" altLang="cs-CZ" dirty="0" err="1" smtClean="0"/>
              <a:t>value</a:t>
            </a:r>
            <a:endParaRPr lang="cs-CZ" altLang="cs-CZ" dirty="0" smtClean="0"/>
          </a:p>
          <a:p>
            <a:pPr eaLnBrk="1" hangingPunct="1"/>
            <a:r>
              <a:rPr lang="en-GB" altLang="cs-CZ" dirty="0" smtClean="0"/>
              <a:t>a ban on activities </a:t>
            </a:r>
            <a:endParaRPr lang="cs-CZ" altLang="cs-CZ" dirty="0" smtClean="0"/>
          </a:p>
          <a:p>
            <a:pPr eaLnBrk="1" hangingPunct="1"/>
            <a:r>
              <a:rPr lang="en-GB" altLang="cs-CZ" dirty="0" smtClean="0"/>
              <a:t>a ban on performance of public contracts</a:t>
            </a:r>
            <a:r>
              <a:rPr lang="cs-CZ" altLang="cs-CZ" dirty="0" smtClean="0"/>
              <a:t> </a:t>
            </a:r>
            <a:r>
              <a:rPr lang="cs-CZ" altLang="cs-CZ" dirty="0" err="1" smtClean="0"/>
              <a:t>or</a:t>
            </a:r>
            <a:r>
              <a:rPr lang="cs-CZ" altLang="cs-CZ" dirty="0" smtClean="0"/>
              <a:t> </a:t>
            </a:r>
            <a:r>
              <a:rPr lang="en-GB" altLang="cs-CZ" dirty="0" smtClean="0"/>
              <a:t> participation in public tenders </a:t>
            </a:r>
            <a:endParaRPr lang="cs-CZ" altLang="cs-CZ" dirty="0" smtClean="0"/>
          </a:p>
          <a:p>
            <a:pPr eaLnBrk="1" hangingPunct="1"/>
            <a:r>
              <a:rPr lang="en-GB" altLang="cs-CZ" dirty="0" smtClean="0"/>
              <a:t>a ban on acceptance of subsidies, </a:t>
            </a:r>
            <a:endParaRPr lang="cs-CZ" altLang="cs-CZ" dirty="0" smtClean="0"/>
          </a:p>
          <a:p>
            <a:pPr eaLnBrk="1" hangingPunct="1"/>
            <a:r>
              <a:rPr lang="en-GB" altLang="cs-CZ" dirty="0" smtClean="0"/>
              <a:t>the publication of the judgment</a:t>
            </a:r>
            <a:endParaRPr lang="cs-CZ" altLang="cs-CZ" dirty="0" smtClean="0"/>
          </a:p>
          <a:p>
            <a:pPr eaLnBrk="1" hangingPunct="1"/>
            <a:endParaRPr lang="cs-CZ" altLang="cs-CZ" dirty="0" smtClean="0"/>
          </a:p>
          <a:p>
            <a:pPr eaLnBrk="1" hangingPunct="1"/>
            <a:endParaRPr lang="cs-CZ" altLang="cs-CZ" dirty="0" smtClean="0"/>
          </a:p>
        </p:txBody>
      </p:sp>
    </p:spTree>
    <p:extLst>
      <p:ext uri="{BB962C8B-B14F-4D97-AF65-F5344CB8AC3E}">
        <p14:creationId xmlns:p14="http://schemas.microsoft.com/office/powerpoint/2010/main" val="35774207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25604" name="Rectangle 2"/>
          <p:cNvSpPr>
            <a:spLocks noGrp="1" noChangeArrowheads="1"/>
          </p:cNvSpPr>
          <p:nvPr>
            <p:ph type="title"/>
          </p:nvPr>
        </p:nvSpPr>
        <p:spPr/>
        <p:txBody>
          <a:bodyPr/>
          <a:lstStyle/>
          <a:p>
            <a:pPr eaLnBrk="1" hangingPunct="1"/>
            <a:r>
              <a:rPr lang="cs-CZ" altLang="cs-CZ" dirty="0" smtClean="0"/>
              <a:t> </a:t>
            </a:r>
            <a:r>
              <a:rPr lang="en-GB" altLang="cs-CZ" dirty="0" smtClean="0"/>
              <a:t>Pecuniary punishment</a:t>
            </a:r>
          </a:p>
        </p:txBody>
      </p:sp>
      <p:sp>
        <p:nvSpPr>
          <p:cNvPr id="25605" name="Rectangle 3"/>
          <p:cNvSpPr>
            <a:spLocks noGrp="1" noChangeArrowheads="1"/>
          </p:cNvSpPr>
          <p:nvPr>
            <p:ph type="body" idx="1"/>
          </p:nvPr>
        </p:nvSpPr>
        <p:spPr/>
        <p:txBody>
          <a:bodyPr/>
          <a:lstStyle/>
          <a:p>
            <a:pPr eaLnBrk="1" hangingPunct="1"/>
            <a:r>
              <a:rPr lang="cs-CZ" altLang="cs-CZ" sz="2000" dirty="0" smtClean="0"/>
              <a:t>t</a:t>
            </a:r>
            <a:r>
              <a:rPr lang="en-GB" altLang="cs-CZ" sz="2000" dirty="0" smtClean="0"/>
              <a:t>he most important sanction for legal entities </a:t>
            </a:r>
            <a:endParaRPr lang="cs-CZ" altLang="cs-CZ" sz="2000" dirty="0" smtClean="0"/>
          </a:p>
          <a:p>
            <a:pPr eaLnBrk="1" hangingPunct="1"/>
            <a:r>
              <a:rPr lang="en-GB" altLang="cs-CZ" sz="2000" dirty="0" smtClean="0"/>
              <a:t>principally required by EU Framework Decisions as well as EC Directives</a:t>
            </a:r>
            <a:endParaRPr lang="cs-CZ" altLang="cs-CZ" sz="2000" dirty="0" smtClean="0"/>
          </a:p>
          <a:p>
            <a:pPr eaLnBrk="1" hangingPunct="1"/>
            <a:r>
              <a:rPr lang="en-GB" altLang="cs-CZ" sz="2000" dirty="0" smtClean="0"/>
              <a:t>used in all countries that have introduced corporate criminal liability</a:t>
            </a:r>
            <a:endParaRPr lang="cs-CZ" altLang="cs-CZ" sz="2000" dirty="0" smtClean="0"/>
          </a:p>
          <a:p>
            <a:pPr eaLnBrk="1" hangingPunct="1"/>
            <a:r>
              <a:rPr lang="en-GB" altLang="cs-CZ" sz="2000" dirty="0" smtClean="0"/>
              <a:t>may be imposed for all criminal offences that a legal entity may commit</a:t>
            </a:r>
            <a:endParaRPr lang="cs-CZ" altLang="cs-CZ" sz="2000" dirty="0" smtClean="0"/>
          </a:p>
          <a:p>
            <a:pPr eaLnBrk="1" hangingPunct="1"/>
            <a:r>
              <a:rPr lang="en-GB" altLang="cs-CZ" sz="2000" dirty="0" smtClean="0"/>
              <a:t>imposed in daily rates – from </a:t>
            </a:r>
            <a:r>
              <a:rPr lang="cs-CZ" altLang="cs-CZ" sz="2000" dirty="0" smtClean="0"/>
              <a:t>2</a:t>
            </a:r>
            <a:r>
              <a:rPr lang="en-GB" altLang="cs-CZ" sz="2000" dirty="0" smtClean="0"/>
              <a:t>0 to 730 </a:t>
            </a:r>
            <a:r>
              <a:rPr lang="cs-CZ" altLang="cs-CZ" sz="2000" dirty="0" smtClean="0"/>
              <a:t>(t</a:t>
            </a:r>
            <a:r>
              <a:rPr lang="en-GB" altLang="cs-CZ" sz="2000" dirty="0" smtClean="0"/>
              <a:t>he precise number is set according to the nature and seriousness of the criminal offence</a:t>
            </a:r>
            <a:r>
              <a:rPr lang="cs-CZ" altLang="cs-CZ" sz="2000" dirty="0" smtClean="0"/>
              <a:t>)</a:t>
            </a:r>
          </a:p>
          <a:p>
            <a:pPr eaLnBrk="1" hangingPunct="1"/>
            <a:r>
              <a:rPr lang="en-GB" altLang="cs-CZ" sz="2000" dirty="0" smtClean="0"/>
              <a:t>the daily rate is no less than CZK 1,000 </a:t>
            </a:r>
            <a:r>
              <a:rPr lang="cs-CZ" altLang="cs-CZ" sz="2000" dirty="0" smtClean="0"/>
              <a:t>(3</a:t>
            </a:r>
            <a:r>
              <a:rPr lang="en-GB" altLang="cs-CZ" sz="2000" dirty="0" smtClean="0"/>
              <a:t>9</a:t>
            </a:r>
            <a:r>
              <a:rPr lang="cs-CZ" altLang="cs-CZ" sz="2000" dirty="0" smtClean="0"/>
              <a:t>8 EUR)</a:t>
            </a:r>
            <a:r>
              <a:rPr lang="en-GB" altLang="cs-CZ" sz="2000" dirty="0" smtClean="0"/>
              <a:t>and no more than CZK 2,000,000</a:t>
            </a:r>
            <a:r>
              <a:rPr lang="cs-CZ" altLang="cs-CZ" sz="2000" dirty="0" smtClean="0"/>
              <a:t> (7</a:t>
            </a:r>
            <a:r>
              <a:rPr lang="en-GB" altLang="cs-CZ" sz="2000" dirty="0" smtClean="0"/>
              <a:t>8</a:t>
            </a:r>
            <a:r>
              <a:rPr lang="cs-CZ" altLang="cs-CZ" sz="2000" dirty="0" smtClean="0"/>
              <a:t> </a:t>
            </a:r>
            <a:r>
              <a:rPr lang="en-GB" altLang="cs-CZ" sz="2000" dirty="0" smtClean="0"/>
              <a:t>7</a:t>
            </a:r>
            <a:r>
              <a:rPr lang="cs-CZ" altLang="cs-CZ" sz="2000" dirty="0" smtClean="0"/>
              <a:t>0</a:t>
            </a:r>
            <a:r>
              <a:rPr lang="en-GB" altLang="cs-CZ" sz="2000" dirty="0" smtClean="0"/>
              <a:t>9</a:t>
            </a:r>
            <a:r>
              <a:rPr lang="cs-CZ" altLang="cs-CZ" sz="2000" dirty="0" smtClean="0"/>
              <a:t> EUR) - (t</a:t>
            </a:r>
            <a:r>
              <a:rPr lang="en-GB" altLang="cs-CZ" sz="2000" dirty="0" smtClean="0"/>
              <a:t>he precise amount is set with view to the offender’s property)</a:t>
            </a:r>
          </a:p>
          <a:p>
            <a:pPr eaLnBrk="1" hangingPunct="1"/>
            <a:endParaRPr lang="cs-CZ" altLang="cs-CZ" dirty="0" smtClean="0"/>
          </a:p>
          <a:p>
            <a:pPr eaLnBrk="1" hangingPunct="1"/>
            <a:endParaRPr lang="cs-CZ" altLang="cs-CZ" dirty="0" smtClean="0"/>
          </a:p>
        </p:txBody>
      </p:sp>
    </p:spTree>
    <p:extLst>
      <p:ext uri="{BB962C8B-B14F-4D97-AF65-F5344CB8AC3E}">
        <p14:creationId xmlns:p14="http://schemas.microsoft.com/office/powerpoint/2010/main" val="31645396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26628" name="Rectangle 2"/>
          <p:cNvSpPr>
            <a:spLocks noGrp="1" noChangeArrowheads="1"/>
          </p:cNvSpPr>
          <p:nvPr>
            <p:ph type="title"/>
          </p:nvPr>
        </p:nvSpPr>
        <p:spPr/>
        <p:txBody>
          <a:bodyPr/>
          <a:lstStyle/>
          <a:p>
            <a:pPr eaLnBrk="1" hangingPunct="1"/>
            <a:r>
              <a:rPr lang="cs-CZ" altLang="cs-CZ" dirty="0" smtClean="0"/>
              <a:t> </a:t>
            </a:r>
            <a:r>
              <a:rPr lang="en-GB" altLang="cs-CZ" dirty="0" smtClean="0"/>
              <a:t>Winding up of the company </a:t>
            </a:r>
          </a:p>
        </p:txBody>
      </p:sp>
      <p:sp>
        <p:nvSpPr>
          <p:cNvPr id="26629" name="Rectangle 3"/>
          <p:cNvSpPr>
            <a:spLocks noGrp="1" noChangeArrowheads="1"/>
          </p:cNvSpPr>
          <p:nvPr>
            <p:ph type="body" idx="1"/>
          </p:nvPr>
        </p:nvSpPr>
        <p:spPr/>
        <p:txBody>
          <a:bodyPr/>
          <a:lstStyle/>
          <a:p>
            <a:pPr eaLnBrk="1" hangingPunct="1"/>
            <a:r>
              <a:rPr lang="en-GB" altLang="cs-CZ" dirty="0" smtClean="0"/>
              <a:t>the strictest penalty that can be imposed upon a legal entity</a:t>
            </a:r>
            <a:endParaRPr lang="cs-CZ" altLang="cs-CZ" dirty="0" smtClean="0"/>
          </a:p>
          <a:p>
            <a:pPr eaLnBrk="1" hangingPunct="1"/>
            <a:r>
              <a:rPr lang="en-GB" altLang="cs-CZ" dirty="0" smtClean="0"/>
              <a:t>applicable only to legal entities that, while having their registered offices in the Czech Republic, perform such activities that entirely or predominantly consist of committing criminal offences</a:t>
            </a:r>
            <a:endParaRPr lang="cs-CZ" altLang="cs-CZ" dirty="0" smtClean="0"/>
          </a:p>
          <a:p>
            <a:pPr eaLnBrk="1" hangingPunct="1"/>
            <a:r>
              <a:rPr lang="cs-CZ" altLang="cs-CZ" dirty="0" smtClean="0"/>
              <a:t>t</a:t>
            </a:r>
            <a:r>
              <a:rPr lang="en-GB" altLang="cs-CZ" dirty="0" smtClean="0"/>
              <a:t>he purpose of this</a:t>
            </a:r>
            <a:r>
              <a:rPr lang="cs-CZ" altLang="cs-CZ" dirty="0" smtClean="0"/>
              <a:t> </a:t>
            </a:r>
            <a:r>
              <a:rPr lang="en-GB" altLang="cs-CZ" dirty="0" smtClean="0"/>
              <a:t>punishment is to ultimately prevent the legal entity from performing any further activity that consists in the continuous commission of crime</a:t>
            </a:r>
            <a:endParaRPr lang="cs-CZ" altLang="cs-CZ" dirty="0" smtClean="0"/>
          </a:p>
          <a:p>
            <a:pPr eaLnBrk="1" hangingPunct="1"/>
            <a:endParaRPr lang="cs-CZ" altLang="cs-CZ" dirty="0" smtClean="0"/>
          </a:p>
          <a:p>
            <a:pPr eaLnBrk="1" hangingPunct="1"/>
            <a:endParaRPr lang="cs-CZ" altLang="cs-CZ" dirty="0" smtClean="0"/>
          </a:p>
          <a:p>
            <a:pPr eaLnBrk="1" hangingPunct="1"/>
            <a:endParaRPr lang="cs-CZ" altLang="cs-CZ" dirty="0" smtClean="0"/>
          </a:p>
        </p:txBody>
      </p:sp>
    </p:spTree>
    <p:extLst>
      <p:ext uri="{BB962C8B-B14F-4D97-AF65-F5344CB8AC3E}">
        <p14:creationId xmlns:p14="http://schemas.microsoft.com/office/powerpoint/2010/main" val="276771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27652" name="Rectangle 2"/>
          <p:cNvSpPr>
            <a:spLocks noGrp="1" noChangeArrowheads="1"/>
          </p:cNvSpPr>
          <p:nvPr>
            <p:ph type="title"/>
          </p:nvPr>
        </p:nvSpPr>
        <p:spPr/>
        <p:txBody>
          <a:bodyPr/>
          <a:lstStyle/>
          <a:p>
            <a:pPr eaLnBrk="1" hangingPunct="1"/>
            <a:r>
              <a:rPr lang="cs-CZ" altLang="cs-CZ" dirty="0" smtClean="0"/>
              <a:t> </a:t>
            </a:r>
            <a:r>
              <a:rPr lang="en-GB" altLang="cs-CZ" dirty="0" smtClean="0"/>
              <a:t>The publication of the judgement</a:t>
            </a:r>
          </a:p>
        </p:txBody>
      </p:sp>
      <p:sp>
        <p:nvSpPr>
          <p:cNvPr id="425987" name="Rectangle 3"/>
          <p:cNvSpPr>
            <a:spLocks noGrp="1" noChangeArrowheads="1"/>
          </p:cNvSpPr>
          <p:nvPr>
            <p:ph type="body" idx="1"/>
          </p:nvPr>
        </p:nvSpPr>
        <p:spPr/>
        <p:txBody>
          <a:bodyPr/>
          <a:lstStyle/>
          <a:p>
            <a:pPr eaLnBrk="1" hangingPunct="1">
              <a:defRPr/>
            </a:pPr>
            <a:r>
              <a:rPr lang="en-GB" dirty="0" smtClean="0"/>
              <a:t>is a new type of punishment in Czech law</a:t>
            </a:r>
            <a:endParaRPr lang="cs-CZ" dirty="0" smtClean="0"/>
          </a:p>
          <a:p>
            <a:pPr eaLnBrk="1" hangingPunct="1">
              <a:defRPr/>
            </a:pPr>
            <a:r>
              <a:rPr lang="en-GB" dirty="0" smtClean="0"/>
              <a:t>penalty intended exclusively for legal entities</a:t>
            </a:r>
            <a:endParaRPr lang="cs-CZ" dirty="0" smtClean="0"/>
          </a:p>
          <a:p>
            <a:pPr eaLnBrk="1" hangingPunct="1">
              <a:defRPr/>
            </a:pPr>
            <a:r>
              <a:rPr lang="en-GB" dirty="0" smtClean="0"/>
              <a:t>a strong preventive nature of this punishment</a:t>
            </a:r>
            <a:r>
              <a:rPr lang="cs-CZ" i="1" dirty="0" smtClean="0"/>
              <a:t>: </a:t>
            </a:r>
            <a:r>
              <a:rPr lang="cs-CZ" dirty="0" smtClean="0"/>
              <a:t>i</a:t>
            </a:r>
            <a:r>
              <a:rPr lang="en-GB" sz="2000" dirty="0" smtClean="0"/>
              <a:t>t</a:t>
            </a:r>
            <a:r>
              <a:rPr lang="en-GB" sz="2000" i="1" dirty="0" smtClean="0"/>
              <a:t> can be imposed where it is necessary to inform the public of a judgment of conviction, mainly because of the nature and the seriousness of the criminal offence, or where required by the interest of protecting the safety of people, property or society</a:t>
            </a:r>
            <a:endParaRPr lang="cs-CZ" sz="2000" i="1" dirty="0" smtClean="0"/>
          </a:p>
          <a:p>
            <a:pPr eaLnBrk="1" hangingPunct="1">
              <a:defRPr/>
            </a:pPr>
            <a:r>
              <a:rPr lang="en-GB" dirty="0" smtClean="0"/>
              <a:t>forces the legal entity to publicize, at its own cost, the final and conclusive judgment or some part thereof determined by the judge</a:t>
            </a:r>
            <a:r>
              <a:rPr lang="cs-CZ" dirty="0" smtClean="0"/>
              <a:t> </a:t>
            </a:r>
            <a:r>
              <a:rPr lang="en-GB" dirty="0" smtClean="0"/>
              <a:t>in some public medium channel determined by the judge</a:t>
            </a:r>
            <a:endParaRPr lang="cs-CZ" i="1" dirty="0" smtClean="0"/>
          </a:p>
          <a:p>
            <a:pPr eaLnBrk="1" hangingPunct="1">
              <a:defRPr/>
            </a:pPr>
            <a:endParaRPr lang="cs-CZ" dirty="0" smtClean="0"/>
          </a:p>
          <a:p>
            <a:pPr marL="0" indent="0" eaLnBrk="1" hangingPunct="1">
              <a:buFont typeface="Wingdings" panose="05000000000000000000" pitchFamily="2" charset="2"/>
              <a:buNone/>
              <a:defRPr/>
            </a:pPr>
            <a:endParaRPr lang="cs-CZ" dirty="0" smtClean="0"/>
          </a:p>
          <a:p>
            <a:pPr eaLnBrk="1" hangingPunct="1">
              <a:defRPr/>
            </a:pPr>
            <a:endParaRPr lang="cs-CZ" dirty="0" smtClean="0"/>
          </a:p>
          <a:p>
            <a:pPr eaLnBrk="1" hangingPunct="1">
              <a:defRPr/>
            </a:pPr>
            <a:endParaRPr lang="cs-CZ" dirty="0" err="1" smtClean="0"/>
          </a:p>
        </p:txBody>
      </p:sp>
    </p:spTree>
    <p:extLst>
      <p:ext uri="{BB962C8B-B14F-4D97-AF65-F5344CB8AC3E}">
        <p14:creationId xmlns:p14="http://schemas.microsoft.com/office/powerpoint/2010/main" val="22977602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28676" name="Rectangle 2"/>
          <p:cNvSpPr>
            <a:spLocks noGrp="1" noChangeArrowheads="1"/>
          </p:cNvSpPr>
          <p:nvPr>
            <p:ph type="title"/>
          </p:nvPr>
        </p:nvSpPr>
        <p:spPr/>
        <p:txBody>
          <a:bodyPr/>
          <a:lstStyle/>
          <a:p>
            <a:pPr eaLnBrk="1" hangingPunct="1"/>
            <a:r>
              <a:rPr lang="cs-CZ" altLang="cs-CZ" smtClean="0"/>
              <a:t> Protective measures</a:t>
            </a:r>
          </a:p>
        </p:txBody>
      </p:sp>
      <p:sp>
        <p:nvSpPr>
          <p:cNvPr id="425987" name="Rectangle 3"/>
          <p:cNvSpPr>
            <a:spLocks noGrp="1" noChangeArrowheads="1"/>
          </p:cNvSpPr>
          <p:nvPr>
            <p:ph type="body" idx="1"/>
          </p:nvPr>
        </p:nvSpPr>
        <p:spPr/>
        <p:txBody>
          <a:bodyPr/>
          <a:lstStyle/>
          <a:p>
            <a:pPr eaLnBrk="1" hangingPunct="1">
              <a:defRPr/>
            </a:pPr>
            <a:r>
              <a:rPr lang="en-GB" dirty="0" smtClean="0"/>
              <a:t>only two </a:t>
            </a:r>
            <a:endParaRPr lang="cs-CZ" dirty="0" smtClean="0"/>
          </a:p>
          <a:p>
            <a:pPr eaLnBrk="1" hangingPunct="1">
              <a:defRPr/>
            </a:pPr>
            <a:r>
              <a:rPr lang="en-GB" dirty="0" smtClean="0"/>
              <a:t>confiscation of a thing</a:t>
            </a:r>
          </a:p>
          <a:p>
            <a:pPr eaLnBrk="1" hangingPunct="1">
              <a:defRPr/>
            </a:pPr>
            <a:r>
              <a:rPr lang="en-GB" dirty="0" smtClean="0"/>
              <a:t>confiscation of a proportion of property</a:t>
            </a:r>
          </a:p>
          <a:p>
            <a:pPr eaLnBrk="1" hangingPunct="1">
              <a:defRPr/>
            </a:pPr>
            <a:endParaRPr lang="cs-CZ" dirty="0" smtClean="0"/>
          </a:p>
          <a:p>
            <a:pPr marL="0" indent="0" eaLnBrk="1" hangingPunct="1">
              <a:buFont typeface="Wingdings" panose="05000000000000000000" pitchFamily="2" charset="2"/>
              <a:buNone/>
              <a:defRPr/>
            </a:pPr>
            <a:endParaRPr lang="cs-CZ" dirty="0" smtClean="0"/>
          </a:p>
          <a:p>
            <a:pPr eaLnBrk="1" hangingPunct="1">
              <a:defRPr/>
            </a:pPr>
            <a:endParaRPr lang="cs-CZ" dirty="0" smtClean="0"/>
          </a:p>
          <a:p>
            <a:pPr eaLnBrk="1" hangingPunct="1">
              <a:defRPr/>
            </a:pPr>
            <a:endParaRPr lang="cs-CZ" dirty="0" err="1" smtClean="0"/>
          </a:p>
        </p:txBody>
      </p:sp>
    </p:spTree>
    <p:extLst>
      <p:ext uri="{BB962C8B-B14F-4D97-AF65-F5344CB8AC3E}">
        <p14:creationId xmlns:p14="http://schemas.microsoft.com/office/powerpoint/2010/main" val="24136249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401759" y="1798870"/>
            <a:ext cx="8086635" cy="647700"/>
          </a:xfrm>
        </p:spPr>
        <p:txBody>
          <a:bodyPr/>
          <a:lstStyle/>
          <a:p>
            <a:pPr algn="ctr"/>
            <a:r>
              <a:rPr lang="en-GB" altLang="cs-CZ" dirty="0" smtClean="0"/>
              <a:t>Thank you for your attention!</a:t>
            </a:r>
          </a:p>
        </p:txBody>
      </p:sp>
      <p:sp>
        <p:nvSpPr>
          <p:cNvPr id="33795" name="Zástupný symbol pro obsah 2"/>
          <p:cNvSpPr>
            <a:spLocks noGrp="1"/>
          </p:cNvSpPr>
          <p:nvPr>
            <p:ph idx="1"/>
          </p:nvPr>
        </p:nvSpPr>
        <p:spPr>
          <a:xfrm>
            <a:off x="509589" y="2017712"/>
            <a:ext cx="8082321" cy="4383087"/>
          </a:xfrm>
        </p:spPr>
        <p:txBody>
          <a:bodyPr/>
          <a:lstStyle/>
          <a:p>
            <a:pPr marL="0" indent="0" algn="just">
              <a:buFont typeface="Wingdings" panose="05000000000000000000" pitchFamily="2" charset="2"/>
              <a:buNone/>
            </a:pPr>
            <a:endParaRPr lang="en-GB" altLang="cs-CZ" dirty="0" smtClean="0"/>
          </a:p>
          <a:p>
            <a:pPr marL="0" indent="0" algn="just">
              <a:buFont typeface="Wingdings" panose="05000000000000000000" pitchFamily="2" charset="2"/>
              <a:buNone/>
            </a:pPr>
            <a:endParaRPr lang="en-GB" altLang="cs-CZ" dirty="0" smtClean="0"/>
          </a:p>
          <a:p>
            <a:pPr marL="0" indent="0" algn="just">
              <a:buFont typeface="Wingdings" panose="05000000000000000000" pitchFamily="2" charset="2"/>
              <a:buNone/>
            </a:pPr>
            <a:endParaRPr lang="cs-CZ" altLang="cs-CZ" dirty="0" smtClean="0"/>
          </a:p>
          <a:p>
            <a:pPr marL="0" indent="0" algn="just">
              <a:spcBef>
                <a:spcPts val="0"/>
              </a:spcBef>
              <a:buFont typeface="Wingdings" panose="05000000000000000000" pitchFamily="2" charset="2"/>
              <a:buNone/>
            </a:pPr>
            <a:r>
              <a:rPr lang="en-GB" altLang="cs-CZ" sz="2000" b="1" dirty="0" err="1" smtClean="0"/>
              <a:t>JUDr</a:t>
            </a:r>
            <a:r>
              <a:rPr lang="en-GB" altLang="cs-CZ" sz="2000" b="1" dirty="0" smtClean="0"/>
              <a:t>. Jan Provazník, Ph.D.</a:t>
            </a:r>
          </a:p>
          <a:p>
            <a:pPr marL="0" indent="0" algn="just">
              <a:spcBef>
                <a:spcPts val="0"/>
              </a:spcBef>
              <a:buFont typeface="Wingdings" panose="05000000000000000000" pitchFamily="2" charset="2"/>
              <a:buNone/>
            </a:pPr>
            <a:r>
              <a:rPr lang="en-GB" altLang="cs-CZ" sz="2000" b="1" dirty="0" smtClean="0"/>
              <a:t>Assistant Professor </a:t>
            </a:r>
          </a:p>
          <a:p>
            <a:pPr marL="0" indent="0" algn="just">
              <a:spcBef>
                <a:spcPts val="0"/>
              </a:spcBef>
              <a:buFont typeface="Wingdings" panose="05000000000000000000" pitchFamily="2" charset="2"/>
              <a:buNone/>
            </a:pPr>
            <a:r>
              <a:rPr lang="en-GB" altLang="cs-CZ" sz="2000" b="1" dirty="0" smtClean="0"/>
              <a:t>Department of Criminal Law</a:t>
            </a:r>
          </a:p>
          <a:p>
            <a:pPr marL="0" indent="0" algn="just">
              <a:spcBef>
                <a:spcPts val="0"/>
              </a:spcBef>
              <a:buFont typeface="Wingdings" panose="05000000000000000000" pitchFamily="2" charset="2"/>
              <a:buNone/>
            </a:pPr>
            <a:r>
              <a:rPr lang="en-GB" altLang="cs-CZ" sz="2000" b="1" dirty="0" smtClean="0"/>
              <a:t>Office: room no. 226</a:t>
            </a:r>
          </a:p>
          <a:p>
            <a:pPr marL="0" indent="0" algn="just">
              <a:spcBef>
                <a:spcPts val="0"/>
              </a:spcBef>
              <a:buFont typeface="Wingdings" panose="05000000000000000000" pitchFamily="2" charset="2"/>
              <a:buNone/>
            </a:pPr>
            <a:r>
              <a:rPr lang="en-GB" altLang="cs-CZ" sz="2000" b="1" dirty="0" smtClean="0"/>
              <a:t>Consultation hours:</a:t>
            </a:r>
            <a:r>
              <a:rPr lang="en-GB" altLang="cs-CZ" sz="2000" dirty="0" smtClean="0"/>
              <a:t> </a:t>
            </a:r>
            <a:r>
              <a:rPr lang="en-GB" altLang="cs-CZ" sz="2000" b="1" dirty="0" smtClean="0"/>
              <a:t>Wednesdays 13:30 - 15:00</a:t>
            </a:r>
          </a:p>
          <a:p>
            <a:pPr marL="0" indent="0" algn="just">
              <a:spcBef>
                <a:spcPts val="0"/>
              </a:spcBef>
              <a:buFont typeface="Wingdings" panose="05000000000000000000" pitchFamily="2" charset="2"/>
              <a:buNone/>
            </a:pPr>
            <a:r>
              <a:rPr lang="en-GB" altLang="cs-CZ" sz="2000" b="1" dirty="0" smtClean="0"/>
              <a:t>E:mail:</a:t>
            </a:r>
            <a:r>
              <a:rPr lang="en-GB" altLang="cs-CZ" sz="2000" dirty="0" smtClean="0"/>
              <a:t> </a:t>
            </a:r>
            <a:r>
              <a:rPr lang="en-GB" altLang="cs-CZ" sz="2000" b="1" dirty="0" smtClean="0"/>
              <a:t>jan.provaznik@law.muni.cz</a:t>
            </a:r>
          </a:p>
        </p:txBody>
      </p:sp>
      <p:sp>
        <p:nvSpPr>
          <p:cNvPr id="5" name="Zástupný symbol pro zápatí 4"/>
          <p:cNvSpPr>
            <a:spLocks noGrp="1"/>
          </p:cNvSpPr>
          <p:nvPr>
            <p:ph type="ftr" sz="quarter" idx="10"/>
          </p:nvPr>
        </p:nvSpPr>
        <p:spPr/>
        <p:txBody>
          <a:bodyPr/>
          <a:lstStyle/>
          <a:p>
            <a:r>
              <a:rPr lang="en-GB" altLang="cs-CZ" smtClean="0"/>
              <a:t>The System of Criminal Law Sanctions in the Czech Criminal law - 6. 3. 2018 </a:t>
            </a:r>
            <a:endParaRPr lang="cs-CZ" altLang="cs-CZ" dirty="0"/>
          </a:p>
        </p:txBody>
      </p:sp>
    </p:spTree>
    <p:extLst>
      <p:ext uri="{BB962C8B-B14F-4D97-AF65-F5344CB8AC3E}">
        <p14:creationId xmlns:p14="http://schemas.microsoft.com/office/powerpoint/2010/main" val="1247203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5124" name="Rectangle 2"/>
          <p:cNvSpPr>
            <a:spLocks noGrp="1" noChangeArrowheads="1"/>
          </p:cNvSpPr>
          <p:nvPr>
            <p:ph type="title"/>
          </p:nvPr>
        </p:nvSpPr>
        <p:spPr/>
        <p:txBody>
          <a:bodyPr/>
          <a:lstStyle/>
          <a:p>
            <a:pPr eaLnBrk="1" hangingPunct="1"/>
            <a:r>
              <a:rPr lang="en-GB" altLang="cs-CZ" sz="2800" b="1" dirty="0" smtClean="0"/>
              <a:t>The System of Sanctions </a:t>
            </a:r>
            <a:endParaRPr lang="en-GB" altLang="cs-CZ" dirty="0" smtClean="0"/>
          </a:p>
        </p:txBody>
      </p:sp>
      <p:sp>
        <p:nvSpPr>
          <p:cNvPr id="5125" name="Rectangle 3"/>
          <p:cNvSpPr>
            <a:spLocks noGrp="1" noChangeArrowheads="1"/>
          </p:cNvSpPr>
          <p:nvPr>
            <p:ph type="body" idx="1"/>
          </p:nvPr>
        </p:nvSpPr>
        <p:spPr/>
        <p:txBody>
          <a:bodyPr/>
          <a:lstStyle/>
          <a:p>
            <a:pPr eaLnBrk="1" hangingPunct="1"/>
            <a:r>
              <a:rPr lang="cs-CZ" altLang="cs-CZ" b="1" i="1" smtClean="0"/>
              <a:t>Punishments </a:t>
            </a:r>
            <a:r>
              <a:rPr lang="cs-CZ" altLang="cs-CZ" smtClean="0"/>
              <a:t> - can be imposed by a criminal court on an offender of an criminal act.</a:t>
            </a:r>
          </a:p>
          <a:p>
            <a:pPr eaLnBrk="1" hangingPunct="1">
              <a:buFont typeface="Wingdings" panose="05000000000000000000" pitchFamily="2" charset="2"/>
              <a:buNone/>
            </a:pPr>
            <a:endParaRPr lang="cs-CZ" altLang="cs-CZ" smtClean="0"/>
          </a:p>
          <a:p>
            <a:pPr eaLnBrk="1" hangingPunct="1"/>
            <a:r>
              <a:rPr lang="cs-CZ" altLang="cs-CZ" b="1" i="1" smtClean="0"/>
              <a:t>Protective measures</a:t>
            </a:r>
            <a:r>
              <a:rPr lang="cs-CZ" altLang="cs-CZ" smtClean="0"/>
              <a:t> – can be imposed by court in criminal or civil proceedings on an offender of an criminal act or an act otherwisse classified as criminal.  </a:t>
            </a:r>
          </a:p>
        </p:txBody>
      </p:sp>
    </p:spTree>
    <p:extLst>
      <p:ext uri="{BB962C8B-B14F-4D97-AF65-F5344CB8AC3E}">
        <p14:creationId xmlns:p14="http://schemas.microsoft.com/office/powerpoint/2010/main" val="3555826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6148" name="Rectangle 2"/>
          <p:cNvSpPr>
            <a:spLocks noGrp="1" noChangeArrowheads="1"/>
          </p:cNvSpPr>
          <p:nvPr>
            <p:ph type="title"/>
          </p:nvPr>
        </p:nvSpPr>
        <p:spPr/>
        <p:txBody>
          <a:bodyPr/>
          <a:lstStyle/>
          <a:p>
            <a:pPr eaLnBrk="1" hangingPunct="1"/>
            <a:r>
              <a:rPr lang="en-GB" altLang="cs-CZ" sz="2800" b="1" dirty="0" smtClean="0"/>
              <a:t>Fundamental  principles</a:t>
            </a:r>
          </a:p>
        </p:txBody>
      </p:sp>
      <p:sp>
        <p:nvSpPr>
          <p:cNvPr id="6149" name="Rectangle 3"/>
          <p:cNvSpPr>
            <a:spLocks noGrp="1" noChangeArrowheads="1"/>
          </p:cNvSpPr>
          <p:nvPr>
            <p:ph type="body" idx="1"/>
          </p:nvPr>
        </p:nvSpPr>
        <p:spPr>
          <a:noFill/>
        </p:spPr>
        <p:txBody>
          <a:bodyPr/>
          <a:lstStyle/>
          <a:p>
            <a:pPr eaLnBrk="1" hangingPunct="1"/>
            <a:r>
              <a:rPr lang="en-GB" altLang="cs-CZ" dirty="0" smtClean="0"/>
              <a:t>the principle of legality – </a:t>
            </a:r>
            <a:r>
              <a:rPr lang="en-GB" altLang="cs-CZ" i="1" dirty="0" err="1" smtClean="0"/>
              <a:t>nulla</a:t>
            </a:r>
            <a:r>
              <a:rPr lang="en-GB" altLang="cs-CZ" i="1" dirty="0" smtClean="0"/>
              <a:t> </a:t>
            </a:r>
            <a:r>
              <a:rPr lang="en-GB" altLang="cs-CZ" i="1" dirty="0" err="1" smtClean="0"/>
              <a:t>poena</a:t>
            </a:r>
            <a:r>
              <a:rPr lang="en-GB" altLang="cs-CZ" i="1" dirty="0" smtClean="0"/>
              <a:t> sine </a:t>
            </a:r>
            <a:r>
              <a:rPr lang="en-GB" altLang="cs-CZ" i="1" dirty="0" err="1" smtClean="0"/>
              <a:t>lege</a:t>
            </a:r>
            <a:r>
              <a:rPr lang="en-GB" altLang="cs-CZ" i="1" dirty="0" smtClean="0"/>
              <a:t> – </a:t>
            </a:r>
            <a:r>
              <a:rPr lang="en-GB" altLang="cs-CZ" dirty="0" smtClean="0"/>
              <a:t>„</a:t>
            </a:r>
            <a:r>
              <a:rPr lang="en-GB" altLang="cs-CZ" i="1" dirty="0" smtClean="0"/>
              <a:t>only the law shall determine what penalties may be imposed on offender of a criminal offence.“  Criminal sanctions shall be imposed only in accordance with the law</a:t>
            </a:r>
            <a:r>
              <a:rPr lang="cs-CZ" altLang="cs-CZ" i="1" dirty="0" smtClean="0"/>
              <a:t>. </a:t>
            </a:r>
            <a:endParaRPr lang="en-GB" altLang="cs-CZ" i="1" dirty="0"/>
          </a:p>
          <a:p>
            <a:pPr eaLnBrk="1" hangingPunct="1"/>
            <a:endParaRPr lang="cs-CZ" altLang="cs-CZ" i="1" dirty="0" smtClean="0"/>
          </a:p>
          <a:p>
            <a:pPr eaLnBrk="1" hangingPunct="1"/>
            <a:r>
              <a:rPr lang="en-GB" altLang="cs-CZ" dirty="0" smtClean="0"/>
              <a:t>the principle of humanity – cruel and disproportionate sanctions may not be imposed. The execution of a criminal sanction must not undermine human dignity</a:t>
            </a:r>
            <a:r>
              <a:rPr lang="cs-CZ" altLang="cs-CZ" dirty="0" smtClean="0"/>
              <a:t>.</a:t>
            </a:r>
          </a:p>
          <a:p>
            <a:pPr eaLnBrk="1" hangingPunct="1"/>
            <a:endParaRPr lang="cs-CZ" altLang="cs-CZ" i="1" dirty="0" smtClean="0"/>
          </a:p>
        </p:txBody>
      </p:sp>
    </p:spTree>
    <p:extLst>
      <p:ext uri="{BB962C8B-B14F-4D97-AF65-F5344CB8AC3E}">
        <p14:creationId xmlns:p14="http://schemas.microsoft.com/office/powerpoint/2010/main" val="1889630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en-GB" altLang="cs-CZ" dirty="0" smtClean="0"/>
              <a:t>Fundamental  principles</a:t>
            </a:r>
          </a:p>
        </p:txBody>
      </p:sp>
      <p:sp>
        <p:nvSpPr>
          <p:cNvPr id="3" name="Zástupný symbol pro obsah 2"/>
          <p:cNvSpPr>
            <a:spLocks noGrp="1"/>
          </p:cNvSpPr>
          <p:nvPr>
            <p:ph idx="1"/>
          </p:nvPr>
        </p:nvSpPr>
        <p:spPr/>
        <p:txBody>
          <a:bodyPr/>
          <a:lstStyle/>
          <a:p>
            <a:pPr eaLnBrk="1" hangingPunct="1">
              <a:defRPr/>
            </a:pPr>
            <a:r>
              <a:rPr lang="en-GB" altLang="cs-CZ" dirty="0" smtClean="0"/>
              <a:t>the principle of adequacy of punishment – </a:t>
            </a:r>
            <a:r>
              <a:rPr lang="en-GB" altLang="cs-CZ" i="1" dirty="0" smtClean="0"/>
              <a:t>general principles of sentencing guidelines -  </a:t>
            </a:r>
            <a:endParaRPr lang="en-GB" altLang="cs-CZ" dirty="0" smtClean="0"/>
          </a:p>
          <a:p>
            <a:pPr eaLnBrk="1" hangingPunct="1">
              <a:buFont typeface="Wingdings" panose="05000000000000000000" pitchFamily="2" charset="2"/>
              <a:buNone/>
              <a:defRPr/>
            </a:pPr>
            <a:r>
              <a:rPr lang="en-GB" altLang="cs-CZ" dirty="0" smtClean="0"/>
              <a:t>    - nature and seriousness of a criminal offence (importance of the protected interest, manner in which act was committed and its consequences, the circumstances, person of the offender, the extent of his/hers fault and his motives)</a:t>
            </a:r>
          </a:p>
          <a:p>
            <a:pPr eaLnBrk="1" hangingPunct="1">
              <a:buFont typeface="Wingdings" panose="05000000000000000000" pitchFamily="2" charset="2"/>
              <a:buNone/>
              <a:defRPr/>
            </a:pPr>
            <a:r>
              <a:rPr lang="en-GB" altLang="cs-CZ" dirty="0" smtClean="0"/>
              <a:t>    - personal situation of an offender (family, property, situation, health, high age ….)</a:t>
            </a:r>
          </a:p>
          <a:p>
            <a:pPr eaLnBrk="1" hangingPunct="1">
              <a:buFont typeface="Wingdings" panose="05000000000000000000" pitchFamily="2" charset="2"/>
              <a:buNone/>
              <a:defRPr/>
            </a:pPr>
            <a:r>
              <a:rPr lang="en-GB" altLang="cs-CZ" dirty="0" smtClean="0"/>
              <a:t>    - rights and interests of an injured party (namely compensation of the damage)</a:t>
            </a:r>
          </a:p>
          <a:p>
            <a:pPr eaLnBrk="1" hangingPunct="1">
              <a:buFont typeface="Wingdings" panose="05000000000000000000" pitchFamily="2" charset="2"/>
              <a:buNone/>
              <a:defRPr/>
            </a:pPr>
            <a:endParaRPr lang="cs-CZ" altLang="cs-CZ" dirty="0" smtClean="0"/>
          </a:p>
          <a:p>
            <a:pPr marL="0" indent="0">
              <a:buFont typeface="Wingdings" panose="05000000000000000000" pitchFamily="2" charset="2"/>
              <a:buNone/>
              <a:defRPr/>
            </a:pPr>
            <a:endParaRPr lang="cs-CZ" dirty="0"/>
          </a:p>
        </p:txBody>
      </p:sp>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Tree>
    <p:extLst>
      <p:ext uri="{BB962C8B-B14F-4D97-AF65-F5344CB8AC3E}">
        <p14:creationId xmlns:p14="http://schemas.microsoft.com/office/powerpoint/2010/main" val="20813229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en-GB" altLang="cs-CZ" dirty="0" smtClean="0"/>
              <a:t>Personal situation of the offender - example</a:t>
            </a:r>
            <a:endParaRPr lang="cs-CZ" altLang="cs-CZ" dirty="0" smtClean="0"/>
          </a:p>
        </p:txBody>
      </p:sp>
      <p:sp>
        <p:nvSpPr>
          <p:cNvPr id="3" name="Zástupný symbol pro obsah 2"/>
          <p:cNvSpPr>
            <a:spLocks noGrp="1"/>
          </p:cNvSpPr>
          <p:nvPr>
            <p:ph idx="1"/>
          </p:nvPr>
        </p:nvSpPr>
        <p:spPr>
          <a:xfrm>
            <a:off x="509589" y="2017713"/>
            <a:ext cx="8468156" cy="4114800"/>
          </a:xfrm>
        </p:spPr>
        <p:txBody>
          <a:bodyPr/>
          <a:lstStyle/>
          <a:p>
            <a:pPr eaLnBrk="1" hangingPunct="1">
              <a:defRPr/>
            </a:pPr>
            <a:r>
              <a:rPr lang="en-GB" altLang="cs-CZ" dirty="0" smtClean="0"/>
              <a:t>Finding of the Constitutional Court file no. II. US 2027/17</a:t>
            </a:r>
          </a:p>
          <a:p>
            <a:pPr>
              <a:defRPr/>
            </a:pPr>
            <a:r>
              <a:rPr lang="en-GB" altLang="cs-CZ" dirty="0" smtClean="0"/>
              <a:t>DUI (1,54</a:t>
            </a:r>
            <a:r>
              <a:rPr lang="en-GB" dirty="0" smtClean="0"/>
              <a:t> ‰)</a:t>
            </a:r>
            <a:r>
              <a:rPr lang="en-GB" altLang="cs-CZ" dirty="0" smtClean="0"/>
              <a:t>, death of driver’s wife and child</a:t>
            </a:r>
          </a:p>
          <a:p>
            <a:pPr>
              <a:defRPr/>
            </a:pPr>
            <a:r>
              <a:rPr lang="en-GB" altLang="cs-CZ" dirty="0" smtClean="0"/>
              <a:t>District Court – negligent manslaughter, prohibition of driving for 7 years and house arrest </a:t>
            </a:r>
          </a:p>
          <a:p>
            <a:pPr lvl="1">
              <a:defRPr/>
            </a:pPr>
            <a:r>
              <a:rPr lang="en-GB" altLang="cs-CZ" dirty="0" smtClean="0"/>
              <a:t>reasoning – remaining little child of the driver would have to be placed in a custody of another person or institution</a:t>
            </a:r>
          </a:p>
          <a:p>
            <a:pPr>
              <a:defRPr/>
            </a:pPr>
            <a:r>
              <a:rPr lang="en-GB" altLang="cs-CZ" dirty="0" smtClean="0"/>
              <a:t>Regional Court – deprivation of liberty for 4 years</a:t>
            </a:r>
          </a:p>
          <a:p>
            <a:pPr lvl="1">
              <a:defRPr/>
            </a:pPr>
            <a:r>
              <a:rPr lang="en-GB" altLang="cs-CZ" dirty="0" smtClean="0"/>
              <a:t>reasoning – District Court’s punishment was too lenient    </a:t>
            </a:r>
          </a:p>
          <a:p>
            <a:pPr>
              <a:buNone/>
              <a:defRPr/>
            </a:pPr>
            <a:r>
              <a:rPr lang="en-GB" altLang="cs-CZ" dirty="0"/>
              <a:t>Constitutional </a:t>
            </a:r>
            <a:r>
              <a:rPr lang="en-GB" altLang="cs-CZ" dirty="0" smtClean="0"/>
              <a:t>Court – best interest of the child shall be the primary consideration even here – quashed the decision </a:t>
            </a:r>
            <a:endParaRPr lang="en-GB" altLang="cs-CZ" dirty="0"/>
          </a:p>
          <a:p>
            <a:pPr eaLnBrk="1" hangingPunct="1">
              <a:buFont typeface="Wingdings" panose="05000000000000000000" pitchFamily="2" charset="2"/>
              <a:buNone/>
              <a:defRPr/>
            </a:pPr>
            <a:endParaRPr lang="cs-CZ" altLang="cs-CZ" dirty="0" smtClean="0"/>
          </a:p>
          <a:p>
            <a:pPr marL="0" indent="0">
              <a:buFont typeface="Wingdings" panose="05000000000000000000" pitchFamily="2" charset="2"/>
              <a:buNone/>
              <a:defRPr/>
            </a:pPr>
            <a:endParaRPr lang="cs-CZ" dirty="0"/>
          </a:p>
        </p:txBody>
      </p:sp>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Tree>
    <p:extLst>
      <p:ext uri="{BB962C8B-B14F-4D97-AF65-F5344CB8AC3E}">
        <p14:creationId xmlns:p14="http://schemas.microsoft.com/office/powerpoint/2010/main" val="1417628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8196" name="Rectangle 2"/>
          <p:cNvSpPr>
            <a:spLocks noGrp="1" noChangeArrowheads="1"/>
          </p:cNvSpPr>
          <p:nvPr>
            <p:ph type="title"/>
          </p:nvPr>
        </p:nvSpPr>
        <p:spPr/>
        <p:txBody>
          <a:bodyPr/>
          <a:lstStyle/>
          <a:p>
            <a:pPr eaLnBrk="1" hangingPunct="1"/>
            <a:r>
              <a:rPr lang="en-GB" altLang="cs-CZ" b="1" dirty="0" smtClean="0"/>
              <a:t>Punishments </a:t>
            </a:r>
            <a:r>
              <a:rPr lang="en-GB" altLang="cs-CZ" dirty="0" smtClean="0"/>
              <a:t>- Section 52 of CC</a:t>
            </a:r>
          </a:p>
        </p:txBody>
      </p:sp>
      <p:sp>
        <p:nvSpPr>
          <p:cNvPr id="8197" name="Rectangle 3"/>
          <p:cNvSpPr>
            <a:spLocks noGrp="1" noChangeArrowheads="1"/>
          </p:cNvSpPr>
          <p:nvPr>
            <p:ph type="body" idx="1"/>
          </p:nvPr>
        </p:nvSpPr>
        <p:spPr/>
        <p:txBody>
          <a:bodyPr/>
          <a:lstStyle/>
          <a:p>
            <a:pPr eaLnBrk="1" hangingPunct="1"/>
            <a:r>
              <a:rPr lang="en-GB" altLang="cs-CZ" sz="2000" dirty="0" smtClean="0"/>
              <a:t>a sentence of imprisonment</a:t>
            </a:r>
          </a:p>
          <a:p>
            <a:pPr eaLnBrk="1" hangingPunct="1"/>
            <a:r>
              <a:rPr lang="en-GB" altLang="cs-CZ" sz="2000" dirty="0" smtClean="0"/>
              <a:t> house arrest</a:t>
            </a:r>
            <a:endParaRPr lang="en-GB" altLang="cs-CZ" sz="2000" b="1" dirty="0" smtClean="0"/>
          </a:p>
          <a:p>
            <a:pPr eaLnBrk="1" hangingPunct="1"/>
            <a:r>
              <a:rPr lang="en-GB" altLang="cs-CZ" sz="2000" b="1" dirty="0" smtClean="0"/>
              <a:t> </a:t>
            </a:r>
            <a:r>
              <a:rPr lang="en-GB" altLang="cs-CZ" sz="2000" dirty="0" smtClean="0"/>
              <a:t>community service</a:t>
            </a:r>
          </a:p>
          <a:p>
            <a:pPr eaLnBrk="1" hangingPunct="1"/>
            <a:r>
              <a:rPr lang="en-GB" altLang="cs-CZ" sz="2000" dirty="0" smtClean="0"/>
              <a:t> forfeiture of property</a:t>
            </a:r>
          </a:p>
          <a:p>
            <a:pPr eaLnBrk="1" hangingPunct="1"/>
            <a:r>
              <a:rPr lang="en-GB" altLang="cs-CZ" sz="2000" dirty="0" smtClean="0"/>
              <a:t> a pecuniary penalty </a:t>
            </a:r>
          </a:p>
          <a:p>
            <a:pPr eaLnBrk="1" hangingPunct="1"/>
            <a:r>
              <a:rPr lang="en-GB" altLang="cs-CZ" sz="2000" dirty="0" smtClean="0"/>
              <a:t> forfeiture of a thing</a:t>
            </a:r>
          </a:p>
          <a:p>
            <a:pPr eaLnBrk="1" hangingPunct="1"/>
            <a:r>
              <a:rPr lang="en-GB" altLang="cs-CZ" sz="2000" dirty="0" smtClean="0"/>
              <a:t> prohibition to undertake activities</a:t>
            </a:r>
          </a:p>
          <a:p>
            <a:pPr eaLnBrk="1" hangingPunct="1"/>
            <a:r>
              <a:rPr lang="en-GB" altLang="cs-CZ" sz="2000" dirty="0" smtClean="0"/>
              <a:t> prohibition of residence</a:t>
            </a:r>
          </a:p>
          <a:p>
            <a:pPr eaLnBrk="1" hangingPunct="1"/>
            <a:r>
              <a:rPr lang="en-GB" altLang="cs-CZ" sz="2000" dirty="0" smtClean="0"/>
              <a:t> prohibition of entering of sport, cultural and other social events</a:t>
            </a:r>
          </a:p>
          <a:p>
            <a:pPr eaLnBrk="1" hangingPunct="1"/>
            <a:r>
              <a:rPr lang="en-GB" altLang="cs-CZ" sz="2000" dirty="0" smtClean="0"/>
              <a:t> deprivation of titles and awards </a:t>
            </a:r>
          </a:p>
          <a:p>
            <a:pPr eaLnBrk="1" hangingPunct="1"/>
            <a:r>
              <a:rPr lang="en-GB" altLang="cs-CZ" sz="2000" dirty="0" smtClean="0"/>
              <a:t> deprivation of a military rank</a:t>
            </a:r>
          </a:p>
          <a:p>
            <a:pPr eaLnBrk="1" hangingPunct="1"/>
            <a:r>
              <a:rPr lang="en-GB" altLang="cs-CZ" sz="2000" dirty="0" smtClean="0"/>
              <a:t> banishment </a:t>
            </a:r>
          </a:p>
          <a:p>
            <a:pPr eaLnBrk="1" hangingPunct="1"/>
            <a:endParaRPr lang="cs-CZ" altLang="cs-CZ" sz="2000" dirty="0" smtClean="0"/>
          </a:p>
        </p:txBody>
      </p:sp>
    </p:spTree>
    <p:extLst>
      <p:ext uri="{BB962C8B-B14F-4D97-AF65-F5344CB8AC3E}">
        <p14:creationId xmlns:p14="http://schemas.microsoft.com/office/powerpoint/2010/main" val="4084226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9220" name="Rectangle 2"/>
          <p:cNvSpPr>
            <a:spLocks noGrp="1" noChangeArrowheads="1"/>
          </p:cNvSpPr>
          <p:nvPr>
            <p:ph type="title"/>
          </p:nvPr>
        </p:nvSpPr>
        <p:spPr/>
        <p:txBody>
          <a:bodyPr/>
          <a:lstStyle/>
          <a:p>
            <a:pPr eaLnBrk="1" hangingPunct="1"/>
            <a:r>
              <a:rPr lang="en-GB" altLang="cs-CZ" sz="2800" b="1" dirty="0" smtClean="0"/>
              <a:t>Protective Measures </a:t>
            </a:r>
            <a:r>
              <a:rPr lang="en-GB" altLang="cs-CZ" sz="2800" dirty="0" smtClean="0"/>
              <a:t>– Section 98 of CC</a:t>
            </a:r>
          </a:p>
        </p:txBody>
      </p:sp>
      <p:sp>
        <p:nvSpPr>
          <p:cNvPr id="9221" name="Rectangle 3"/>
          <p:cNvSpPr>
            <a:spLocks noGrp="1" noChangeArrowheads="1"/>
          </p:cNvSpPr>
          <p:nvPr>
            <p:ph type="body" idx="1"/>
          </p:nvPr>
        </p:nvSpPr>
        <p:spPr/>
        <p:txBody>
          <a:bodyPr/>
          <a:lstStyle/>
          <a:p>
            <a:pPr eaLnBrk="1" hangingPunct="1"/>
            <a:r>
              <a:rPr lang="en-GB" altLang="cs-CZ" dirty="0" smtClean="0"/>
              <a:t>protective medical treatment</a:t>
            </a:r>
          </a:p>
          <a:p>
            <a:pPr eaLnBrk="1" hangingPunct="1"/>
            <a:r>
              <a:rPr lang="en-GB" altLang="cs-CZ" dirty="0" smtClean="0"/>
              <a:t>protective detention </a:t>
            </a:r>
          </a:p>
          <a:p>
            <a:pPr eaLnBrk="1" hangingPunct="1"/>
            <a:r>
              <a:rPr lang="en-GB" altLang="cs-CZ" dirty="0" smtClean="0"/>
              <a:t>confiscation of a thing or some other property value</a:t>
            </a:r>
          </a:p>
          <a:p>
            <a:pPr eaLnBrk="1" hangingPunct="1"/>
            <a:r>
              <a:rPr lang="en-GB" altLang="cs-CZ" dirty="0" smtClean="0"/>
              <a:t>confiscation of a proportion of property</a:t>
            </a:r>
          </a:p>
          <a:p>
            <a:pPr eaLnBrk="1" hangingPunct="1"/>
            <a:r>
              <a:rPr lang="en-GB" altLang="cs-CZ" dirty="0" smtClean="0"/>
              <a:t>protective rehabilitation</a:t>
            </a:r>
          </a:p>
        </p:txBody>
      </p:sp>
    </p:spTree>
    <p:extLst>
      <p:ext uri="{BB962C8B-B14F-4D97-AF65-F5344CB8AC3E}">
        <p14:creationId xmlns:p14="http://schemas.microsoft.com/office/powerpoint/2010/main" val="35306627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en-GB" smtClean="0"/>
              <a:t>The System of Criminal Law Sanctions in the Czech Criminal law - 6. 3. 2018 </a:t>
            </a:r>
            <a:endParaRPr lang="cs-CZ"/>
          </a:p>
        </p:txBody>
      </p:sp>
      <p:sp>
        <p:nvSpPr>
          <p:cNvPr id="10244" name="Rectangle 2"/>
          <p:cNvSpPr>
            <a:spLocks noGrp="1" noChangeArrowheads="1"/>
          </p:cNvSpPr>
          <p:nvPr>
            <p:ph type="title"/>
          </p:nvPr>
        </p:nvSpPr>
        <p:spPr/>
        <p:txBody>
          <a:bodyPr/>
          <a:lstStyle/>
          <a:p>
            <a:pPr eaLnBrk="1" hangingPunct="1"/>
            <a:r>
              <a:rPr lang="en-GB" altLang="cs-CZ" b="1" dirty="0" smtClean="0"/>
              <a:t>Sentence of imprisonment</a:t>
            </a:r>
          </a:p>
        </p:txBody>
      </p:sp>
      <p:sp>
        <p:nvSpPr>
          <p:cNvPr id="10245" name="Rectangle 3"/>
          <p:cNvSpPr>
            <a:spLocks noGrp="1" noChangeArrowheads="1"/>
          </p:cNvSpPr>
          <p:nvPr>
            <p:ph type="body" idx="1"/>
          </p:nvPr>
        </p:nvSpPr>
        <p:spPr/>
        <p:txBody>
          <a:bodyPr/>
          <a:lstStyle/>
          <a:p>
            <a:pPr eaLnBrk="1" hangingPunct="1"/>
            <a:r>
              <a:rPr lang="en-GB" altLang="cs-CZ" dirty="0" smtClean="0"/>
              <a:t>an unconditional sentence of imprisonment</a:t>
            </a:r>
          </a:p>
          <a:p>
            <a:pPr eaLnBrk="1" hangingPunct="1"/>
            <a:r>
              <a:rPr lang="en-GB" altLang="cs-CZ" dirty="0" smtClean="0"/>
              <a:t>a suspended sentence of imprisonment</a:t>
            </a:r>
          </a:p>
          <a:p>
            <a:pPr eaLnBrk="1" hangingPunct="1"/>
            <a:r>
              <a:rPr lang="en-GB" altLang="cs-CZ" dirty="0" smtClean="0"/>
              <a:t>a suspended sentence of imprisonment with supervision</a:t>
            </a:r>
          </a:p>
          <a:p>
            <a:pPr eaLnBrk="1" hangingPunct="1"/>
            <a:r>
              <a:rPr lang="en-GB" altLang="cs-CZ" dirty="0" smtClean="0"/>
              <a:t>exceptional punishment</a:t>
            </a:r>
          </a:p>
        </p:txBody>
      </p:sp>
    </p:spTree>
    <p:extLst>
      <p:ext uri="{BB962C8B-B14F-4D97-AF65-F5344CB8AC3E}">
        <p14:creationId xmlns:p14="http://schemas.microsoft.com/office/powerpoint/2010/main" val="952761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416</TotalTime>
  <Words>2215</Words>
  <Application>Microsoft Office PowerPoint</Application>
  <PresentationFormat>Předvádění na obrazovce (4:3)</PresentationFormat>
  <Paragraphs>211</Paragraphs>
  <Slides>28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28</vt:i4>
      </vt:variant>
    </vt:vector>
  </HeadingPairs>
  <TitlesOfParts>
    <vt:vector size="32" baseType="lpstr">
      <vt:lpstr>Arial</vt:lpstr>
      <vt:lpstr>Tahoma</vt:lpstr>
      <vt:lpstr>Wingdings</vt:lpstr>
      <vt:lpstr>Prezentace_MU_CZ</vt:lpstr>
      <vt:lpstr>Selected Problems of Czech Criminal Law  The System of Criminal Law Sanctions in the Czech Criminal law  6. 3. 2018</vt:lpstr>
      <vt:lpstr>The philosophy of criminal sanctions </vt:lpstr>
      <vt:lpstr>The System of Sanctions </vt:lpstr>
      <vt:lpstr>Fundamental  principles</vt:lpstr>
      <vt:lpstr>Fundamental  principles</vt:lpstr>
      <vt:lpstr>Personal situation of the offender - example</vt:lpstr>
      <vt:lpstr>Punishments - Section 52 of CC</vt:lpstr>
      <vt:lpstr>Protective Measures – Section 98 of CC</vt:lpstr>
      <vt:lpstr>Sentence of imprisonment</vt:lpstr>
      <vt:lpstr>An unconditional sentence of imprisonment</vt:lpstr>
      <vt:lpstr>Exceptional punishment</vt:lpstr>
      <vt:lpstr>A suspended sentence of imprisonment</vt:lpstr>
      <vt:lpstr>House arrest</vt:lpstr>
      <vt:lpstr>Community service</vt:lpstr>
      <vt:lpstr>Forfeiture of property</vt:lpstr>
      <vt:lpstr>Pecuniary penalty</vt:lpstr>
      <vt:lpstr>Forfeiture of a thing</vt:lpstr>
      <vt:lpstr>Prohibition to undertake activities</vt:lpstr>
      <vt:lpstr>Prohibition of residence</vt:lpstr>
      <vt:lpstr>Prohibition of entering</vt:lpstr>
      <vt:lpstr>Deprivation</vt:lpstr>
      <vt:lpstr>Banishment</vt:lpstr>
      <vt:lpstr>Punishments for legal entities </vt:lpstr>
      <vt:lpstr> Pecuniary punishment</vt:lpstr>
      <vt:lpstr> Winding up of the company </vt:lpstr>
      <vt:lpstr> The publication of the judgement</vt:lpstr>
      <vt:lpstr> Protective measures</vt:lpstr>
      <vt:lpstr>Thank you for your attention!</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 Provazník</dc:creator>
  <cp:lastModifiedBy>Jan Provazník</cp:lastModifiedBy>
  <cp:revision>39</cp:revision>
  <cp:lastPrinted>1601-01-01T00:00:00Z</cp:lastPrinted>
  <dcterms:created xsi:type="dcterms:W3CDTF">2017-12-05T17:25:15Z</dcterms:created>
  <dcterms:modified xsi:type="dcterms:W3CDTF">2018-03-06T14:11:47Z</dcterms:modified>
</cp:coreProperties>
</file>