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  <p:sldMasterId id="2147483653" r:id="rId2"/>
  </p:sldMasterIdLst>
  <p:notesMasterIdLst>
    <p:notesMasterId r:id="rId13"/>
  </p:notesMasterIdLst>
  <p:handoutMasterIdLst>
    <p:handoutMasterId r:id="rId14"/>
  </p:handoutMasterIdLst>
  <p:sldIdLst>
    <p:sldId id="309" r:id="rId3"/>
    <p:sldId id="304" r:id="rId4"/>
    <p:sldId id="312" r:id="rId5"/>
    <p:sldId id="318" r:id="rId6"/>
    <p:sldId id="313" r:id="rId7"/>
    <p:sldId id="314" r:id="rId8"/>
    <p:sldId id="315" r:id="rId9"/>
    <p:sldId id="319" r:id="rId10"/>
    <p:sldId id="320" r:id="rId11"/>
    <p:sldId id="310" r:id="rId12"/>
  </p:sldIdLst>
  <p:sldSz cx="9144000" cy="6858000" type="screen4x3"/>
  <p:notesSz cx="6858000" cy="9144000"/>
  <p:defaultTextStyle>
    <a:defPPr>
      <a:defRPr lang="cs-CZ"/>
    </a:defPPr>
    <a:lvl1pPr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D5BD"/>
    <a:srgbClr val="E7C99D"/>
    <a:srgbClr val="80379B"/>
    <a:srgbClr val="A9AAAE"/>
    <a:srgbClr val="68676C"/>
    <a:srgbClr val="DFE1E2"/>
    <a:srgbClr val="F6F6F7"/>
    <a:srgbClr val="DFE0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945" autoAdjust="0"/>
    <p:restoredTop sz="94747" autoAdjust="0"/>
  </p:normalViewPr>
  <p:slideViewPr>
    <p:cSldViewPr>
      <p:cViewPr varScale="1">
        <p:scale>
          <a:sx n="86" d="100"/>
          <a:sy n="86" d="100"/>
        </p:scale>
        <p:origin x="99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microsoft.com/office/2015/10/relationships/revisionInfo" Target="revisionInfo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2385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2385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4978C49B-42F5-4DC3-9D35-19CD95DCA29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574694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348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34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334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cs-CZ" altLang="cs-CZ"/>
          </a:p>
        </p:txBody>
      </p:sp>
      <p:sp>
        <p:nvSpPr>
          <p:cNvPr id="334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097E750C-80C8-4C79-B8AC-2C4E60B11E9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161596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F19794-0F21-4A8D-B511-675088DFA29C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51600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493DBD-E2A8-40CE-882E-DB9F94DE916F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343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3864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705100" y="3860800"/>
            <a:ext cx="5969000" cy="2376488"/>
          </a:xfrm>
        </p:spPr>
        <p:txBody>
          <a:bodyPr bIns="1080000"/>
          <a:lstStyle>
            <a:lvl1pPr>
              <a:defRPr sz="4600"/>
            </a:lvl1pPr>
          </a:lstStyle>
          <a:p>
            <a:pPr lvl="0"/>
            <a:r>
              <a:rPr lang="cs-CZ" altLang="cs-CZ" noProof="0"/>
              <a:t>Kliknutím lze upravit styl.</a:t>
            </a:r>
          </a:p>
        </p:txBody>
      </p:sp>
      <p:sp>
        <p:nvSpPr>
          <p:cNvPr id="25190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2705100" y="3141663"/>
            <a:ext cx="5969000" cy="6477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68676C"/>
                </a:solidFill>
              </a:defRPr>
            </a:lvl1pPr>
          </a:lstStyle>
          <a:p>
            <a:pPr lvl="0"/>
            <a:r>
              <a:rPr lang="cs-CZ" altLang="cs-CZ" noProof="0"/>
              <a:t>Kliknutím lze upravit styl předlohy.</a:t>
            </a:r>
          </a:p>
        </p:txBody>
      </p:sp>
      <p:sp>
        <p:nvSpPr>
          <p:cNvPr id="251910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2705100" y="6442075"/>
            <a:ext cx="4960938" cy="2794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51911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8027988" y="6442075"/>
            <a:ext cx="658812" cy="279400"/>
          </a:xfrm>
        </p:spPr>
        <p:txBody>
          <a:bodyPr/>
          <a:lstStyle>
            <a:lvl1pPr>
              <a:defRPr/>
            </a:lvl1pPr>
          </a:lstStyle>
          <a:p>
            <a:fld id="{01A4CFB8-2555-4C1D-8853-3FC01D3F69C9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51918" name="Rectangle 14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25" name="Picture 21" descr="pruh+znak_PF_13_gray5+fialovy_RG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1930" name="Rectangle 26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1931" name="Picture 27" descr="PF_PPT_e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709EF7-391B-47A6-BA53-DAEBC487325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1210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40525" y="1125538"/>
            <a:ext cx="1946275" cy="5005387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900113" y="1125538"/>
            <a:ext cx="5688012" cy="5005387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76EBD83-0B7B-4C0E-A6D4-92D79BC48C7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538981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0851377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60903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42694359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0531071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6813422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736324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09836654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111143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671B886-7C97-4C0D-BCD2-08F9E849698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7317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29474588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5963734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600200"/>
            <a:ext cx="2057400" cy="485298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6019800" cy="485298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</p:spTree>
    <p:extLst>
      <p:ext uri="{BB962C8B-B14F-4D97-AF65-F5344CB8AC3E}">
        <p14:creationId xmlns:p14="http://schemas.microsoft.com/office/powerpoint/2010/main" val="3977439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FAEB28-9837-4503-BC3A-857892FCA1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50277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9001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62513" y="1773238"/>
            <a:ext cx="3810000" cy="4357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A62503E-4EE0-4DF5-A814-FDBA7C26F29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2315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90D30D1-5540-4C4E-92B3-CBE2CF0FAC9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9506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90D6599-F878-4355-8271-9FD218BCE78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71769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FDED0F-1E44-4799-BD83-3B5B4284075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0053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EBE8FBE-CC6A-4BBA-B59C-D9D3DF98AE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06444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5FDA34C-2C51-4E7B-9530-838F18FD4C88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7918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16" name="Rectangle 12"/>
          <p:cNvSpPr>
            <a:spLocks noChangeArrowheads="1"/>
          </p:cNvSpPr>
          <p:nvPr/>
        </p:nvSpPr>
        <p:spPr bwMode="auto">
          <a:xfrm>
            <a:off x="0" y="-6350"/>
            <a:ext cx="9144000" cy="889000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125538"/>
            <a:ext cx="7772400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00113" y="1773238"/>
            <a:ext cx="7772400" cy="4357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22630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98525" y="6442075"/>
            <a:ext cx="683736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630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3225" y="6442075"/>
            <a:ext cx="663575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200" b="1">
                <a:latin typeface="+mn-lt"/>
              </a:defRPr>
            </a:lvl1pPr>
          </a:lstStyle>
          <a:p>
            <a:fld id="{C3963949-5583-4AF3-BF79-B849FFDAD7E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26314" name="Text Box 10"/>
          <p:cNvSpPr txBox="1">
            <a:spLocks noChangeArrowheads="1"/>
          </p:cNvSpPr>
          <p:nvPr/>
        </p:nvSpPr>
        <p:spPr bwMode="auto">
          <a:xfrm>
            <a:off x="6588125" y="161925"/>
            <a:ext cx="21605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cs-CZ" altLang="cs-CZ" sz="1400">
                <a:solidFill>
                  <a:srgbClr val="68676C"/>
                </a:solidFill>
                <a:latin typeface="Trebuchet MS" pitchFamily="34" charset="0"/>
              </a:rPr>
              <a:t>www.law.muni.cz</a:t>
            </a:r>
          </a:p>
        </p:txBody>
      </p:sp>
      <p:pic>
        <p:nvPicPr>
          <p:cNvPr id="226328" name="Picture 24" descr="PF_PPT_nahled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25" y="-6350"/>
            <a:ext cx="2339975" cy="8842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6329" name="Rectangle 25"/>
          <p:cNvSpPr>
            <a:spLocks noChangeArrowheads="1"/>
          </p:cNvSpPr>
          <p:nvPr/>
        </p:nvSpPr>
        <p:spPr bwMode="auto">
          <a:xfrm>
            <a:off x="6391275" y="8191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6332" name="Picture 28" descr="PF_PPT_en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215900"/>
            <a:ext cx="2022475" cy="40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A9AAAE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6F6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-6350"/>
            <a:ext cx="9144000" cy="2536825"/>
          </a:xfrm>
          <a:prstGeom prst="rect">
            <a:avLst/>
          </a:prstGeom>
          <a:solidFill>
            <a:srgbClr val="DFE1E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cs-CZ" altLang="cs-CZ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05100" y="6442075"/>
            <a:ext cx="4960938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777777"/>
                </a:solidFill>
                <a:latin typeface="+mn-lt"/>
              </a:defRPr>
            </a:lvl1pPr>
          </a:lstStyle>
          <a:p>
            <a:r>
              <a:rPr lang="cs-CZ" altLang="cs-CZ"/>
              <a:t>Zápatí prezentace</a:t>
            </a:r>
          </a:p>
        </p:txBody>
      </p:sp>
      <p:sp>
        <p:nvSpPr>
          <p:cNvPr id="227339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2705100" y="3141663"/>
            <a:ext cx="5969000" cy="331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08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27350" name="Rectangle 22"/>
          <p:cNvSpPr>
            <a:spLocks noChangeArrowheads="1"/>
          </p:cNvSpPr>
          <p:nvPr/>
        </p:nvSpPr>
        <p:spPr bwMode="auto">
          <a:xfrm>
            <a:off x="6391275" y="2457450"/>
            <a:ext cx="2752725" cy="115888"/>
          </a:xfrm>
          <a:prstGeom prst="rect">
            <a:avLst/>
          </a:prstGeom>
          <a:solidFill>
            <a:srgbClr val="80379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27352" name="Picture 24" descr="pruh+znak_PF_13_gray5+fialovy_RGB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526" b="33673"/>
          <a:stretch>
            <a:fillRect/>
          </a:stretch>
        </p:blipFill>
        <p:spPr bwMode="auto">
          <a:xfrm>
            <a:off x="415925" y="-63500"/>
            <a:ext cx="2339975" cy="691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7353" name="Picture 25" descr="PF_PPT_en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5100" y="431800"/>
            <a:ext cx="5387975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dt="0"/>
  <p:txStyles>
    <p:title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2pPr>
      <a:lvl3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3pPr>
      <a:lvl4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4pPr>
      <a:lvl5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5pPr>
      <a:lvl6pPr marL="4572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6pPr>
      <a:lvl7pPr marL="9144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7pPr>
      <a:lvl8pPr marL="13716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8pPr>
      <a:lvl9pPr marL="1828800"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5200">
          <a:solidFill>
            <a:schemeClr val="tx1"/>
          </a:solidFill>
          <a:latin typeface="Trebuchet MS" pitchFamily="34" charset="0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rgbClr val="7D1E1E"/>
        </a:buClr>
        <a:buSzPct val="90000"/>
        <a:buFont typeface="Wingdings" pitchFamily="2" charset="2"/>
        <a:defRPr sz="3600" b="1">
          <a:solidFill>
            <a:srgbClr val="7D1E1E"/>
          </a:solidFill>
          <a:latin typeface="+mn-lt"/>
          <a:ea typeface="+mn-ea"/>
          <a:cs typeface="+mn-cs"/>
        </a:defRPr>
      </a:lvl1pPr>
      <a:lvl2pPr marL="827088" indent="-285750" algn="l" rtl="0" fontAlgn="base">
        <a:spcBef>
          <a:spcPct val="20000"/>
        </a:spcBef>
        <a:spcAft>
          <a:spcPct val="0"/>
        </a:spcAft>
        <a:buClr>
          <a:srgbClr val="7D1E1E"/>
        </a:buClr>
        <a:buSzPct val="75000"/>
        <a:buFont typeface="Wingdings" pitchFamily="2" charset="2"/>
        <a:buChar char="n"/>
        <a:defRPr sz="2600">
          <a:solidFill>
            <a:schemeClr val="tx1"/>
          </a:solidFill>
          <a:latin typeface="Arial" charset="0"/>
        </a:defRPr>
      </a:lvl2pPr>
      <a:lvl3pPr marL="1235075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n"/>
        <a:defRPr sz="2300">
          <a:solidFill>
            <a:schemeClr val="tx1"/>
          </a:solidFill>
          <a:latin typeface="Arial" charset="0"/>
        </a:defRPr>
      </a:lvl3pPr>
      <a:lvl4pPr marL="1643063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7D1E1E"/>
        </a:buClr>
        <a:buFont typeface="Wingdings" pitchFamily="2" charset="2"/>
        <a:buChar char="§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31847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 err="1" smtClean="0"/>
              <a:t>Law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of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Succession</a:t>
            </a:r>
            <a:r>
              <a:rPr lang="cs-CZ" altLang="cs-CZ" dirty="0" smtClean="0"/>
              <a:t> 19th-20th </a:t>
            </a:r>
            <a:r>
              <a:rPr lang="cs-CZ" altLang="cs-CZ" dirty="0" err="1" smtClean="0"/>
              <a:t>century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A14741A-D9E5-45DC-9B5C-47E9EBF52DED}" type="slidenum">
              <a:rPr lang="cs-CZ" altLang="cs-CZ"/>
              <a:pPr/>
              <a:t>10</a:t>
            </a:fld>
            <a:endParaRPr lang="cs-CZ" altLang="cs-CZ"/>
          </a:p>
        </p:txBody>
      </p:sp>
      <p:sp>
        <p:nvSpPr>
          <p:cNvPr id="3420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483768" y="2708920"/>
            <a:ext cx="6041008" cy="2952552"/>
          </a:xfrm>
        </p:spPr>
        <p:txBody>
          <a:bodyPr/>
          <a:lstStyle/>
          <a:p>
            <a:pPr algn="ctr"/>
            <a:r>
              <a:rPr lang="cs-CZ" altLang="cs-CZ" dirty="0" err="1" smtClean="0"/>
              <a:t>Thank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You</a:t>
            </a:r>
            <a:r>
              <a:rPr lang="cs-CZ" altLang="cs-CZ" dirty="0" smtClean="0"/>
              <a:t> </a:t>
            </a:r>
            <a:br>
              <a:rPr lang="cs-CZ" altLang="cs-CZ" dirty="0" smtClean="0"/>
            </a:br>
            <a:r>
              <a:rPr lang="cs-CZ" altLang="cs-CZ" dirty="0" err="1" smtClean="0"/>
              <a:t>for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Your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attenttion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r>
              <a:rPr lang="cs-CZ" altLang="cs-CZ" dirty="0"/>
              <a:t/>
            </a:r>
            <a:br>
              <a:rPr lang="cs-CZ" altLang="cs-CZ" dirty="0"/>
            </a:br>
            <a:r>
              <a:rPr lang="cs-CZ" altLang="cs-CZ" dirty="0" smtClean="0"/>
              <a:t>Pavel Salák jr.</a:t>
            </a: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2361605-41DA-4ECF-926B-958FF7E9EC91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58096" name="Rectangle 48"/>
          <p:cNvSpPr>
            <a:spLocks noGrp="1" noChangeArrowheads="1"/>
          </p:cNvSpPr>
          <p:nvPr>
            <p:ph type="title"/>
          </p:nvPr>
        </p:nvSpPr>
        <p:spPr>
          <a:xfrm>
            <a:off x="251520" y="873125"/>
            <a:ext cx="8568952" cy="503237"/>
          </a:xfrm>
        </p:spPr>
        <p:txBody>
          <a:bodyPr/>
          <a:lstStyle/>
          <a:p>
            <a:pPr algn="ctr"/>
            <a:r>
              <a:rPr lang="cs-CZ" altLang="cs-CZ" sz="2400" b="1" dirty="0" smtClean="0"/>
              <a:t>Basic </a:t>
            </a:r>
            <a:r>
              <a:rPr lang="cs-CZ" altLang="cs-CZ" sz="2400" b="1" dirty="0" err="1" smtClean="0"/>
              <a:t>overviews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of</a:t>
            </a:r>
            <a:r>
              <a:rPr lang="cs-CZ" altLang="cs-CZ" sz="2400" b="1" dirty="0" smtClean="0"/>
              <a:t> privat </a:t>
            </a:r>
            <a:r>
              <a:rPr lang="cs-CZ" altLang="cs-CZ" sz="2400" b="1" dirty="0" err="1" smtClean="0"/>
              <a:t>law</a:t>
            </a:r>
            <a:r>
              <a:rPr lang="cs-CZ" altLang="cs-CZ" sz="2400" b="1" dirty="0" smtClean="0"/>
              <a:t> </a:t>
            </a:r>
            <a:r>
              <a:rPr lang="cs-CZ" altLang="cs-CZ" sz="2400" b="1" dirty="0" err="1" smtClean="0"/>
              <a:t>acts</a:t>
            </a:r>
            <a:r>
              <a:rPr lang="cs-CZ" altLang="cs-CZ" sz="2400" b="1" dirty="0" smtClean="0"/>
              <a:t> on Czech </a:t>
            </a:r>
            <a:r>
              <a:rPr lang="cs-CZ" altLang="cs-CZ" sz="2400" b="1" dirty="0" err="1" smtClean="0"/>
              <a:t>territory</a:t>
            </a:r>
            <a:endParaRPr lang="cs-CZ" altLang="cs-CZ" sz="2400" b="1" dirty="0"/>
          </a:p>
        </p:txBody>
      </p:sp>
      <p:sp>
        <p:nvSpPr>
          <p:cNvPr id="258097" name="Rectangle 49"/>
          <p:cNvSpPr>
            <a:spLocks noGrp="1" noChangeArrowheads="1"/>
          </p:cNvSpPr>
          <p:nvPr>
            <p:ph type="body" idx="1"/>
          </p:nvPr>
        </p:nvSpPr>
        <p:spPr>
          <a:xfrm>
            <a:off x="755576" y="1628800"/>
            <a:ext cx="7776864" cy="4824536"/>
          </a:xfrm>
        </p:spPr>
        <p:txBody>
          <a:bodyPr/>
          <a:lstStyle/>
          <a:p>
            <a:r>
              <a:rPr lang="cs-CZ" altLang="cs-CZ" sz="1800" dirty="0" smtClean="0"/>
              <a:t>1811  – ABGB</a:t>
            </a:r>
          </a:p>
          <a:p>
            <a:r>
              <a:rPr lang="cs-CZ" altLang="cs-CZ" sz="1800" dirty="0" smtClean="0"/>
              <a:t>1918 – 1920 - </a:t>
            </a:r>
            <a:r>
              <a:rPr lang="cs-CZ" altLang="cs-CZ" sz="1800" dirty="0" err="1"/>
              <a:t>T</a:t>
            </a:r>
            <a:r>
              <a:rPr lang="cs-CZ" altLang="cs-CZ" sz="1800" dirty="0" err="1" smtClean="0"/>
              <a:t>rialism</a:t>
            </a:r>
            <a:r>
              <a:rPr lang="cs-CZ" altLang="cs-CZ" sz="1800" dirty="0" smtClean="0"/>
              <a:t> (ABGB, BGB, </a:t>
            </a:r>
            <a:r>
              <a:rPr lang="cs-CZ" altLang="cs-CZ" sz="1800" dirty="0" err="1" smtClean="0"/>
              <a:t>custom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law</a:t>
            </a:r>
            <a:r>
              <a:rPr lang="cs-CZ" altLang="cs-CZ" sz="1800" dirty="0" smtClean="0"/>
              <a:t> + </a:t>
            </a:r>
            <a:r>
              <a:rPr lang="cs-CZ" altLang="cs-CZ" sz="1800" dirty="0" err="1" smtClean="0"/>
              <a:t>special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acts</a:t>
            </a:r>
            <a:r>
              <a:rPr lang="cs-CZ" altLang="cs-CZ" sz="1800" dirty="0" smtClean="0"/>
              <a:t>)</a:t>
            </a:r>
            <a:endParaRPr lang="cs-CZ" altLang="cs-CZ" sz="1800" dirty="0"/>
          </a:p>
          <a:p>
            <a:r>
              <a:rPr lang="cs-CZ" altLang="cs-CZ" sz="1800" dirty="0" smtClean="0"/>
              <a:t>1920 – 1939 - </a:t>
            </a:r>
            <a:r>
              <a:rPr lang="cs-CZ" altLang="cs-CZ" sz="1800" dirty="0" err="1"/>
              <a:t>D</a:t>
            </a:r>
            <a:r>
              <a:rPr lang="cs-CZ" altLang="cs-CZ" sz="1800" dirty="0" err="1" smtClean="0"/>
              <a:t>ualism</a:t>
            </a:r>
            <a:r>
              <a:rPr lang="cs-CZ" altLang="cs-CZ" sz="1800" dirty="0" smtClean="0"/>
              <a:t> </a:t>
            </a:r>
            <a:r>
              <a:rPr lang="cs-CZ" altLang="cs-CZ" sz="1800" dirty="0"/>
              <a:t>(ABGB, </a:t>
            </a:r>
            <a:r>
              <a:rPr lang="cs-CZ" altLang="cs-CZ" sz="1800" dirty="0" err="1" smtClean="0"/>
              <a:t>custom</a:t>
            </a:r>
            <a:r>
              <a:rPr lang="cs-CZ" altLang="cs-CZ" sz="1800" dirty="0" smtClean="0"/>
              <a:t> </a:t>
            </a:r>
            <a:r>
              <a:rPr lang="cs-CZ" altLang="cs-CZ" sz="1800" dirty="0" err="1"/>
              <a:t>law</a:t>
            </a:r>
            <a:r>
              <a:rPr lang="cs-CZ" altLang="cs-CZ" sz="1800" dirty="0"/>
              <a:t> + </a:t>
            </a:r>
            <a:r>
              <a:rPr lang="cs-CZ" altLang="cs-CZ" sz="1800" dirty="0" err="1"/>
              <a:t>special</a:t>
            </a:r>
            <a:r>
              <a:rPr lang="cs-CZ" altLang="cs-CZ" sz="1800" dirty="0"/>
              <a:t> </a:t>
            </a:r>
            <a:r>
              <a:rPr lang="cs-CZ" altLang="cs-CZ" sz="1800" dirty="0" err="1"/>
              <a:t>acts</a:t>
            </a:r>
            <a:r>
              <a:rPr lang="cs-CZ" altLang="cs-CZ" sz="1800" dirty="0" smtClean="0"/>
              <a:t>)</a:t>
            </a:r>
          </a:p>
          <a:p>
            <a:r>
              <a:rPr lang="cs-CZ" altLang="cs-CZ" sz="1800" dirty="0" smtClean="0"/>
              <a:t>1920-1938 – </a:t>
            </a:r>
            <a:r>
              <a:rPr lang="cs-CZ" altLang="cs-CZ" sz="1800" dirty="0" err="1"/>
              <a:t>E</a:t>
            </a:r>
            <a:r>
              <a:rPr lang="cs-CZ" altLang="cs-CZ" sz="1800" dirty="0" err="1" smtClean="0"/>
              <a:t>fforts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for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the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codification</a:t>
            </a:r>
            <a:r>
              <a:rPr lang="cs-CZ" altLang="cs-CZ" sz="1800" dirty="0" smtClean="0"/>
              <a:t> – Draft 1924, Draft 1931, Draft 1937</a:t>
            </a:r>
            <a:endParaRPr lang="cs-CZ" altLang="cs-CZ" sz="1800" dirty="0"/>
          </a:p>
          <a:p>
            <a:r>
              <a:rPr lang="cs-CZ" altLang="cs-CZ" sz="1800" dirty="0" smtClean="0"/>
              <a:t>1939- 1945 – Influence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/>
              <a:t>N</a:t>
            </a:r>
            <a:r>
              <a:rPr lang="cs-CZ" altLang="cs-CZ" sz="1800" dirty="0" err="1" smtClean="0"/>
              <a:t>azi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law</a:t>
            </a:r>
            <a:r>
              <a:rPr lang="cs-CZ" altLang="cs-CZ" sz="1800" dirty="0" smtClean="0"/>
              <a:t> and ideology (ABGB)</a:t>
            </a:r>
          </a:p>
          <a:p>
            <a:r>
              <a:rPr lang="cs-CZ" altLang="cs-CZ" sz="1800" dirty="0" smtClean="0"/>
              <a:t>1945-1948 – </a:t>
            </a:r>
            <a:r>
              <a:rPr lang="cs-CZ" altLang="cs-CZ" sz="1800" dirty="0" err="1"/>
              <a:t>D</a:t>
            </a:r>
            <a:r>
              <a:rPr lang="cs-CZ" altLang="cs-CZ" sz="1800" dirty="0" err="1" smtClean="0"/>
              <a:t>ualism</a:t>
            </a:r>
            <a:endParaRPr lang="cs-CZ" altLang="cs-CZ" sz="1800" dirty="0" smtClean="0"/>
          </a:p>
          <a:p>
            <a:r>
              <a:rPr lang="cs-CZ" altLang="cs-CZ" sz="1800" dirty="0" smtClean="0"/>
              <a:t>1948-1950  - </a:t>
            </a:r>
            <a:r>
              <a:rPr lang="cs-CZ" altLang="cs-CZ" sz="1800" dirty="0" err="1" smtClean="0"/>
              <a:t>Two-years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project</a:t>
            </a:r>
            <a:r>
              <a:rPr lang="cs-CZ" altLang="cs-CZ" sz="1800" dirty="0" smtClean="0"/>
              <a:t> – </a:t>
            </a:r>
            <a:r>
              <a:rPr lang="cs-CZ" altLang="cs-CZ" sz="1800" dirty="0" err="1" smtClean="0"/>
              <a:t>recodification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law</a:t>
            </a:r>
            <a:r>
              <a:rPr lang="cs-CZ" altLang="cs-CZ" sz="1800" dirty="0" smtClean="0"/>
              <a:t> – </a:t>
            </a:r>
            <a:r>
              <a:rPr lang="cs-CZ" altLang="cs-CZ" sz="1800" dirty="0" err="1" smtClean="0"/>
              <a:t>unification</a:t>
            </a:r>
            <a:r>
              <a:rPr lang="cs-CZ" altLang="cs-CZ" sz="1800" dirty="0" smtClean="0"/>
              <a:t> and </a:t>
            </a:r>
            <a:r>
              <a:rPr lang="cs-CZ" altLang="cs-CZ" sz="1800" dirty="0" err="1" smtClean="0"/>
              <a:t>new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law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for</a:t>
            </a:r>
            <a:r>
              <a:rPr lang="cs-CZ" altLang="cs-CZ" sz="1800" dirty="0" smtClean="0"/>
              <a:t> „</a:t>
            </a:r>
            <a:r>
              <a:rPr lang="cs-CZ" altLang="cs-CZ" sz="1800" dirty="0" err="1" smtClean="0"/>
              <a:t>people-democratic</a:t>
            </a:r>
            <a:r>
              <a:rPr lang="cs-CZ" altLang="cs-CZ" sz="1800" dirty="0" smtClean="0"/>
              <a:t>“ </a:t>
            </a:r>
            <a:r>
              <a:rPr lang="cs-CZ" altLang="cs-CZ" sz="1800" dirty="0" err="1" smtClean="0"/>
              <a:t>republic</a:t>
            </a:r>
            <a:r>
              <a:rPr lang="cs-CZ" altLang="cs-CZ" sz="1800" dirty="0" smtClean="0"/>
              <a:t> </a:t>
            </a:r>
            <a:endParaRPr lang="cs-CZ" altLang="cs-CZ" sz="1800" dirty="0"/>
          </a:p>
          <a:p>
            <a:r>
              <a:rPr lang="cs-CZ" altLang="cs-CZ" sz="1800" dirty="0" smtClean="0"/>
              <a:t>Civil </a:t>
            </a:r>
            <a:r>
              <a:rPr lang="cs-CZ" altLang="cs-CZ" sz="1800" dirty="0" err="1" smtClean="0"/>
              <a:t>code</a:t>
            </a:r>
            <a:r>
              <a:rPr lang="cs-CZ" altLang="cs-CZ" sz="1800" dirty="0" smtClean="0"/>
              <a:t> 1950</a:t>
            </a:r>
          </a:p>
          <a:p>
            <a:r>
              <a:rPr lang="cs-CZ" altLang="cs-CZ" sz="1800" dirty="0" smtClean="0"/>
              <a:t>1960 – </a:t>
            </a:r>
            <a:r>
              <a:rPr lang="cs-CZ" altLang="cs-CZ" sz="1800" dirty="0" err="1" smtClean="0"/>
              <a:t>Socialistic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constitution</a:t>
            </a:r>
            <a:r>
              <a:rPr lang="cs-CZ" altLang="cs-CZ" sz="1800" dirty="0" smtClean="0"/>
              <a:t> – </a:t>
            </a:r>
            <a:r>
              <a:rPr lang="cs-CZ" altLang="cs-CZ" sz="1800" dirty="0" err="1" smtClean="0"/>
              <a:t>new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recodification</a:t>
            </a:r>
            <a:endParaRPr lang="cs-CZ" altLang="cs-CZ" sz="1800" dirty="0" smtClean="0"/>
          </a:p>
          <a:p>
            <a:r>
              <a:rPr lang="cs-CZ" altLang="cs-CZ" sz="1800" dirty="0" smtClean="0"/>
              <a:t>Civil </a:t>
            </a:r>
            <a:r>
              <a:rPr lang="cs-CZ" altLang="cs-CZ" sz="1800" dirty="0" err="1" smtClean="0"/>
              <a:t>code</a:t>
            </a:r>
            <a:r>
              <a:rPr lang="cs-CZ" altLang="cs-CZ" sz="1800" dirty="0" smtClean="0"/>
              <a:t> 1964</a:t>
            </a:r>
            <a:endParaRPr lang="cs-CZ" altLang="cs-CZ" sz="1800" dirty="0"/>
          </a:p>
          <a:p>
            <a:r>
              <a:rPr lang="cs-CZ" altLang="cs-CZ" sz="1800" dirty="0" smtClean="0"/>
              <a:t>1991 – </a:t>
            </a:r>
            <a:r>
              <a:rPr lang="cs-CZ" altLang="cs-CZ" sz="1800" dirty="0" err="1"/>
              <a:t>N</a:t>
            </a:r>
            <a:r>
              <a:rPr lang="cs-CZ" altLang="cs-CZ" sz="1800" dirty="0" err="1" smtClean="0"/>
              <a:t>ovelization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after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the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fall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communist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regime</a:t>
            </a:r>
            <a:r>
              <a:rPr lang="cs-CZ" altLang="cs-CZ" sz="1800" dirty="0" smtClean="0"/>
              <a:t> (1989)</a:t>
            </a:r>
          </a:p>
          <a:p>
            <a:r>
              <a:rPr lang="cs-CZ" altLang="cs-CZ" sz="1800" dirty="0" smtClean="0"/>
              <a:t>2012  - </a:t>
            </a:r>
            <a:r>
              <a:rPr lang="cs-CZ" altLang="cs-CZ" sz="1800" dirty="0"/>
              <a:t>N</a:t>
            </a:r>
            <a:r>
              <a:rPr lang="cs-CZ" altLang="cs-CZ" sz="1800" dirty="0" smtClean="0"/>
              <a:t>ew civil </a:t>
            </a:r>
            <a:r>
              <a:rPr lang="cs-CZ" altLang="cs-CZ" sz="1800" dirty="0" err="1" smtClean="0"/>
              <a:t>code</a:t>
            </a:r>
            <a:r>
              <a:rPr lang="cs-CZ" altLang="cs-CZ" sz="1800" dirty="0" smtClean="0"/>
              <a:t> (</a:t>
            </a:r>
            <a:r>
              <a:rPr lang="cs-CZ" altLang="cs-CZ" sz="1800" dirty="0" err="1" smtClean="0"/>
              <a:t>valid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from</a:t>
            </a:r>
            <a:r>
              <a:rPr lang="cs-CZ" altLang="cs-CZ" sz="1800" dirty="0" smtClean="0"/>
              <a:t> 2014)</a:t>
            </a:r>
            <a:endParaRPr lang="cs-CZ" altLang="cs-CZ" sz="1600" dirty="0"/>
          </a:p>
          <a:p>
            <a:endParaRPr lang="cs-CZ" alt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71B886-7C97-4C0D-BCD2-08F9E8496989}" type="slidenum">
              <a:rPr lang="cs-CZ" altLang="cs-CZ" smtClean="0"/>
              <a:pPr/>
              <a:t>3</a:t>
            </a:fld>
            <a:endParaRPr lang="cs-CZ" alt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898525" y="1052736"/>
            <a:ext cx="7772400" cy="503237"/>
          </a:xfrm>
        </p:spPr>
        <p:txBody>
          <a:bodyPr/>
          <a:lstStyle/>
          <a:p>
            <a:r>
              <a:rPr lang="cs-CZ" dirty="0" smtClean="0"/>
              <a:t>ABGB  </a:t>
            </a:r>
            <a:r>
              <a:rPr lang="cs-CZ" dirty="0" err="1" smtClean="0"/>
              <a:t>characteristic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law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succession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1"/>
          </p:nvPr>
        </p:nvSpPr>
        <p:spPr>
          <a:xfrm>
            <a:off x="251520" y="2084388"/>
            <a:ext cx="8280920" cy="4357687"/>
          </a:xfrm>
        </p:spPr>
        <p:txBody>
          <a:bodyPr/>
          <a:lstStyle/>
          <a:p>
            <a:pPr algn="just"/>
            <a:r>
              <a:rPr lang="cs-CZ" sz="1800" dirty="0" err="1" smtClean="0"/>
              <a:t>Built</a:t>
            </a:r>
            <a:r>
              <a:rPr lang="cs-CZ" sz="1800" dirty="0" smtClean="0"/>
              <a:t> on </a:t>
            </a:r>
            <a:r>
              <a:rPr lang="cs-CZ" sz="1800" dirty="0" err="1" smtClean="0"/>
              <a:t>continental</a:t>
            </a:r>
            <a:r>
              <a:rPr lang="cs-CZ" sz="1800" dirty="0" smtClean="0"/>
              <a:t> </a:t>
            </a:r>
            <a:r>
              <a:rPr lang="cs-CZ" sz="1800" dirty="0" err="1" smtClean="0"/>
              <a:t>tradition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reception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Roman </a:t>
            </a:r>
            <a:r>
              <a:rPr lang="cs-CZ" sz="1800" dirty="0" err="1" smtClean="0"/>
              <a:t>law</a:t>
            </a:r>
            <a:r>
              <a:rPr lang="cs-CZ" sz="1800" dirty="0" smtClean="0"/>
              <a:t> and natural </a:t>
            </a:r>
            <a:r>
              <a:rPr lang="cs-CZ" sz="1800" dirty="0" err="1" smtClean="0"/>
              <a:t>law</a:t>
            </a:r>
            <a:endParaRPr lang="cs-CZ" sz="1800" dirty="0" smtClean="0"/>
          </a:p>
          <a:p>
            <a:pPr algn="just"/>
            <a:r>
              <a:rPr lang="cs-CZ" sz="1800" dirty="0" smtClean="0"/>
              <a:t>Preference to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will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testator</a:t>
            </a:r>
            <a:r>
              <a:rPr lang="cs-CZ" sz="1800" dirty="0" smtClean="0"/>
              <a:t> - testament, </a:t>
            </a:r>
            <a:r>
              <a:rPr lang="cs-CZ" sz="1800" dirty="0" err="1" smtClean="0"/>
              <a:t>bequest</a:t>
            </a:r>
            <a:r>
              <a:rPr lang="cs-CZ" sz="1800" dirty="0" smtClean="0"/>
              <a:t> (</a:t>
            </a:r>
            <a:r>
              <a:rPr lang="cs-CZ" sz="1800" dirty="0" err="1" smtClean="0"/>
              <a:t>possible</a:t>
            </a:r>
            <a:r>
              <a:rPr lang="cs-CZ" sz="1800" dirty="0" smtClean="0"/>
              <a:t> to </a:t>
            </a:r>
            <a:r>
              <a:rPr lang="cs-CZ" sz="1800" dirty="0" err="1" smtClean="0"/>
              <a:t>exhaust</a:t>
            </a:r>
            <a:r>
              <a:rPr lang="cs-CZ" sz="1800" dirty="0" smtClean="0"/>
              <a:t> </a:t>
            </a:r>
            <a:r>
              <a:rPr lang="cs-CZ" sz="1800" dirty="0" err="1" smtClean="0"/>
              <a:t>all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estate</a:t>
            </a:r>
            <a:r>
              <a:rPr lang="cs-CZ" sz="1800" dirty="0" smtClean="0"/>
              <a:t>) + preference to </a:t>
            </a:r>
            <a:r>
              <a:rPr lang="cs-CZ" sz="1800" dirty="0" err="1" smtClean="0"/>
              <a:t>private</a:t>
            </a:r>
            <a:r>
              <a:rPr lang="cs-CZ" sz="1800" dirty="0" smtClean="0"/>
              <a:t> </a:t>
            </a:r>
            <a:r>
              <a:rPr lang="cs-CZ" sz="1800" dirty="0" err="1" smtClean="0"/>
              <a:t>acquisition</a:t>
            </a:r>
            <a:r>
              <a:rPr lang="cs-CZ" sz="1800" dirty="0" smtClean="0"/>
              <a:t> (</a:t>
            </a:r>
            <a:r>
              <a:rPr lang="cs-CZ" sz="1800" dirty="0" err="1" smtClean="0"/>
              <a:t>relatively</a:t>
            </a:r>
            <a:r>
              <a:rPr lang="cs-CZ" sz="1800" dirty="0" smtClean="0"/>
              <a:t> </a:t>
            </a:r>
            <a:r>
              <a:rPr lang="cs-CZ" sz="1800" dirty="0" err="1" smtClean="0"/>
              <a:t>little</a:t>
            </a:r>
            <a:r>
              <a:rPr lang="cs-CZ" sz="1800" dirty="0" smtClean="0"/>
              <a:t> </a:t>
            </a:r>
            <a:r>
              <a:rPr lang="cs-CZ" sz="1800" dirty="0" err="1" smtClean="0"/>
              <a:t>formal</a:t>
            </a:r>
            <a:r>
              <a:rPr lang="cs-CZ" sz="1800" dirty="0" smtClean="0"/>
              <a:t> </a:t>
            </a:r>
            <a:r>
              <a:rPr lang="cs-CZ" sz="1800" dirty="0" err="1" smtClean="0"/>
              <a:t>requirements</a:t>
            </a:r>
            <a:r>
              <a:rPr lang="cs-CZ" sz="1800" dirty="0" smtClean="0"/>
              <a:t>)</a:t>
            </a:r>
          </a:p>
          <a:p>
            <a:pPr algn="just"/>
            <a:r>
              <a:rPr lang="cs-CZ" sz="1800" dirty="0" err="1" smtClean="0"/>
              <a:t>Inspiration</a:t>
            </a:r>
            <a:r>
              <a:rPr lang="cs-CZ" sz="1800" dirty="0" smtClean="0"/>
              <a:t> </a:t>
            </a:r>
            <a:r>
              <a:rPr lang="cs-CZ" sz="1800" dirty="0" err="1" smtClean="0"/>
              <a:t>from</a:t>
            </a:r>
            <a:r>
              <a:rPr lang="cs-CZ" sz="1800" dirty="0" smtClean="0"/>
              <a:t> </a:t>
            </a:r>
            <a:r>
              <a:rPr lang="cs-CZ" sz="1800" dirty="0" err="1"/>
              <a:t>G</a:t>
            </a:r>
            <a:r>
              <a:rPr lang="cs-CZ" sz="1800" dirty="0" err="1" smtClean="0"/>
              <a:t>erman</a:t>
            </a:r>
            <a:r>
              <a:rPr lang="cs-CZ" sz="1800" dirty="0" smtClean="0"/>
              <a:t> </a:t>
            </a:r>
            <a:r>
              <a:rPr lang="cs-CZ" sz="1800" dirty="0" err="1" smtClean="0"/>
              <a:t>law</a:t>
            </a:r>
            <a:r>
              <a:rPr lang="cs-CZ" sz="1800" dirty="0" smtClean="0"/>
              <a:t> – </a:t>
            </a:r>
            <a:r>
              <a:rPr lang="cs-CZ" sz="1800" dirty="0" err="1" smtClean="0"/>
              <a:t>contract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inheritance x </a:t>
            </a:r>
            <a:r>
              <a:rPr lang="cs-CZ" sz="1800" dirty="0" err="1" smtClean="0"/>
              <a:t>only</a:t>
            </a:r>
            <a:r>
              <a:rPr lang="cs-CZ" sz="1800" dirty="0" smtClean="0"/>
              <a:t> </a:t>
            </a:r>
            <a:r>
              <a:rPr lang="cs-CZ" sz="1800" dirty="0" err="1" smtClean="0"/>
              <a:t>for</a:t>
            </a:r>
            <a:r>
              <a:rPr lang="cs-CZ" sz="1800" dirty="0" smtClean="0"/>
              <a:t> </a:t>
            </a:r>
            <a:r>
              <a:rPr lang="cs-CZ" sz="1800" dirty="0" err="1" smtClean="0"/>
              <a:t>spouses</a:t>
            </a:r>
            <a:endParaRPr lang="cs-CZ" sz="1800" dirty="0" smtClean="0"/>
          </a:p>
          <a:p>
            <a:pPr algn="just"/>
            <a:r>
              <a:rPr lang="cs-CZ" sz="1800" dirty="0" smtClean="0"/>
              <a:t>Medieval </a:t>
            </a:r>
            <a:r>
              <a:rPr lang="cs-CZ" sz="1800" dirty="0" err="1" smtClean="0"/>
              <a:t>institutions</a:t>
            </a:r>
            <a:r>
              <a:rPr lang="cs-CZ" sz="1800" dirty="0" smtClean="0"/>
              <a:t> – „</a:t>
            </a:r>
            <a:r>
              <a:rPr lang="cs-CZ" sz="1800" dirty="0" err="1" smtClean="0"/>
              <a:t>aristocratic</a:t>
            </a:r>
            <a:r>
              <a:rPr lang="cs-CZ" sz="1800" dirty="0" smtClean="0"/>
              <a:t>“ </a:t>
            </a:r>
            <a:r>
              <a:rPr lang="cs-CZ" sz="1800" dirty="0" err="1" smtClean="0"/>
              <a:t>fideicommissum</a:t>
            </a:r>
            <a:r>
              <a:rPr lang="cs-CZ" sz="1800" dirty="0" smtClean="0"/>
              <a:t> (on </a:t>
            </a:r>
            <a:r>
              <a:rPr lang="cs-CZ" sz="1800" dirty="0" err="1" smtClean="0"/>
              <a:t>our</a:t>
            </a:r>
            <a:r>
              <a:rPr lang="cs-CZ" sz="1800" dirty="0" smtClean="0"/>
              <a:t> </a:t>
            </a:r>
            <a:r>
              <a:rPr lang="cs-CZ" sz="1800" dirty="0" err="1" smtClean="0"/>
              <a:t>territory</a:t>
            </a:r>
            <a:r>
              <a:rPr lang="cs-CZ" sz="1800" dirty="0" smtClean="0"/>
              <a:t> </a:t>
            </a:r>
            <a:r>
              <a:rPr lang="cs-CZ" sz="1800" dirty="0" err="1" smtClean="0"/>
              <a:t>cancelled</a:t>
            </a:r>
            <a:r>
              <a:rPr lang="cs-CZ" sz="1800" dirty="0" smtClean="0"/>
              <a:t> by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Act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1925)</a:t>
            </a:r>
          </a:p>
          <a:p>
            <a:pPr algn="just"/>
            <a:r>
              <a:rPr lang="cs-CZ" sz="1800" dirty="0" err="1" smtClean="0"/>
              <a:t>Liability</a:t>
            </a:r>
            <a:r>
              <a:rPr lang="cs-CZ" sz="1800" dirty="0" smtClean="0"/>
              <a:t> </a:t>
            </a:r>
            <a:r>
              <a:rPr lang="cs-CZ" sz="1800" dirty="0" err="1" smtClean="0"/>
              <a:t>for</a:t>
            </a:r>
            <a:r>
              <a:rPr lang="cs-CZ" sz="1800" dirty="0" smtClean="0"/>
              <a:t> </a:t>
            </a:r>
            <a:r>
              <a:rPr lang="cs-CZ" sz="1800" dirty="0" err="1" smtClean="0"/>
              <a:t>debts</a:t>
            </a:r>
            <a:r>
              <a:rPr lang="cs-CZ" sz="1800" dirty="0" smtClean="0"/>
              <a:t> – </a:t>
            </a:r>
            <a:r>
              <a:rPr lang="cs-CZ" sz="1800" dirty="0" err="1" smtClean="0"/>
              <a:t>complete</a:t>
            </a:r>
            <a:r>
              <a:rPr lang="cs-CZ" sz="1800" dirty="0" smtClean="0"/>
              <a:t> </a:t>
            </a:r>
            <a:r>
              <a:rPr lang="cs-CZ" sz="1800" dirty="0" err="1" smtClean="0"/>
              <a:t>except</a:t>
            </a:r>
            <a:r>
              <a:rPr lang="cs-CZ" sz="1800" dirty="0" smtClean="0"/>
              <a:t> </a:t>
            </a:r>
            <a:r>
              <a:rPr lang="cs-CZ" sz="1800" dirty="0" err="1" smtClean="0"/>
              <a:t>for</a:t>
            </a:r>
            <a:r>
              <a:rPr lang="cs-CZ" sz="1800" dirty="0" smtClean="0"/>
              <a:t> </a:t>
            </a:r>
            <a:r>
              <a:rPr lang="cs-CZ" sz="1800" dirty="0" err="1" smtClean="0"/>
              <a:t>inventory</a:t>
            </a:r>
            <a:endParaRPr lang="cs-CZ" sz="1800" dirty="0"/>
          </a:p>
          <a:p>
            <a:pPr algn="just"/>
            <a:r>
              <a:rPr lang="cs-CZ" sz="1800" dirty="0" smtClean="0"/>
              <a:t>„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Liberal</a:t>
            </a:r>
            <a:r>
              <a:rPr lang="cs-CZ" sz="1800" dirty="0" smtClean="0"/>
              <a:t> Spirit“ – </a:t>
            </a:r>
            <a:r>
              <a:rPr lang="cs-CZ" sz="1800" dirty="0" err="1" smtClean="0"/>
              <a:t>combination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/>
              <a:t>delinquent</a:t>
            </a:r>
            <a:r>
              <a:rPr lang="cs-CZ" sz="1800" dirty="0"/>
              <a:t> </a:t>
            </a:r>
            <a:r>
              <a:rPr lang="cs-CZ" sz="1800" dirty="0" err="1"/>
              <a:t>reasons</a:t>
            </a:r>
            <a:r>
              <a:rPr lang="cs-CZ" sz="1800" dirty="0"/>
              <a:t> </a:t>
            </a:r>
            <a:r>
              <a:rPr lang="cs-CZ" sz="1800" dirty="0" smtClean="0"/>
              <a:t>(</a:t>
            </a:r>
            <a:r>
              <a:rPr lang="cs-CZ" sz="1800" dirty="0" err="1" smtClean="0"/>
              <a:t>all</a:t>
            </a:r>
            <a:r>
              <a:rPr lang="cs-CZ" sz="1800" dirty="0" smtClean="0"/>
              <a:t> </a:t>
            </a:r>
            <a:r>
              <a:rPr lang="cs-CZ" sz="1800" dirty="0" err="1" smtClean="0"/>
              <a:t>three</a:t>
            </a:r>
            <a:r>
              <a:rPr lang="cs-CZ" sz="1800" dirty="0" smtClean="0"/>
              <a:t> </a:t>
            </a:r>
            <a:r>
              <a:rPr lang="cs-CZ" sz="1800" dirty="0" err="1" smtClean="0"/>
              <a:t>ones</a:t>
            </a:r>
            <a:r>
              <a:rPr lang="cs-CZ" sz="1800" dirty="0" smtClean="0"/>
              <a:t>, </a:t>
            </a:r>
            <a:r>
              <a:rPr lang="cs-CZ" sz="1800" dirty="0" err="1" smtClean="0"/>
              <a:t>alternatively</a:t>
            </a:r>
            <a:r>
              <a:rPr lang="cs-CZ" sz="1800" dirty="0" smtClean="0"/>
              <a:t> more </a:t>
            </a:r>
            <a:r>
              <a:rPr lang="cs-CZ" sz="1800" dirty="0" err="1" smtClean="0"/>
              <a:t>testaments</a:t>
            </a:r>
            <a:r>
              <a:rPr lang="cs-CZ" sz="1800" dirty="0" smtClean="0"/>
              <a:t> </a:t>
            </a:r>
            <a:r>
              <a:rPr lang="cs-CZ" sz="1800" dirty="0" err="1" smtClean="0"/>
              <a:t>side</a:t>
            </a:r>
            <a:r>
              <a:rPr lang="cs-CZ" sz="1800" dirty="0" smtClean="0"/>
              <a:t> by </a:t>
            </a:r>
            <a:r>
              <a:rPr lang="cs-CZ" sz="1800" dirty="0" err="1" smtClean="0"/>
              <a:t>side</a:t>
            </a:r>
            <a:r>
              <a:rPr lang="cs-CZ" sz="1800" dirty="0" smtClean="0"/>
              <a:t>)</a:t>
            </a:r>
          </a:p>
          <a:p>
            <a:pPr algn="just"/>
            <a:r>
              <a:rPr lang="cs-CZ" sz="1800" dirty="0" smtClean="0"/>
              <a:t>1811-1917 – </a:t>
            </a:r>
            <a:r>
              <a:rPr lang="cs-CZ" sz="1800" dirty="0" err="1" smtClean="0"/>
              <a:t>possibility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 </a:t>
            </a:r>
            <a:r>
              <a:rPr lang="cs-CZ" sz="1800" dirty="0" err="1" smtClean="0"/>
              <a:t>derogating</a:t>
            </a:r>
            <a:r>
              <a:rPr lang="cs-CZ" sz="1800" dirty="0" smtClean="0"/>
              <a:t> </a:t>
            </a:r>
            <a:r>
              <a:rPr lang="cs-CZ" sz="1800" dirty="0" err="1" smtClean="0"/>
              <a:t>clause</a:t>
            </a:r>
            <a:r>
              <a:rPr lang="cs-CZ" sz="1800" dirty="0" smtClean="0"/>
              <a:t> – in case </a:t>
            </a:r>
            <a:r>
              <a:rPr lang="cs-CZ" sz="1800" dirty="0" err="1" smtClean="0"/>
              <a:t>testator´s</a:t>
            </a:r>
            <a:r>
              <a:rPr lang="cs-CZ" sz="1800" dirty="0" smtClean="0"/>
              <a:t> </a:t>
            </a:r>
            <a:r>
              <a:rPr lang="cs-CZ" sz="1800" dirty="0" err="1" smtClean="0"/>
              <a:t>newer</a:t>
            </a:r>
            <a:r>
              <a:rPr lang="cs-CZ" sz="1800" dirty="0" smtClean="0"/>
              <a:t> </a:t>
            </a:r>
            <a:r>
              <a:rPr lang="cs-CZ" sz="1800" dirty="0" err="1" smtClean="0"/>
              <a:t>will</a:t>
            </a:r>
            <a:r>
              <a:rPr lang="cs-CZ" sz="1800" dirty="0" smtClean="0"/>
              <a:t> </a:t>
            </a:r>
            <a:r>
              <a:rPr lang="cs-CZ" sz="1800" dirty="0" err="1" smtClean="0"/>
              <a:t>did</a:t>
            </a:r>
            <a:r>
              <a:rPr lang="cs-CZ" sz="1800" dirty="0" smtClean="0"/>
              <a:t> not </a:t>
            </a:r>
            <a:r>
              <a:rPr lang="cs-CZ" sz="1800" dirty="0" err="1" smtClean="0"/>
              <a:t>fulfil</a:t>
            </a:r>
            <a:r>
              <a:rPr lang="cs-CZ" sz="1800" dirty="0" smtClean="0"/>
              <a:t> </a:t>
            </a:r>
            <a:r>
              <a:rPr lang="cs-CZ" sz="1800" dirty="0" err="1" smtClean="0"/>
              <a:t>requirement</a:t>
            </a:r>
            <a:r>
              <a:rPr lang="cs-CZ" sz="1800" dirty="0" smtClean="0"/>
              <a:t> set by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older</a:t>
            </a:r>
            <a:r>
              <a:rPr lang="cs-CZ" sz="1800" dirty="0" smtClean="0"/>
              <a:t> </a:t>
            </a:r>
            <a:r>
              <a:rPr lang="cs-CZ" sz="1800" dirty="0" err="1" smtClean="0"/>
              <a:t>will</a:t>
            </a:r>
            <a:r>
              <a:rPr lang="cs-CZ" sz="1800" dirty="0" smtClean="0"/>
              <a:t>, </a:t>
            </a:r>
            <a:r>
              <a:rPr lang="cs-CZ" sz="1800" dirty="0" err="1" smtClean="0"/>
              <a:t>then</a:t>
            </a:r>
            <a:r>
              <a:rPr lang="cs-CZ" sz="1800" dirty="0" smtClean="0"/>
              <a:t> </a:t>
            </a:r>
            <a:r>
              <a:rPr lang="cs-CZ" sz="1800" dirty="0" err="1" smtClean="0"/>
              <a:t>the</a:t>
            </a:r>
            <a:r>
              <a:rPr lang="cs-CZ" sz="1800" dirty="0" smtClean="0"/>
              <a:t> </a:t>
            </a:r>
            <a:r>
              <a:rPr lang="cs-CZ" sz="1800" dirty="0" err="1" smtClean="0"/>
              <a:t>older</a:t>
            </a:r>
            <a:r>
              <a:rPr lang="cs-CZ" sz="1800" dirty="0" smtClean="0"/>
              <a:t> </a:t>
            </a:r>
            <a:r>
              <a:rPr lang="cs-CZ" sz="1800" dirty="0" err="1" smtClean="0"/>
              <a:t>will</a:t>
            </a:r>
            <a:r>
              <a:rPr lang="cs-CZ" sz="1800" dirty="0" smtClean="0"/>
              <a:t> </a:t>
            </a:r>
            <a:r>
              <a:rPr lang="cs-CZ" sz="1800" dirty="0" err="1" smtClean="0"/>
              <a:t>was</a:t>
            </a:r>
            <a:r>
              <a:rPr lang="cs-CZ" sz="1800" dirty="0" smtClean="0"/>
              <a:t> </a:t>
            </a:r>
            <a:r>
              <a:rPr lang="cs-CZ" sz="1800" dirty="0" err="1" smtClean="0"/>
              <a:t>valid</a:t>
            </a:r>
            <a:r>
              <a:rPr lang="cs-CZ" sz="1800" dirty="0"/>
              <a:t> </a:t>
            </a:r>
            <a:r>
              <a:rPr lang="cs-CZ" sz="1800" dirty="0" smtClean="0"/>
              <a:t>(</a:t>
            </a:r>
            <a:r>
              <a:rPr lang="cs-CZ" sz="1800" dirty="0" err="1" smtClean="0"/>
              <a:t>it</a:t>
            </a:r>
            <a:r>
              <a:rPr lang="cs-CZ" sz="1800" dirty="0" smtClean="0"/>
              <a:t> </a:t>
            </a:r>
            <a:r>
              <a:rPr lang="cs-CZ" sz="1800" dirty="0" err="1" smtClean="0"/>
              <a:t>should</a:t>
            </a:r>
            <a:r>
              <a:rPr lang="cs-CZ" sz="1800" dirty="0" smtClean="0"/>
              <a:t> </a:t>
            </a:r>
            <a:r>
              <a:rPr lang="cs-CZ" sz="1800" dirty="0" err="1" smtClean="0"/>
              <a:t>be</a:t>
            </a:r>
            <a:r>
              <a:rPr lang="cs-CZ" sz="1800" dirty="0" smtClean="0"/>
              <a:t> </a:t>
            </a:r>
            <a:r>
              <a:rPr lang="cs-CZ" sz="1800" dirty="0" err="1"/>
              <a:t>allegedly</a:t>
            </a:r>
            <a:r>
              <a:rPr lang="cs-CZ" sz="1800" dirty="0"/>
              <a:t> </a:t>
            </a:r>
            <a:r>
              <a:rPr lang="cs-CZ" sz="1800" dirty="0" smtClean="0"/>
              <a:t>a </a:t>
            </a:r>
            <a:r>
              <a:rPr lang="cs-CZ" sz="1800" dirty="0" err="1" smtClean="0"/>
              <a:t>protection</a:t>
            </a:r>
            <a:r>
              <a:rPr lang="cs-CZ" sz="1800" dirty="0" smtClean="0"/>
              <a:t> </a:t>
            </a:r>
            <a:r>
              <a:rPr lang="cs-CZ" sz="1800" dirty="0" err="1" smtClean="0"/>
              <a:t>against</a:t>
            </a:r>
            <a:r>
              <a:rPr lang="cs-CZ" sz="1800" dirty="0" smtClean="0"/>
              <a:t> </a:t>
            </a:r>
            <a:r>
              <a:rPr lang="cs-CZ" sz="1800" dirty="0" err="1" smtClean="0"/>
              <a:t>enforced</a:t>
            </a:r>
            <a:r>
              <a:rPr lang="cs-CZ" sz="1800" dirty="0" smtClean="0"/>
              <a:t> </a:t>
            </a:r>
            <a:r>
              <a:rPr lang="cs-CZ" sz="1800" dirty="0" err="1" smtClean="0"/>
              <a:t>wills</a:t>
            </a:r>
            <a:r>
              <a:rPr lang="cs-CZ" sz="1800" dirty="0" smtClean="0"/>
              <a:t>) – </a:t>
            </a:r>
            <a:r>
              <a:rPr lang="cs-CZ" sz="1800" dirty="0" err="1" smtClean="0"/>
              <a:t>cancelled</a:t>
            </a:r>
            <a:r>
              <a:rPr lang="cs-CZ" sz="1800" dirty="0" smtClean="0"/>
              <a:t> by III. </a:t>
            </a:r>
            <a:r>
              <a:rPr lang="cs-CZ" sz="1800" dirty="0" err="1" smtClean="0"/>
              <a:t>Amendment</a:t>
            </a:r>
            <a:r>
              <a:rPr lang="cs-CZ" sz="1800" dirty="0" smtClean="0"/>
              <a:t> 1917</a:t>
            </a:r>
            <a:endParaRPr lang="cs-CZ" sz="1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72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1125538"/>
            <a:ext cx="2361456" cy="503237"/>
          </a:xfrm>
        </p:spPr>
        <p:txBody>
          <a:bodyPr/>
          <a:lstStyle/>
          <a:p>
            <a:r>
              <a:rPr lang="cs-CZ" b="1" dirty="0" err="1" smtClean="0"/>
              <a:t>Hungary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79512" y="1700808"/>
            <a:ext cx="8064896" cy="4357687"/>
          </a:xfrm>
        </p:spPr>
        <p:txBody>
          <a:bodyPr/>
          <a:lstStyle/>
          <a:p>
            <a:r>
              <a:rPr lang="cs-CZ" sz="2400" dirty="0" err="1" smtClean="0"/>
              <a:t>Custom</a:t>
            </a:r>
            <a:r>
              <a:rPr lang="cs-CZ" sz="2400" dirty="0" smtClean="0"/>
              <a:t> </a:t>
            </a:r>
            <a:r>
              <a:rPr lang="cs-CZ" sz="2400" dirty="0" err="1" smtClean="0"/>
              <a:t>law</a:t>
            </a:r>
            <a:r>
              <a:rPr lang="cs-CZ" sz="2400" dirty="0" smtClean="0"/>
              <a:t> + </a:t>
            </a:r>
            <a:r>
              <a:rPr lang="cs-CZ" sz="2400" dirty="0" err="1" smtClean="0"/>
              <a:t>special</a:t>
            </a:r>
            <a:r>
              <a:rPr lang="cs-CZ" sz="2400" dirty="0" smtClean="0"/>
              <a:t> </a:t>
            </a:r>
            <a:r>
              <a:rPr lang="cs-CZ" sz="2400" dirty="0" err="1" smtClean="0"/>
              <a:t>acts</a:t>
            </a:r>
            <a:endParaRPr lang="cs-CZ" sz="2400" dirty="0" smtClean="0"/>
          </a:p>
          <a:p>
            <a:r>
              <a:rPr lang="cs-CZ" sz="2400" dirty="0" err="1" smtClean="0"/>
              <a:t>Act</a:t>
            </a:r>
            <a:r>
              <a:rPr lang="cs-CZ" sz="2400" dirty="0" smtClean="0"/>
              <a:t> </a:t>
            </a:r>
            <a:r>
              <a:rPr lang="cs-CZ" sz="2400" dirty="0" err="1" smtClean="0"/>
              <a:t>about</a:t>
            </a:r>
            <a:r>
              <a:rPr lang="cs-CZ" sz="2400" dirty="0" smtClean="0"/>
              <a:t> </a:t>
            </a:r>
            <a:r>
              <a:rPr lang="cs-CZ" sz="2400" dirty="0" err="1" smtClean="0"/>
              <a:t>formal</a:t>
            </a:r>
            <a:r>
              <a:rPr lang="cs-CZ" sz="2400" dirty="0" smtClean="0"/>
              <a:t> </a:t>
            </a:r>
            <a:r>
              <a:rPr lang="cs-CZ" sz="2400" dirty="0" err="1" smtClean="0"/>
              <a:t>requirements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testament</a:t>
            </a:r>
          </a:p>
          <a:p>
            <a:r>
              <a:rPr lang="cs-CZ" sz="2400" dirty="0" smtClean="0"/>
              <a:t>Preference </a:t>
            </a:r>
            <a:r>
              <a:rPr lang="cs-CZ" sz="2400" dirty="0"/>
              <a:t>to public </a:t>
            </a:r>
            <a:r>
              <a:rPr lang="cs-CZ" sz="2400" dirty="0" err="1"/>
              <a:t>acquisition</a:t>
            </a:r>
            <a:r>
              <a:rPr lang="cs-CZ" sz="2400" dirty="0"/>
              <a:t> </a:t>
            </a:r>
            <a:r>
              <a:rPr lang="cs-CZ" sz="2400" dirty="0" err="1" smtClean="0"/>
              <a:t>over</a:t>
            </a:r>
            <a:r>
              <a:rPr lang="cs-CZ" sz="2400" dirty="0" smtClean="0"/>
              <a:t> </a:t>
            </a:r>
            <a:r>
              <a:rPr lang="cs-CZ" sz="2400" dirty="0" err="1" smtClean="0"/>
              <a:t>notary</a:t>
            </a:r>
            <a:endParaRPr lang="cs-CZ" sz="2400" dirty="0" smtClean="0"/>
          </a:p>
          <a:p>
            <a:r>
              <a:rPr lang="cs-CZ" sz="2400" dirty="0" err="1" smtClean="0"/>
              <a:t>Specific</a:t>
            </a:r>
            <a:r>
              <a:rPr lang="cs-CZ" sz="2400" dirty="0" smtClean="0"/>
              <a:t> </a:t>
            </a:r>
            <a:r>
              <a:rPr lang="cs-CZ" sz="2400" dirty="0" err="1" smtClean="0"/>
              <a:t>institutions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medieval </a:t>
            </a:r>
            <a:r>
              <a:rPr lang="cs-CZ" sz="2400" dirty="0" err="1" smtClean="0"/>
              <a:t>law</a:t>
            </a:r>
            <a:r>
              <a:rPr lang="cs-CZ" sz="2400" dirty="0" smtClean="0"/>
              <a:t>: </a:t>
            </a:r>
          </a:p>
          <a:p>
            <a:r>
              <a:rPr lang="cs-CZ" sz="2400" dirty="0" smtClean="0"/>
              <a:t>Materna </a:t>
            </a:r>
            <a:r>
              <a:rPr lang="cs-CZ" sz="2400" dirty="0" err="1" smtClean="0"/>
              <a:t>maternis</a:t>
            </a:r>
            <a:r>
              <a:rPr lang="cs-CZ" sz="2400" dirty="0" smtClean="0"/>
              <a:t> – </a:t>
            </a:r>
            <a:r>
              <a:rPr lang="cs-CZ" sz="2400" dirty="0" err="1" smtClean="0"/>
              <a:t>paterna</a:t>
            </a:r>
            <a:r>
              <a:rPr lang="cs-CZ" sz="2400" dirty="0" smtClean="0"/>
              <a:t> </a:t>
            </a:r>
            <a:r>
              <a:rPr lang="cs-CZ" sz="2400" dirty="0" err="1" smtClean="0"/>
              <a:t>paternis</a:t>
            </a:r>
            <a:r>
              <a:rPr lang="cs-CZ" sz="2400" dirty="0" smtClean="0"/>
              <a:t> </a:t>
            </a:r>
          </a:p>
          <a:p>
            <a:r>
              <a:rPr lang="cs-CZ" sz="2400" dirty="0" err="1" smtClean="0"/>
              <a:t>If</a:t>
            </a:r>
            <a:r>
              <a:rPr lang="cs-CZ" sz="2400" dirty="0" smtClean="0"/>
              <a:t> </a:t>
            </a:r>
            <a:r>
              <a:rPr lang="cs-CZ" sz="2400" dirty="0" err="1" smtClean="0"/>
              <a:t>spouses</a:t>
            </a:r>
            <a:r>
              <a:rPr lang="cs-CZ" sz="2400" dirty="0" smtClean="0"/>
              <a:t> do not </a:t>
            </a:r>
            <a:r>
              <a:rPr lang="cs-CZ" sz="2400" dirty="0" err="1" smtClean="0"/>
              <a:t>have</a:t>
            </a:r>
            <a:r>
              <a:rPr lang="cs-CZ" sz="2400" dirty="0" smtClean="0"/>
              <a:t> </a:t>
            </a:r>
            <a:r>
              <a:rPr lang="cs-CZ" sz="2400" dirty="0" err="1" smtClean="0"/>
              <a:t>children</a:t>
            </a:r>
            <a:r>
              <a:rPr lang="cs-CZ" sz="2400" dirty="0" smtClean="0"/>
              <a:t>,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property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deceased</a:t>
            </a:r>
            <a:r>
              <a:rPr lang="cs-CZ" sz="2400" dirty="0" smtClean="0"/>
              <a:t> </a:t>
            </a:r>
            <a:r>
              <a:rPr lang="cs-CZ" sz="2400" dirty="0" err="1" smtClean="0"/>
              <a:t>spouse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not </a:t>
            </a:r>
            <a:r>
              <a:rPr lang="cs-CZ" sz="2400" dirty="0" err="1" smtClean="0"/>
              <a:t>transferred</a:t>
            </a:r>
            <a:r>
              <a:rPr lang="cs-CZ" sz="2400" dirty="0" smtClean="0"/>
              <a:t> to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spouse</a:t>
            </a:r>
            <a:r>
              <a:rPr lang="cs-CZ" sz="2400" dirty="0" smtClean="0"/>
              <a:t>.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property</a:t>
            </a:r>
            <a:r>
              <a:rPr lang="cs-CZ" sz="2400" dirty="0" smtClean="0"/>
              <a:t> </a:t>
            </a:r>
            <a:r>
              <a:rPr lang="cs-CZ" sz="2400" dirty="0" err="1" smtClean="0"/>
              <a:t>returns</a:t>
            </a:r>
            <a:r>
              <a:rPr lang="cs-CZ" sz="2400" dirty="0" smtClean="0"/>
              <a:t> </a:t>
            </a:r>
            <a:r>
              <a:rPr lang="cs-CZ" sz="2400" dirty="0" err="1" smtClean="0"/>
              <a:t>back</a:t>
            </a:r>
            <a:r>
              <a:rPr lang="cs-CZ" sz="2400" dirty="0" smtClean="0"/>
              <a:t> to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original</a:t>
            </a:r>
            <a:r>
              <a:rPr lang="cs-CZ" sz="2400" dirty="0" smtClean="0"/>
              <a:t> </a:t>
            </a:r>
            <a:r>
              <a:rPr lang="cs-CZ" sz="2400" dirty="0" err="1" smtClean="0"/>
              <a:t>family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deceased</a:t>
            </a:r>
            <a:r>
              <a:rPr lang="cs-CZ" sz="2400" dirty="0" smtClean="0"/>
              <a:t> </a:t>
            </a:r>
            <a:r>
              <a:rPr lang="cs-CZ" sz="2400" dirty="0" err="1" smtClean="0"/>
              <a:t>spouse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Limited </a:t>
            </a:r>
            <a:r>
              <a:rPr lang="cs-CZ" sz="2400" dirty="0" err="1" smtClean="0"/>
              <a:t>liability</a:t>
            </a:r>
            <a:r>
              <a:rPr lang="cs-CZ" sz="2400" dirty="0" smtClean="0"/>
              <a:t> </a:t>
            </a:r>
            <a:r>
              <a:rPr lang="cs-CZ" sz="2400" dirty="0" err="1" smtClean="0"/>
              <a:t>for</a:t>
            </a:r>
            <a:r>
              <a:rPr lang="cs-CZ" sz="2400" dirty="0" smtClean="0"/>
              <a:t> </a:t>
            </a:r>
            <a:r>
              <a:rPr lang="cs-CZ" sz="2400" dirty="0" err="1" smtClean="0"/>
              <a:t>debts</a:t>
            </a:r>
            <a:endParaRPr lang="cs-CZ" sz="2400" dirty="0" smtClean="0"/>
          </a:p>
          <a:p>
            <a:endParaRPr lang="cs-CZ" sz="240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62503E-4EE0-4DF5-A814-FDBA7C26F29E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191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71B886-7C97-4C0D-BCD2-08F9E8496989}" type="slidenum">
              <a:rPr lang="cs-CZ" altLang="cs-CZ" smtClean="0"/>
              <a:pPr/>
              <a:t>5</a:t>
            </a:fld>
            <a:endParaRPr lang="cs-CZ" alt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BGB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23528" y="1773238"/>
            <a:ext cx="8348985" cy="4357687"/>
          </a:xfrm>
        </p:spPr>
        <p:txBody>
          <a:bodyPr/>
          <a:lstStyle/>
          <a:p>
            <a:r>
              <a:rPr lang="cs-CZ" sz="2000" dirty="0" smtClean="0"/>
              <a:t>New </a:t>
            </a:r>
            <a:r>
              <a:rPr lang="cs-CZ" sz="2000" dirty="0" err="1" smtClean="0"/>
              <a:t>classification</a:t>
            </a:r>
            <a:r>
              <a:rPr lang="cs-CZ" sz="2000" dirty="0" smtClean="0"/>
              <a:t> in </a:t>
            </a:r>
            <a:r>
              <a:rPr lang="cs-CZ" sz="2000" dirty="0" err="1" smtClean="0"/>
              <a:t>comparison</a:t>
            </a:r>
            <a:r>
              <a:rPr lang="cs-CZ" sz="2000" dirty="0" smtClean="0"/>
              <a:t> to ABGB</a:t>
            </a:r>
          </a:p>
          <a:p>
            <a:r>
              <a:rPr lang="cs-CZ" sz="2000" dirty="0" smtClean="0"/>
              <a:t>BGB </a:t>
            </a:r>
            <a:r>
              <a:rPr lang="cs-CZ" sz="2000" dirty="0" err="1" smtClean="0"/>
              <a:t>respects</a:t>
            </a:r>
            <a:r>
              <a:rPr lang="cs-CZ" sz="2000" dirty="0" smtClean="0"/>
              <a:t> </a:t>
            </a:r>
            <a:r>
              <a:rPr lang="cs-CZ" sz="2000" dirty="0" err="1" smtClean="0"/>
              <a:t>disposition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will</a:t>
            </a:r>
            <a:endParaRPr lang="cs-CZ" sz="2000" dirty="0" smtClean="0"/>
          </a:p>
          <a:p>
            <a:r>
              <a:rPr lang="cs-CZ" sz="2000" dirty="0" smtClean="0"/>
              <a:t>Public testament </a:t>
            </a:r>
            <a:r>
              <a:rPr lang="cs-CZ" sz="2000" dirty="0" err="1" smtClean="0"/>
              <a:t>preferred</a:t>
            </a:r>
            <a:r>
              <a:rPr lang="cs-CZ" sz="2000" dirty="0" smtClean="0"/>
              <a:t> – </a:t>
            </a:r>
            <a:r>
              <a:rPr lang="cs-CZ" sz="2000" dirty="0" err="1" smtClean="0"/>
              <a:t>private</a:t>
            </a:r>
            <a:r>
              <a:rPr lang="cs-CZ" sz="2000" dirty="0" smtClean="0"/>
              <a:t> testament and </a:t>
            </a:r>
            <a:r>
              <a:rPr lang="cs-CZ" sz="2000" dirty="0" err="1" smtClean="0"/>
              <a:t>private</a:t>
            </a:r>
            <a:r>
              <a:rPr lang="cs-CZ" sz="2000" dirty="0" smtClean="0"/>
              <a:t> </a:t>
            </a:r>
            <a:r>
              <a:rPr lang="cs-CZ" sz="2000" dirty="0" err="1" smtClean="0"/>
              <a:t>holographic</a:t>
            </a:r>
            <a:r>
              <a:rPr lang="cs-CZ" sz="2000" dirty="0" smtClean="0"/>
              <a:t> testament </a:t>
            </a:r>
            <a:r>
              <a:rPr lang="cs-CZ" sz="2000" dirty="0" err="1" smtClean="0"/>
              <a:t>were</a:t>
            </a:r>
            <a:r>
              <a:rPr lang="cs-CZ" sz="2000" dirty="0" smtClean="0"/>
              <a:t> not </a:t>
            </a:r>
            <a:r>
              <a:rPr lang="cs-CZ" sz="2000" dirty="0" err="1" smtClean="0"/>
              <a:t>possible</a:t>
            </a:r>
            <a:r>
              <a:rPr lang="cs-CZ" sz="2000" dirty="0" smtClean="0"/>
              <a:t> </a:t>
            </a:r>
            <a:r>
              <a:rPr lang="cs-CZ" sz="2000" dirty="0" err="1" smtClean="0"/>
              <a:t>even</a:t>
            </a:r>
            <a:r>
              <a:rPr lang="cs-CZ" sz="2000" dirty="0" smtClean="0"/>
              <a:t> in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original</a:t>
            </a:r>
            <a:r>
              <a:rPr lang="cs-CZ" sz="2000" dirty="0" smtClean="0"/>
              <a:t> </a:t>
            </a:r>
            <a:r>
              <a:rPr lang="cs-CZ" sz="2000" dirty="0" err="1" smtClean="0"/>
              <a:t>proposal</a:t>
            </a:r>
            <a:r>
              <a:rPr lang="cs-CZ" sz="2000" dirty="0" smtClean="0"/>
              <a:t> (influence </a:t>
            </a:r>
            <a:r>
              <a:rPr lang="cs-CZ" sz="2000" dirty="0" err="1" smtClean="0"/>
              <a:t>of</a:t>
            </a:r>
            <a:r>
              <a:rPr lang="cs-CZ" sz="2000" dirty="0" smtClean="0"/>
              <a:t> ALR, </a:t>
            </a:r>
            <a:r>
              <a:rPr lang="cs-CZ" sz="2000" dirty="0" err="1" smtClean="0"/>
              <a:t>legacy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the</a:t>
            </a:r>
            <a:r>
              <a:rPr lang="cs-CZ" sz="2000" dirty="0" smtClean="0"/>
              <a:t> </a:t>
            </a:r>
            <a:r>
              <a:rPr lang="cs-CZ" sz="2000" dirty="0" err="1" smtClean="0"/>
              <a:t>justinian</a:t>
            </a:r>
            <a:r>
              <a:rPr lang="cs-CZ" sz="2000" dirty="0" smtClean="0"/>
              <a:t> </a:t>
            </a:r>
            <a:r>
              <a:rPr lang="cs-CZ" sz="2000" dirty="0" err="1" smtClean="0"/>
              <a:t>tradition</a:t>
            </a:r>
            <a:r>
              <a:rPr lang="cs-CZ" sz="2000" dirty="0" smtClean="0"/>
              <a:t>)</a:t>
            </a:r>
          </a:p>
          <a:p>
            <a:r>
              <a:rPr lang="cs-CZ" sz="2000" dirty="0" smtClean="0"/>
              <a:t>Inheritance </a:t>
            </a:r>
            <a:r>
              <a:rPr lang="cs-CZ" sz="2000" dirty="0" err="1" smtClean="0"/>
              <a:t>agreement</a:t>
            </a:r>
            <a:r>
              <a:rPr lang="cs-CZ" sz="2000" dirty="0" smtClean="0"/>
              <a:t> – </a:t>
            </a:r>
            <a:r>
              <a:rPr lang="cs-CZ" sz="2000" dirty="0" err="1" smtClean="0"/>
              <a:t>possible</a:t>
            </a:r>
            <a:r>
              <a:rPr lang="cs-CZ" sz="2000" dirty="0" smtClean="0"/>
              <a:t> to make </a:t>
            </a:r>
            <a:r>
              <a:rPr lang="cs-CZ" sz="2000" dirty="0" err="1" smtClean="0"/>
              <a:t>with</a:t>
            </a:r>
            <a:r>
              <a:rPr lang="cs-CZ" sz="2000" dirty="0" smtClean="0"/>
              <a:t> </a:t>
            </a:r>
            <a:r>
              <a:rPr lang="cs-CZ" sz="2000" dirty="0" err="1" smtClean="0"/>
              <a:t>anyone</a:t>
            </a:r>
            <a:endParaRPr lang="cs-CZ" sz="2000" dirty="0" smtClean="0"/>
          </a:p>
          <a:p>
            <a:r>
              <a:rPr lang="cs-CZ" sz="2000" dirty="0" err="1" smtClean="0"/>
              <a:t>Nazi</a:t>
            </a:r>
            <a:r>
              <a:rPr lang="cs-CZ" sz="2000" dirty="0" smtClean="0"/>
              <a:t> </a:t>
            </a:r>
            <a:r>
              <a:rPr lang="cs-CZ" sz="2000" dirty="0" err="1" smtClean="0"/>
              <a:t>regime</a:t>
            </a:r>
            <a:r>
              <a:rPr lang="cs-CZ" sz="2000" dirty="0" smtClean="0"/>
              <a:t> (</a:t>
            </a:r>
            <a:r>
              <a:rPr lang="cs-CZ" sz="2000" dirty="0" err="1" smtClean="0"/>
              <a:t>amendment</a:t>
            </a:r>
            <a:r>
              <a:rPr lang="cs-CZ" sz="2000" dirty="0" smtClean="0"/>
              <a:t> 1938)</a:t>
            </a:r>
          </a:p>
          <a:p>
            <a:r>
              <a:rPr lang="cs-CZ" sz="2000" dirty="0" smtClean="0"/>
              <a:t>– </a:t>
            </a:r>
            <a:r>
              <a:rPr lang="cs-CZ" sz="2000" dirty="0" err="1" smtClean="0"/>
              <a:t>reflection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rasial</a:t>
            </a:r>
            <a:r>
              <a:rPr lang="cs-CZ" sz="2000" dirty="0" smtClean="0"/>
              <a:t> </a:t>
            </a:r>
            <a:r>
              <a:rPr lang="cs-CZ" sz="2000" dirty="0" err="1" smtClean="0"/>
              <a:t>regulations</a:t>
            </a:r>
            <a:r>
              <a:rPr lang="cs-CZ" sz="2000" dirty="0" smtClean="0"/>
              <a:t> x </a:t>
            </a:r>
            <a:r>
              <a:rPr lang="cs-CZ" sz="2000" dirty="0" err="1" smtClean="0"/>
              <a:t>changes</a:t>
            </a:r>
            <a:r>
              <a:rPr lang="cs-CZ" sz="2000" dirty="0" smtClean="0"/>
              <a:t> </a:t>
            </a:r>
            <a:r>
              <a:rPr lang="cs-CZ" sz="2000" dirty="0" err="1" smtClean="0"/>
              <a:t>were</a:t>
            </a:r>
            <a:r>
              <a:rPr lang="cs-CZ" sz="2000" dirty="0" smtClean="0"/>
              <a:t> not as big as in </a:t>
            </a:r>
            <a:r>
              <a:rPr lang="cs-CZ" sz="2000" dirty="0" err="1" smtClean="0"/>
              <a:t>other</a:t>
            </a:r>
            <a:r>
              <a:rPr lang="cs-CZ" sz="2000" dirty="0" smtClean="0"/>
              <a:t> </a:t>
            </a:r>
            <a:r>
              <a:rPr lang="cs-CZ" sz="2000" dirty="0" err="1" smtClean="0"/>
              <a:t>law</a:t>
            </a:r>
            <a:r>
              <a:rPr lang="cs-CZ" sz="2000" dirty="0" smtClean="0"/>
              <a:t> </a:t>
            </a:r>
            <a:r>
              <a:rPr lang="cs-CZ" sz="2000" dirty="0" err="1" smtClean="0"/>
              <a:t>areas</a:t>
            </a:r>
            <a:endParaRPr lang="cs-CZ" sz="2000" dirty="0" smtClean="0"/>
          </a:p>
          <a:p>
            <a:r>
              <a:rPr lang="cs-CZ" sz="2000" dirty="0" smtClean="0"/>
              <a:t>-</a:t>
            </a:r>
            <a:r>
              <a:rPr lang="cs-CZ" sz="2000" dirty="0" err="1" smtClean="0"/>
              <a:t>mitigation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</a:t>
            </a:r>
            <a:r>
              <a:rPr lang="cs-CZ" sz="2000" dirty="0" err="1" smtClean="0"/>
              <a:t>formal</a:t>
            </a:r>
            <a:r>
              <a:rPr lang="cs-CZ" sz="2000" dirty="0" smtClean="0"/>
              <a:t> </a:t>
            </a:r>
            <a:r>
              <a:rPr lang="cs-CZ" sz="2000" dirty="0" err="1" smtClean="0"/>
              <a:t>requirements</a:t>
            </a:r>
            <a:r>
              <a:rPr lang="cs-CZ" sz="2000" dirty="0" smtClean="0"/>
              <a:t> </a:t>
            </a:r>
            <a:r>
              <a:rPr lang="cs-CZ" sz="2000" dirty="0" err="1" smtClean="0"/>
              <a:t>for</a:t>
            </a:r>
            <a:r>
              <a:rPr lang="cs-CZ" sz="2000" dirty="0" smtClean="0"/>
              <a:t> </a:t>
            </a:r>
            <a:r>
              <a:rPr lang="cs-CZ" sz="2000" dirty="0" err="1" smtClean="0"/>
              <a:t>holographic</a:t>
            </a:r>
            <a:r>
              <a:rPr lang="cs-CZ" sz="2000" dirty="0" smtClean="0"/>
              <a:t> </a:t>
            </a:r>
            <a:r>
              <a:rPr lang="cs-CZ" sz="2000" dirty="0" err="1" smtClean="0"/>
              <a:t>testaments</a:t>
            </a:r>
            <a:r>
              <a:rPr lang="cs-CZ" sz="2000" dirty="0" smtClean="0"/>
              <a:t> (</a:t>
            </a:r>
            <a:r>
              <a:rPr lang="cs-CZ" sz="2000" dirty="0" err="1" smtClean="0"/>
              <a:t>personal</a:t>
            </a:r>
            <a:r>
              <a:rPr lang="cs-CZ" sz="2000" dirty="0" smtClean="0"/>
              <a:t> </a:t>
            </a:r>
            <a:r>
              <a:rPr lang="cs-CZ" sz="2000" dirty="0" err="1" smtClean="0"/>
              <a:t>wish</a:t>
            </a:r>
            <a:r>
              <a:rPr lang="cs-CZ" sz="2000" dirty="0" smtClean="0"/>
              <a:t> </a:t>
            </a:r>
            <a:r>
              <a:rPr lang="cs-CZ" sz="2000" dirty="0" err="1" smtClean="0"/>
              <a:t>of</a:t>
            </a:r>
            <a:r>
              <a:rPr lang="cs-CZ" sz="2000" dirty="0" smtClean="0"/>
              <a:t> A. H. – influence </a:t>
            </a:r>
            <a:r>
              <a:rPr lang="cs-CZ" sz="2000" dirty="0" err="1" smtClean="0"/>
              <a:t>of</a:t>
            </a:r>
            <a:r>
              <a:rPr lang="cs-CZ" sz="2000" dirty="0" smtClean="0"/>
              <a:t> ABGB) – </a:t>
            </a:r>
            <a:r>
              <a:rPr lang="cs-CZ" sz="2000" dirty="0" err="1" smtClean="0"/>
              <a:t>preserved</a:t>
            </a:r>
            <a:r>
              <a:rPr lang="cs-CZ" sz="2000" dirty="0" smtClean="0"/>
              <a:t> to </a:t>
            </a:r>
            <a:r>
              <a:rPr lang="cs-CZ" sz="2000" dirty="0" err="1" smtClean="0"/>
              <a:t>this</a:t>
            </a:r>
            <a:r>
              <a:rPr lang="cs-CZ" sz="2000" dirty="0" smtClean="0"/>
              <a:t> </a:t>
            </a:r>
            <a:r>
              <a:rPr lang="cs-CZ" sz="2000" dirty="0" err="1" smtClean="0"/>
              <a:t>day</a:t>
            </a:r>
            <a:endParaRPr lang="cs-CZ" sz="2000" dirty="0" smtClean="0"/>
          </a:p>
          <a:p>
            <a:endParaRPr lang="cs-CZ" sz="20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8152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772400" cy="503237"/>
          </a:xfrm>
        </p:spPr>
        <p:txBody>
          <a:bodyPr/>
          <a:lstStyle/>
          <a:p>
            <a:r>
              <a:rPr lang="cs-CZ" dirty="0" err="1" smtClean="0"/>
              <a:t>Law</a:t>
            </a:r>
            <a:r>
              <a:rPr lang="cs-CZ" dirty="0" smtClean="0"/>
              <a:t> od </a:t>
            </a:r>
            <a:r>
              <a:rPr lang="cs-CZ" dirty="0" err="1" smtClean="0"/>
              <a:t>succession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/>
              <a:t>C</a:t>
            </a:r>
            <a:r>
              <a:rPr lang="cs-CZ" dirty="0" err="1" smtClean="0"/>
              <a:t>ommunist</a:t>
            </a:r>
            <a:r>
              <a:rPr lang="cs-CZ" dirty="0" smtClean="0"/>
              <a:t> bloc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556792"/>
            <a:ext cx="7560840" cy="4824536"/>
          </a:xfrm>
        </p:spPr>
        <p:txBody>
          <a:bodyPr/>
          <a:lstStyle/>
          <a:p>
            <a:r>
              <a:rPr lang="cs-CZ" sz="1600" dirty="0" smtClean="0"/>
              <a:t>SSSR</a:t>
            </a:r>
          </a:p>
          <a:p>
            <a:r>
              <a:rPr lang="cs-CZ" sz="1600" dirty="0" smtClean="0"/>
              <a:t> – </a:t>
            </a:r>
            <a:r>
              <a:rPr lang="cs-CZ" sz="1600" dirty="0" err="1"/>
              <a:t>D</a:t>
            </a:r>
            <a:r>
              <a:rPr lang="cs-CZ" sz="1600" dirty="0" err="1" smtClean="0"/>
              <a:t>ecree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27</a:t>
            </a:r>
            <a:r>
              <a:rPr lang="cs-CZ" sz="1600" dirty="0"/>
              <a:t> </a:t>
            </a:r>
            <a:r>
              <a:rPr lang="cs-CZ" sz="1600" dirty="0" err="1" smtClean="0"/>
              <a:t>April</a:t>
            </a:r>
            <a:r>
              <a:rPr lang="cs-CZ" sz="1600" dirty="0" smtClean="0"/>
              <a:t> </a:t>
            </a:r>
            <a:r>
              <a:rPr lang="cs-CZ" sz="1600" dirty="0"/>
              <a:t>1918, </a:t>
            </a:r>
            <a:r>
              <a:rPr lang="cs-CZ" sz="1600" dirty="0" err="1" smtClean="0"/>
              <a:t>which</a:t>
            </a:r>
            <a:r>
              <a:rPr lang="cs-CZ" sz="1600" dirty="0" smtClean="0"/>
              <a:t> </a:t>
            </a:r>
            <a:r>
              <a:rPr lang="cs-CZ" sz="1600" dirty="0" err="1" smtClean="0"/>
              <a:t>confiscated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whole</a:t>
            </a:r>
            <a:r>
              <a:rPr lang="cs-CZ" sz="1600" dirty="0" smtClean="0"/>
              <a:t> </a:t>
            </a:r>
            <a:r>
              <a:rPr lang="cs-CZ" sz="1600" dirty="0" err="1" smtClean="0"/>
              <a:t>heritage</a:t>
            </a:r>
            <a:r>
              <a:rPr lang="cs-CZ" sz="1600" dirty="0" smtClean="0"/>
              <a:t> </a:t>
            </a:r>
            <a:r>
              <a:rPr lang="cs-CZ" sz="1600" dirty="0" err="1" smtClean="0"/>
              <a:t>higher</a:t>
            </a:r>
            <a:r>
              <a:rPr lang="cs-CZ" sz="1600" dirty="0" smtClean="0"/>
              <a:t> </a:t>
            </a:r>
            <a:r>
              <a:rPr lang="cs-CZ" sz="1600" dirty="0" err="1" smtClean="0"/>
              <a:t>than</a:t>
            </a:r>
            <a:r>
              <a:rPr lang="cs-CZ" sz="1600" dirty="0" smtClean="0"/>
              <a:t> 10</a:t>
            </a:r>
            <a:r>
              <a:rPr lang="cs-CZ" sz="1600" dirty="0"/>
              <a:t> 000 </a:t>
            </a:r>
            <a:r>
              <a:rPr lang="cs-CZ" sz="1600" dirty="0" err="1" smtClean="0"/>
              <a:t>rubles</a:t>
            </a:r>
            <a:r>
              <a:rPr lang="cs-CZ" sz="1600" dirty="0" smtClean="0"/>
              <a:t>  x not </a:t>
            </a:r>
            <a:r>
              <a:rPr lang="cs-CZ" sz="1600" dirty="0" err="1" smtClean="0"/>
              <a:t>applied</a:t>
            </a:r>
            <a:r>
              <a:rPr lang="cs-CZ" sz="1600" dirty="0" smtClean="0"/>
              <a:t> to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property</a:t>
            </a:r>
            <a:r>
              <a:rPr lang="cs-CZ" sz="1600" dirty="0" smtClean="0"/>
              <a:t> </a:t>
            </a:r>
            <a:r>
              <a:rPr lang="cs-CZ" sz="1600" dirty="0" err="1" smtClean="0"/>
              <a:t>gained</a:t>
            </a:r>
            <a:r>
              <a:rPr lang="cs-CZ" sz="1600" dirty="0" smtClean="0"/>
              <a:t> by </a:t>
            </a:r>
            <a:r>
              <a:rPr lang="cs-CZ" sz="1600" dirty="0" err="1" smtClean="0"/>
              <a:t>work</a:t>
            </a:r>
            <a:endParaRPr lang="cs-CZ" sz="1600" dirty="0" smtClean="0"/>
          </a:p>
          <a:p>
            <a:r>
              <a:rPr lang="cs-CZ" sz="1600" dirty="0" smtClean="0"/>
              <a:t>– 1925 – </a:t>
            </a:r>
            <a:r>
              <a:rPr lang="cs-CZ" sz="1600" dirty="0" err="1" smtClean="0"/>
              <a:t>it</a:t>
            </a:r>
            <a:r>
              <a:rPr lang="cs-CZ" sz="1600" dirty="0" smtClean="0"/>
              <a:t> </a:t>
            </a:r>
            <a:r>
              <a:rPr lang="cs-CZ" sz="1600" dirty="0" err="1" smtClean="0"/>
              <a:t>was</a:t>
            </a:r>
            <a:r>
              <a:rPr lang="cs-CZ" sz="1600" dirty="0" smtClean="0"/>
              <a:t> </a:t>
            </a:r>
            <a:r>
              <a:rPr lang="cs-CZ" sz="1600" dirty="0" err="1" smtClean="0"/>
              <a:t>abandoned</a:t>
            </a:r>
            <a:r>
              <a:rPr lang="cs-CZ" sz="1600" dirty="0" smtClean="0"/>
              <a:t> x </a:t>
            </a:r>
            <a:r>
              <a:rPr lang="cs-CZ" sz="1600" dirty="0" err="1" smtClean="0"/>
              <a:t>inherihance</a:t>
            </a:r>
            <a:r>
              <a:rPr lang="cs-CZ" sz="1600" dirty="0" smtClean="0"/>
              <a:t> tax </a:t>
            </a:r>
            <a:r>
              <a:rPr lang="cs-CZ" sz="1600" dirty="0" err="1" smtClean="0"/>
              <a:t>was</a:t>
            </a:r>
            <a:r>
              <a:rPr lang="cs-CZ" sz="1600" dirty="0" smtClean="0"/>
              <a:t> </a:t>
            </a:r>
            <a:r>
              <a:rPr lang="cs-CZ" sz="1600" dirty="0" err="1" smtClean="0"/>
              <a:t>counted</a:t>
            </a:r>
            <a:r>
              <a:rPr lang="cs-CZ" sz="1600" dirty="0" smtClean="0"/>
              <a:t> </a:t>
            </a:r>
            <a:r>
              <a:rPr lang="cs-CZ" sz="1600" dirty="0" err="1" smtClean="0"/>
              <a:t>according</a:t>
            </a:r>
            <a:r>
              <a:rPr lang="cs-CZ" sz="1600" dirty="0" smtClean="0"/>
              <a:t> to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seize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heritage</a:t>
            </a:r>
            <a:r>
              <a:rPr lang="cs-CZ" sz="1600" dirty="0" smtClean="0"/>
              <a:t> </a:t>
            </a:r>
          </a:p>
          <a:p>
            <a:endParaRPr lang="cs-CZ" sz="1600" dirty="0"/>
          </a:p>
          <a:p>
            <a:r>
              <a:rPr lang="cs-CZ" sz="1600" dirty="0" err="1" smtClean="0"/>
              <a:t>Poland</a:t>
            </a:r>
            <a:endParaRPr lang="cs-CZ" sz="1600" dirty="0" smtClean="0"/>
          </a:p>
          <a:p>
            <a:r>
              <a:rPr lang="cs-CZ" sz="1600" dirty="0" err="1" smtClean="0"/>
              <a:t>Decree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8 </a:t>
            </a:r>
            <a:r>
              <a:rPr lang="cs-CZ" sz="1600" dirty="0" err="1" smtClean="0"/>
              <a:t>Ocrober</a:t>
            </a:r>
            <a:r>
              <a:rPr lang="cs-CZ" sz="1600" dirty="0" smtClean="0"/>
              <a:t> </a:t>
            </a:r>
            <a:r>
              <a:rPr lang="cs-CZ" sz="1600" dirty="0"/>
              <a:t>1946 </a:t>
            </a:r>
            <a:r>
              <a:rPr lang="cs-CZ" sz="1600" dirty="0" smtClean="0"/>
              <a:t>no. </a:t>
            </a:r>
            <a:r>
              <a:rPr lang="cs-CZ" sz="1600" dirty="0"/>
              <a:t>238 </a:t>
            </a:r>
            <a:r>
              <a:rPr lang="cs-CZ" sz="1600" dirty="0" smtClean="0"/>
              <a:t>(PD </a:t>
            </a:r>
            <a:r>
              <a:rPr lang="cs-CZ" sz="1600" dirty="0"/>
              <a:t>46)</a:t>
            </a:r>
            <a:r>
              <a:rPr lang="cs-CZ" sz="1600" dirty="0" smtClean="0"/>
              <a:t>, Kodex </a:t>
            </a:r>
            <a:r>
              <a:rPr lang="cs-CZ" sz="1600" dirty="0" err="1" smtClean="0"/>
              <a:t>ciwylny</a:t>
            </a:r>
            <a:r>
              <a:rPr lang="cs-CZ" sz="1600" dirty="0" smtClean="0"/>
              <a:t> 1964 </a:t>
            </a:r>
          </a:p>
          <a:p>
            <a:endParaRPr lang="cs-CZ" sz="1600" dirty="0"/>
          </a:p>
          <a:p>
            <a:r>
              <a:rPr lang="cs-CZ" sz="1600" dirty="0" err="1" smtClean="0"/>
              <a:t>Hungary</a:t>
            </a:r>
            <a:r>
              <a:rPr lang="cs-CZ" sz="1600" dirty="0" smtClean="0"/>
              <a:t>(HCC59 – </a:t>
            </a:r>
            <a:r>
              <a:rPr lang="cs-CZ" sz="1600" dirty="0" err="1" smtClean="0"/>
              <a:t>act</a:t>
            </a:r>
            <a:r>
              <a:rPr lang="cs-CZ" sz="1600" dirty="0" smtClean="0"/>
              <a:t> IV/1959)</a:t>
            </a:r>
          </a:p>
          <a:p>
            <a:r>
              <a:rPr lang="cs-CZ" sz="1600" dirty="0" err="1" smtClean="0"/>
              <a:t>Formal</a:t>
            </a:r>
            <a:r>
              <a:rPr lang="cs-CZ" sz="1600" dirty="0" smtClean="0"/>
              <a:t> testament </a:t>
            </a:r>
            <a:r>
              <a:rPr lang="cs-CZ" sz="1600" dirty="0" err="1" smtClean="0"/>
              <a:t>remains</a:t>
            </a:r>
            <a:endParaRPr lang="cs-CZ" sz="1600" dirty="0" smtClean="0"/>
          </a:p>
          <a:p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System</a:t>
            </a:r>
            <a:r>
              <a:rPr lang="cs-CZ" sz="1600" dirty="0" smtClean="0"/>
              <a:t> </a:t>
            </a:r>
            <a:r>
              <a:rPr lang="cs-CZ" sz="1600" dirty="0" err="1" smtClean="0"/>
              <a:t>materna</a:t>
            </a:r>
            <a:r>
              <a:rPr lang="cs-CZ" sz="1600" dirty="0" smtClean="0"/>
              <a:t> </a:t>
            </a:r>
            <a:r>
              <a:rPr lang="cs-CZ" sz="1600" dirty="0" err="1" smtClean="0"/>
              <a:t>maternis</a:t>
            </a:r>
            <a:r>
              <a:rPr lang="cs-CZ" sz="1600" dirty="0" smtClean="0"/>
              <a:t> </a:t>
            </a:r>
            <a:r>
              <a:rPr lang="cs-CZ" sz="1600" dirty="0" err="1" smtClean="0"/>
              <a:t>preserved</a:t>
            </a:r>
            <a:r>
              <a:rPr lang="cs-CZ" sz="1600" dirty="0" smtClean="0"/>
              <a:t> in limited </a:t>
            </a:r>
            <a:r>
              <a:rPr lang="cs-CZ" sz="1600" dirty="0" err="1" smtClean="0"/>
              <a:t>extent</a:t>
            </a:r>
            <a:endParaRPr lang="cs-CZ" sz="1600" dirty="0" smtClean="0"/>
          </a:p>
          <a:p>
            <a:endParaRPr lang="cs-CZ" sz="1600" dirty="0"/>
          </a:p>
          <a:p>
            <a:r>
              <a:rPr lang="cs-CZ" sz="1600" dirty="0" err="1" smtClean="0"/>
              <a:t>generally</a:t>
            </a:r>
            <a:r>
              <a:rPr lang="cs-CZ" sz="1600" dirty="0" smtClean="0"/>
              <a:t> – preference to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intestinal</a:t>
            </a:r>
            <a:r>
              <a:rPr lang="cs-CZ" sz="1600" dirty="0" smtClean="0"/>
              <a:t> </a:t>
            </a:r>
            <a:r>
              <a:rPr lang="cs-CZ" sz="1600" dirty="0" err="1" smtClean="0"/>
              <a:t>succession</a:t>
            </a:r>
            <a:r>
              <a:rPr lang="cs-CZ" sz="1600" dirty="0" smtClean="0"/>
              <a:t> </a:t>
            </a:r>
            <a:r>
              <a:rPr lang="cs-CZ" sz="1600" dirty="0" err="1" smtClean="0"/>
              <a:t>over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testamental</a:t>
            </a:r>
            <a:r>
              <a:rPr lang="cs-CZ" sz="1600" dirty="0" smtClean="0"/>
              <a:t> </a:t>
            </a:r>
            <a:r>
              <a:rPr lang="cs-CZ" sz="1600" dirty="0" err="1" smtClean="0"/>
              <a:t>succession</a:t>
            </a:r>
            <a:endParaRPr lang="cs-CZ" sz="1600" dirty="0" smtClean="0"/>
          </a:p>
          <a:p>
            <a:endParaRPr lang="cs-CZ" sz="1800" dirty="0" smtClean="0"/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71B886-7C97-4C0D-BCD2-08F9E8496989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28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947803"/>
            <a:ext cx="7772400" cy="503237"/>
          </a:xfrm>
        </p:spPr>
        <p:txBody>
          <a:bodyPr/>
          <a:lstStyle/>
          <a:p>
            <a:r>
              <a:rPr lang="cs-CZ" dirty="0" smtClean="0"/>
              <a:t>Civil </a:t>
            </a:r>
            <a:r>
              <a:rPr lang="cs-CZ" dirty="0" err="1" smtClean="0"/>
              <a:t>code</a:t>
            </a:r>
            <a:r>
              <a:rPr lang="cs-CZ" dirty="0" smtClean="0"/>
              <a:t> 1950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/>
              <a:t>Zápatí prezentace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71B886-7C97-4C0D-BCD2-08F9E8496989}" type="slidenum">
              <a:rPr lang="cs-CZ" altLang="cs-CZ" smtClean="0"/>
              <a:pPr/>
              <a:t>7</a:t>
            </a:fld>
            <a:endParaRPr lang="cs-CZ" alt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23528" y="1484784"/>
            <a:ext cx="8348985" cy="4646141"/>
          </a:xfrm>
        </p:spPr>
        <p:txBody>
          <a:bodyPr/>
          <a:lstStyle/>
          <a:p>
            <a:r>
              <a:rPr lang="cs-CZ" sz="1800" dirty="0" err="1" smtClean="0"/>
              <a:t>Classification</a:t>
            </a:r>
            <a:r>
              <a:rPr lang="cs-CZ" sz="1800" dirty="0" smtClean="0"/>
              <a:t> – ABGB – </a:t>
            </a:r>
            <a:r>
              <a:rPr lang="cs-CZ" sz="1800" dirty="0" err="1" smtClean="0"/>
              <a:t>property</a:t>
            </a:r>
            <a:r>
              <a:rPr lang="cs-CZ" sz="1800" dirty="0" smtClean="0"/>
              <a:t> </a:t>
            </a:r>
            <a:r>
              <a:rPr lang="cs-CZ" sz="1800" dirty="0" err="1" smtClean="0"/>
              <a:t>rights</a:t>
            </a:r>
            <a:r>
              <a:rPr lang="cs-CZ" sz="1800" dirty="0" smtClean="0"/>
              <a:t>, </a:t>
            </a:r>
            <a:r>
              <a:rPr lang="cs-CZ" sz="1800" dirty="0" err="1" smtClean="0"/>
              <a:t>law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succession</a:t>
            </a:r>
            <a:r>
              <a:rPr lang="cs-CZ" sz="1800" dirty="0" smtClean="0"/>
              <a:t>, </a:t>
            </a:r>
            <a:r>
              <a:rPr lang="cs-CZ" sz="1800" dirty="0" err="1" smtClean="0"/>
              <a:t>obligations</a:t>
            </a:r>
            <a:endParaRPr lang="cs-CZ" sz="1800" dirty="0" smtClean="0"/>
          </a:p>
          <a:p>
            <a:r>
              <a:rPr lang="cs-CZ" sz="1800" dirty="0" err="1" smtClean="0"/>
              <a:t>Classification</a:t>
            </a:r>
            <a:r>
              <a:rPr lang="cs-CZ" sz="1800" dirty="0"/>
              <a:t> </a:t>
            </a:r>
            <a:r>
              <a:rPr lang="cs-CZ" sz="1800" dirty="0" smtClean="0"/>
              <a:t>- CC 1950 (and CC 1964)  - </a:t>
            </a:r>
            <a:r>
              <a:rPr lang="cs-CZ" sz="1800" dirty="0" err="1" smtClean="0"/>
              <a:t>property</a:t>
            </a:r>
            <a:r>
              <a:rPr lang="cs-CZ" sz="1800" dirty="0" smtClean="0"/>
              <a:t> </a:t>
            </a:r>
            <a:r>
              <a:rPr lang="cs-CZ" sz="1800" dirty="0" err="1" smtClean="0"/>
              <a:t>rights</a:t>
            </a:r>
            <a:r>
              <a:rPr lang="cs-CZ" sz="1800" dirty="0" smtClean="0"/>
              <a:t>, </a:t>
            </a:r>
            <a:r>
              <a:rPr lang="cs-CZ" sz="1800" dirty="0" err="1" smtClean="0"/>
              <a:t>obligations</a:t>
            </a:r>
            <a:r>
              <a:rPr lang="cs-CZ" sz="1800" dirty="0" smtClean="0"/>
              <a:t>, </a:t>
            </a:r>
            <a:r>
              <a:rPr lang="cs-CZ" sz="1800" dirty="0" err="1" smtClean="0"/>
              <a:t>heir</a:t>
            </a:r>
            <a:endParaRPr lang="cs-CZ" sz="1800" dirty="0" smtClean="0"/>
          </a:p>
          <a:p>
            <a:endParaRPr lang="cs-CZ" sz="1800" dirty="0"/>
          </a:p>
          <a:p>
            <a:r>
              <a:rPr lang="cs-CZ" sz="1800" dirty="0" err="1" smtClean="0"/>
              <a:t>Reason</a:t>
            </a:r>
            <a:r>
              <a:rPr lang="cs-CZ" sz="1800" smtClean="0"/>
              <a:t>: </a:t>
            </a:r>
            <a:r>
              <a:rPr lang="cs-CZ" sz="1800" smtClean="0"/>
              <a:t>„</a:t>
            </a:r>
            <a:r>
              <a:rPr lang="en-US" sz="1800" i="1" smtClean="0"/>
              <a:t>Statutory </a:t>
            </a:r>
            <a:r>
              <a:rPr lang="en-US" sz="1800" i="1" dirty="0"/>
              <a:t>succession is caused by the family relationships and it strengthens the family as a foundation of the development of nation...“</a:t>
            </a:r>
            <a:r>
              <a:rPr lang="en-US" sz="1800" dirty="0"/>
              <a:t> </a:t>
            </a:r>
            <a:r>
              <a:rPr lang="cs-CZ" sz="1800" dirty="0" smtClean="0"/>
              <a:t> (</a:t>
            </a:r>
            <a:r>
              <a:rPr lang="en-US" sz="1800" dirty="0"/>
              <a:t>The explanatory report to the sec. </a:t>
            </a:r>
            <a:r>
              <a:rPr lang="en-US" sz="1800" dirty="0" smtClean="0"/>
              <a:t>512</a:t>
            </a:r>
            <a:r>
              <a:rPr lang="cs-CZ" sz="1800" dirty="0" smtClean="0"/>
              <a:t> CC 1950)</a:t>
            </a:r>
          </a:p>
          <a:p>
            <a:r>
              <a:rPr lang="en-US" sz="1800" dirty="0" smtClean="0"/>
              <a:t>Ga</a:t>
            </a:r>
            <a:r>
              <a:rPr lang="cs-CZ" sz="1800" dirty="0" smtClean="0"/>
              <a:t>i </a:t>
            </a:r>
            <a:r>
              <a:rPr lang="cs-CZ" sz="1800" dirty="0" err="1" smtClean="0"/>
              <a:t>Inst</a:t>
            </a:r>
            <a:r>
              <a:rPr lang="cs-CZ" sz="1800" dirty="0" smtClean="0"/>
              <a:t>. </a:t>
            </a:r>
            <a:r>
              <a:rPr lang="en-US" sz="1800" dirty="0" smtClean="0"/>
              <a:t>2.99</a:t>
            </a:r>
            <a:r>
              <a:rPr lang="en-US" sz="1800" dirty="0"/>
              <a:t>: </a:t>
            </a:r>
            <a:r>
              <a:rPr lang="en-US" sz="1800" i="1" dirty="0"/>
              <a:t>„.. </a:t>
            </a:r>
            <a:r>
              <a:rPr lang="en-US" sz="1800" i="1" dirty="0" err="1"/>
              <a:t>nam</a:t>
            </a:r>
            <a:r>
              <a:rPr lang="en-US" sz="1800" i="1" dirty="0"/>
              <a:t> </a:t>
            </a:r>
            <a:r>
              <a:rPr lang="en-US" sz="1800" i="1" dirty="0" err="1"/>
              <a:t>vel</a:t>
            </a:r>
            <a:r>
              <a:rPr lang="en-US" sz="1800" i="1" dirty="0"/>
              <a:t> ex </a:t>
            </a:r>
            <a:r>
              <a:rPr lang="en-US" sz="1800" i="1" dirty="0" err="1"/>
              <a:t>testamento</a:t>
            </a:r>
            <a:r>
              <a:rPr lang="en-US" sz="1800" i="1" dirty="0"/>
              <a:t> </a:t>
            </a:r>
            <a:r>
              <a:rPr lang="en-US" sz="1800" i="1" dirty="0" err="1"/>
              <a:t>vel</a:t>
            </a:r>
            <a:r>
              <a:rPr lang="en-US" sz="1800" i="1" dirty="0"/>
              <a:t> ab </a:t>
            </a:r>
            <a:r>
              <a:rPr lang="en-US" sz="1800" i="1" dirty="0" err="1"/>
              <a:t>intestato</a:t>
            </a:r>
            <a:r>
              <a:rPr lang="en-US" sz="1800" i="1" dirty="0"/>
              <a:t> ad </a:t>
            </a:r>
            <a:r>
              <a:rPr lang="en-US" sz="1800" i="1" dirty="0" err="1"/>
              <a:t>nos</a:t>
            </a:r>
            <a:r>
              <a:rPr lang="en-US" sz="1800" i="1" dirty="0"/>
              <a:t> pertinent.“</a:t>
            </a:r>
            <a:endParaRPr lang="cs-CZ" sz="1800" dirty="0" smtClean="0"/>
          </a:p>
          <a:p>
            <a:r>
              <a:rPr lang="cs-CZ" sz="1800" dirty="0" smtClean="0"/>
              <a:t>By </a:t>
            </a:r>
            <a:r>
              <a:rPr lang="cs-CZ" sz="1800" dirty="0" err="1" smtClean="0"/>
              <a:t>way</a:t>
            </a:r>
            <a:r>
              <a:rPr lang="cs-CZ" sz="1800" dirty="0" smtClean="0"/>
              <a:t> </a:t>
            </a:r>
            <a:r>
              <a:rPr lang="cs-CZ" sz="1800" dirty="0" err="1" smtClean="0"/>
              <a:t>of</a:t>
            </a:r>
            <a:r>
              <a:rPr lang="cs-CZ" sz="1800" dirty="0" smtClean="0"/>
              <a:t> </a:t>
            </a:r>
            <a:r>
              <a:rPr lang="cs-CZ" sz="1800" dirty="0" err="1" smtClean="0"/>
              <a:t>contrast</a:t>
            </a:r>
            <a:r>
              <a:rPr lang="cs-CZ" sz="1800" dirty="0" smtClean="0"/>
              <a:t>:</a:t>
            </a:r>
          </a:p>
          <a:p>
            <a:r>
              <a:rPr lang="en-US" sz="1800" dirty="0"/>
              <a:t>Succession can occur under the law or by testamentary </a:t>
            </a:r>
            <a:r>
              <a:rPr lang="en-US" sz="1800" dirty="0" smtClean="0"/>
              <a:t>disposition</a:t>
            </a:r>
            <a:endParaRPr lang="cs-CZ" sz="1800" dirty="0" smtClean="0"/>
          </a:p>
          <a:p>
            <a:r>
              <a:rPr lang="cs-CZ" sz="1800" dirty="0" smtClean="0"/>
              <a:t>(</a:t>
            </a:r>
            <a:r>
              <a:rPr lang="en-US" sz="1800" dirty="0"/>
              <a:t>Sec. 599 par. 1 </a:t>
            </a:r>
            <a:r>
              <a:rPr lang="cs-CZ" sz="1800" dirty="0" smtClean="0"/>
              <a:t>HCC</a:t>
            </a:r>
            <a:r>
              <a:rPr lang="en-US" sz="1800" dirty="0" smtClean="0"/>
              <a:t> IV/1959</a:t>
            </a:r>
            <a:r>
              <a:rPr lang="cs-CZ" sz="1800" dirty="0" smtClean="0"/>
              <a:t>, Sec. 512 CC 1950)</a:t>
            </a:r>
          </a:p>
          <a:p>
            <a:endParaRPr lang="cs-CZ" sz="1800" dirty="0" smtClean="0"/>
          </a:p>
          <a:p>
            <a:r>
              <a:rPr lang="cs-CZ" sz="1800" dirty="0" err="1" smtClean="0"/>
              <a:t>Difference</a:t>
            </a:r>
            <a:r>
              <a:rPr lang="cs-CZ" sz="1800" dirty="0" smtClean="0"/>
              <a:t> </a:t>
            </a:r>
            <a:r>
              <a:rPr lang="cs-CZ" sz="1800" dirty="0" err="1" smtClean="0"/>
              <a:t>between</a:t>
            </a:r>
            <a:r>
              <a:rPr lang="cs-CZ" sz="1800" dirty="0" smtClean="0"/>
              <a:t> CC 1950 and CC 1964 – CC 1950 </a:t>
            </a:r>
            <a:r>
              <a:rPr lang="cs-CZ" sz="1800" dirty="0" err="1" smtClean="0"/>
              <a:t>reacts</a:t>
            </a:r>
            <a:r>
              <a:rPr lang="cs-CZ" sz="1800" dirty="0" smtClean="0"/>
              <a:t> to ABGB, CC 1964 </a:t>
            </a:r>
            <a:r>
              <a:rPr lang="cs-CZ" sz="1800" dirty="0" err="1" smtClean="0"/>
              <a:t>did</a:t>
            </a:r>
            <a:r>
              <a:rPr lang="cs-CZ" sz="1800" dirty="0" smtClean="0"/>
              <a:t> not </a:t>
            </a:r>
            <a:r>
              <a:rPr lang="cs-CZ" sz="1800" dirty="0" err="1" smtClean="0"/>
              <a:t>have</a:t>
            </a:r>
            <a:r>
              <a:rPr lang="cs-CZ" sz="1800" dirty="0" smtClean="0"/>
              <a:t> many </a:t>
            </a:r>
            <a:r>
              <a:rPr lang="cs-CZ" sz="1800" dirty="0" err="1" smtClean="0"/>
              <a:t>regulations</a:t>
            </a:r>
            <a:r>
              <a:rPr lang="cs-CZ" sz="1800" dirty="0" smtClean="0"/>
              <a:t> </a:t>
            </a:r>
            <a:r>
              <a:rPr lang="cs-CZ" sz="1800" dirty="0" err="1" smtClean="0"/>
              <a:t>like</a:t>
            </a:r>
            <a:r>
              <a:rPr lang="cs-CZ" sz="1800" dirty="0" smtClean="0"/>
              <a:t> </a:t>
            </a:r>
            <a:r>
              <a:rPr lang="cs-CZ" sz="1800" dirty="0" err="1" smtClean="0"/>
              <a:t>this</a:t>
            </a:r>
            <a:r>
              <a:rPr lang="cs-CZ" sz="1800" dirty="0" smtClean="0"/>
              <a:t> 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54072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23528" y="908720"/>
            <a:ext cx="3968180" cy="423738"/>
          </a:xfrm>
        </p:spPr>
        <p:txBody>
          <a:bodyPr/>
          <a:lstStyle/>
          <a:p>
            <a:r>
              <a:rPr lang="cs-CZ" dirty="0" err="1"/>
              <a:t>Code</a:t>
            </a:r>
            <a:r>
              <a:rPr lang="cs-CZ" dirty="0"/>
              <a:t> civil 1950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>
          <a:xfrm>
            <a:off x="179512" y="1412776"/>
            <a:ext cx="4317876" cy="4713387"/>
          </a:xfrm>
        </p:spPr>
        <p:txBody>
          <a:bodyPr/>
          <a:lstStyle/>
          <a:p>
            <a:r>
              <a:rPr lang="cs-CZ" sz="1600" dirty="0" smtClean="0"/>
              <a:t>Inheritance </a:t>
            </a:r>
            <a:r>
              <a:rPr lang="cs-CZ" sz="1600" dirty="0" err="1" smtClean="0"/>
              <a:t>agreement</a:t>
            </a:r>
            <a:r>
              <a:rPr lang="cs-CZ" sz="1600" dirty="0" smtClean="0"/>
              <a:t> – </a:t>
            </a:r>
            <a:r>
              <a:rPr lang="cs-CZ" sz="1600" dirty="0" err="1" smtClean="0"/>
              <a:t>explicitly</a:t>
            </a:r>
            <a:r>
              <a:rPr lang="cs-CZ" sz="1600" dirty="0" smtClean="0"/>
              <a:t> </a:t>
            </a:r>
            <a:r>
              <a:rPr lang="cs-CZ" sz="1600" dirty="0" err="1" smtClean="0"/>
              <a:t>abolished</a:t>
            </a:r>
            <a:endParaRPr lang="cs-CZ" sz="1600" dirty="0" smtClean="0"/>
          </a:p>
          <a:p>
            <a:r>
              <a:rPr lang="cs-CZ" sz="1600" dirty="0" smtClean="0"/>
              <a:t>Testament  - </a:t>
            </a:r>
            <a:r>
              <a:rPr lang="cs-CZ" sz="1600" dirty="0" err="1" smtClean="0"/>
              <a:t>restrictions</a:t>
            </a:r>
            <a:r>
              <a:rPr lang="cs-CZ" sz="1600" dirty="0" smtClean="0"/>
              <a:t>:</a:t>
            </a:r>
          </a:p>
          <a:p>
            <a:r>
              <a:rPr lang="cs-CZ" sz="1600" dirty="0"/>
              <a:t>- </a:t>
            </a:r>
            <a:r>
              <a:rPr lang="cs-CZ" sz="1600" dirty="0" err="1" smtClean="0"/>
              <a:t>obligatory</a:t>
            </a:r>
            <a:r>
              <a:rPr lang="cs-CZ" sz="1600" dirty="0" smtClean="0"/>
              <a:t> </a:t>
            </a:r>
            <a:r>
              <a:rPr lang="cs-CZ" sz="1600" dirty="0" err="1" smtClean="0"/>
              <a:t>date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testament</a:t>
            </a:r>
            <a:endParaRPr lang="cs-CZ" sz="1600" dirty="0"/>
          </a:p>
          <a:p>
            <a:r>
              <a:rPr lang="cs-CZ" sz="1600" dirty="0" smtClean="0"/>
              <a:t>- non-existence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privileged</a:t>
            </a:r>
            <a:r>
              <a:rPr lang="cs-CZ" sz="1600" dirty="0" smtClean="0"/>
              <a:t> </a:t>
            </a:r>
            <a:r>
              <a:rPr lang="cs-CZ" sz="1600" dirty="0" err="1" smtClean="0"/>
              <a:t>testaments</a:t>
            </a:r>
            <a:endParaRPr lang="cs-CZ" sz="1600" dirty="0" smtClean="0"/>
          </a:p>
          <a:p>
            <a:r>
              <a:rPr lang="cs-CZ" sz="1600" dirty="0" smtClean="0"/>
              <a:t>– </a:t>
            </a:r>
            <a:r>
              <a:rPr lang="cs-CZ" sz="1600" dirty="0" err="1" smtClean="0"/>
              <a:t>only</a:t>
            </a:r>
            <a:r>
              <a:rPr lang="cs-CZ" sz="1600" dirty="0" smtClean="0"/>
              <a:t> </a:t>
            </a:r>
            <a:r>
              <a:rPr lang="cs-CZ" sz="1600" dirty="0" err="1" smtClean="0"/>
              <a:t>one</a:t>
            </a:r>
            <a:r>
              <a:rPr lang="cs-CZ" sz="1600" dirty="0" smtClean="0"/>
              <a:t> person (a contrario joint testament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spouses</a:t>
            </a:r>
            <a:r>
              <a:rPr lang="cs-CZ" sz="1600" dirty="0" smtClean="0"/>
              <a:t> </a:t>
            </a:r>
            <a:r>
              <a:rPr lang="cs-CZ" sz="1600" dirty="0" err="1" smtClean="0"/>
              <a:t>according</a:t>
            </a:r>
            <a:r>
              <a:rPr lang="cs-CZ" sz="1600" dirty="0" smtClean="0"/>
              <a:t> to § 1248 ABGB)</a:t>
            </a:r>
          </a:p>
          <a:p>
            <a:r>
              <a:rPr lang="cs-CZ" sz="1600" dirty="0" smtClean="0"/>
              <a:t>- not </a:t>
            </a:r>
            <a:r>
              <a:rPr lang="cs-CZ" sz="1600" dirty="0" err="1" smtClean="0"/>
              <a:t>possible</a:t>
            </a:r>
            <a:r>
              <a:rPr lang="cs-CZ" sz="1600" dirty="0" smtClean="0"/>
              <a:t> to </a:t>
            </a:r>
            <a:r>
              <a:rPr lang="cs-CZ" sz="1600" dirty="0" err="1" smtClean="0"/>
              <a:t>impose</a:t>
            </a:r>
            <a:r>
              <a:rPr lang="cs-CZ" sz="1600" dirty="0" smtClean="0"/>
              <a:t> a </a:t>
            </a:r>
            <a:r>
              <a:rPr lang="cs-CZ" sz="1600" dirty="0" err="1" smtClean="0"/>
              <a:t>condition</a:t>
            </a:r>
            <a:r>
              <a:rPr lang="cs-CZ" sz="1600" dirty="0" smtClean="0"/>
              <a:t> (</a:t>
            </a:r>
            <a:r>
              <a:rPr lang="cs-CZ" sz="1600" dirty="0" err="1" smtClean="0"/>
              <a:t>any</a:t>
            </a:r>
            <a:r>
              <a:rPr lang="cs-CZ" sz="1600" dirty="0" smtClean="0"/>
              <a:t> </a:t>
            </a:r>
            <a:r>
              <a:rPr lang="cs-CZ" sz="1600" dirty="0" err="1" smtClean="0"/>
              <a:t>condition</a:t>
            </a:r>
            <a:r>
              <a:rPr lang="cs-CZ" sz="1600" dirty="0" smtClean="0"/>
              <a:t> </a:t>
            </a:r>
            <a:r>
              <a:rPr lang="cs-CZ" sz="1600" dirty="0" err="1" smtClean="0"/>
              <a:t>is</a:t>
            </a:r>
            <a:r>
              <a:rPr lang="cs-CZ" sz="1600" dirty="0" smtClean="0"/>
              <a:t> invalid)</a:t>
            </a:r>
          </a:p>
          <a:p>
            <a:r>
              <a:rPr lang="cs-CZ" sz="1600" dirty="0" smtClean="0"/>
              <a:t>- not </a:t>
            </a:r>
            <a:r>
              <a:rPr lang="cs-CZ" sz="1600" dirty="0" err="1" smtClean="0"/>
              <a:t>possible</a:t>
            </a:r>
            <a:r>
              <a:rPr lang="cs-CZ" sz="1600" dirty="0" smtClean="0"/>
              <a:t> to </a:t>
            </a:r>
            <a:r>
              <a:rPr lang="cs-CZ" sz="1600" dirty="0" err="1" smtClean="0"/>
              <a:t>restrict</a:t>
            </a:r>
            <a:r>
              <a:rPr lang="cs-CZ" sz="1600" dirty="0" smtClean="0"/>
              <a:t> </a:t>
            </a:r>
            <a:r>
              <a:rPr lang="cs-CZ" sz="1600" dirty="0" err="1" smtClean="0"/>
              <a:t>heir</a:t>
            </a:r>
            <a:r>
              <a:rPr lang="cs-CZ" sz="1600" dirty="0" smtClean="0"/>
              <a:t> to </a:t>
            </a:r>
            <a:r>
              <a:rPr lang="cs-CZ" sz="1600" dirty="0" err="1" smtClean="0"/>
              <a:t>time</a:t>
            </a:r>
            <a:r>
              <a:rPr lang="cs-CZ" sz="1600" dirty="0" smtClean="0"/>
              <a:t> (</a:t>
            </a:r>
            <a:r>
              <a:rPr lang="cs-CZ" sz="1600" dirty="0" err="1" smtClean="0"/>
              <a:t>reaction</a:t>
            </a:r>
            <a:r>
              <a:rPr lang="cs-CZ" sz="1600" dirty="0" smtClean="0"/>
              <a:t> to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substitution</a:t>
            </a:r>
            <a:r>
              <a:rPr lang="cs-CZ" sz="1600" dirty="0" smtClean="0"/>
              <a:t> in trust – </a:t>
            </a:r>
            <a:r>
              <a:rPr lang="cs-CZ" sz="1600" dirty="0" err="1" smtClean="0"/>
              <a:t>fideikommisarische</a:t>
            </a:r>
            <a:r>
              <a:rPr lang="cs-CZ" sz="1600" dirty="0" smtClean="0"/>
              <a:t> </a:t>
            </a:r>
            <a:r>
              <a:rPr lang="cs-CZ" sz="1600" dirty="0" err="1" smtClean="0"/>
              <a:t>Substitution</a:t>
            </a:r>
            <a:r>
              <a:rPr lang="cs-CZ" sz="1600" dirty="0" smtClean="0"/>
              <a:t> v ABGB)</a:t>
            </a:r>
          </a:p>
          <a:p>
            <a:r>
              <a:rPr lang="cs-CZ" sz="1600" dirty="0" err="1" smtClean="0"/>
              <a:t>Bequest</a:t>
            </a:r>
            <a:r>
              <a:rPr lang="cs-CZ" sz="1600" dirty="0" smtClean="0"/>
              <a:t> – </a:t>
            </a:r>
            <a:r>
              <a:rPr lang="cs-CZ" sz="1600" dirty="0" err="1" smtClean="0"/>
              <a:t>only</a:t>
            </a:r>
            <a:r>
              <a:rPr lang="cs-CZ" sz="1600" dirty="0" smtClean="0"/>
              <a:t> </a:t>
            </a:r>
            <a:r>
              <a:rPr lang="cs-CZ" sz="1600" dirty="0" err="1" smtClean="0"/>
              <a:t>for</a:t>
            </a:r>
            <a:r>
              <a:rPr lang="cs-CZ" sz="1600" dirty="0" smtClean="0"/>
              <a:t> </a:t>
            </a:r>
            <a:r>
              <a:rPr lang="cs-CZ" sz="1600" dirty="0" err="1" smtClean="0"/>
              <a:t>things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infinitesimal</a:t>
            </a:r>
            <a:r>
              <a:rPr lang="cs-CZ" sz="1600" dirty="0" smtClean="0"/>
              <a:t> </a:t>
            </a:r>
            <a:r>
              <a:rPr lang="cs-CZ" sz="1600" dirty="0" err="1" smtClean="0"/>
              <a:t>value</a:t>
            </a:r>
            <a:r>
              <a:rPr lang="cs-CZ" sz="1600" dirty="0" smtClean="0"/>
              <a:t>; </a:t>
            </a:r>
            <a:r>
              <a:rPr lang="cs-CZ" sz="1600" dirty="0" err="1" smtClean="0"/>
              <a:t>if</a:t>
            </a:r>
            <a:r>
              <a:rPr lang="cs-CZ" sz="1600" dirty="0" smtClean="0"/>
              <a:t> </a:t>
            </a:r>
            <a:r>
              <a:rPr lang="cs-CZ" sz="1600" dirty="0" err="1" smtClean="0"/>
              <a:t>all</a:t>
            </a:r>
            <a:r>
              <a:rPr lang="cs-CZ" sz="1600" dirty="0" smtClean="0"/>
              <a:t> </a:t>
            </a:r>
            <a:r>
              <a:rPr lang="cs-CZ" sz="1600" dirty="0" err="1" smtClean="0"/>
              <a:t>bequests</a:t>
            </a:r>
            <a:r>
              <a:rPr lang="cs-CZ" sz="1600" dirty="0" smtClean="0"/>
              <a:t> </a:t>
            </a:r>
            <a:r>
              <a:rPr lang="cs-CZ" sz="1600" dirty="0" err="1" smtClean="0"/>
              <a:t>exceed</a:t>
            </a:r>
            <a:r>
              <a:rPr lang="cs-CZ" sz="1600" dirty="0" smtClean="0"/>
              <a:t> ¼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heritage</a:t>
            </a:r>
            <a:r>
              <a:rPr lang="cs-CZ" sz="1600" dirty="0" smtClean="0"/>
              <a:t>,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bequested</a:t>
            </a:r>
            <a:r>
              <a:rPr lang="cs-CZ" sz="1600" dirty="0" smtClean="0"/>
              <a:t> </a:t>
            </a:r>
            <a:r>
              <a:rPr lang="cs-CZ" sz="1600" dirty="0" err="1" smtClean="0"/>
              <a:t>people</a:t>
            </a:r>
            <a:r>
              <a:rPr lang="cs-CZ" sz="1600" dirty="0" smtClean="0"/>
              <a:t> </a:t>
            </a:r>
            <a:r>
              <a:rPr lang="cs-CZ" sz="1600" dirty="0" err="1" smtClean="0"/>
              <a:t>become</a:t>
            </a:r>
            <a:r>
              <a:rPr lang="cs-CZ" sz="1600" dirty="0" smtClean="0"/>
              <a:t> </a:t>
            </a:r>
            <a:r>
              <a:rPr lang="cs-CZ" sz="1600" dirty="0" err="1" smtClean="0"/>
              <a:t>heirs</a:t>
            </a:r>
            <a:endParaRPr lang="cs-CZ" sz="1600" dirty="0" smtClean="0"/>
          </a:p>
          <a:p>
            <a:r>
              <a:rPr lang="cs-CZ" sz="1600" dirty="0" err="1" smtClean="0"/>
              <a:t>Liability</a:t>
            </a:r>
            <a:r>
              <a:rPr lang="cs-CZ" sz="1600" dirty="0" smtClean="0"/>
              <a:t> to </a:t>
            </a:r>
            <a:r>
              <a:rPr lang="cs-CZ" sz="1600" dirty="0" err="1" smtClean="0"/>
              <a:t>debts</a:t>
            </a:r>
            <a:r>
              <a:rPr lang="cs-CZ" sz="1600" dirty="0" smtClean="0"/>
              <a:t> limited to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seize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 </a:t>
            </a:r>
            <a:r>
              <a:rPr lang="cs-CZ" sz="1600" dirty="0" err="1" smtClean="0"/>
              <a:t>shares</a:t>
            </a:r>
            <a:endParaRPr lang="cs-CZ" sz="1600" dirty="0" smtClean="0"/>
          </a:p>
          <a:p>
            <a:endParaRPr lang="cs-CZ" sz="1600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>
          <a:xfrm>
            <a:off x="5004048" y="908720"/>
            <a:ext cx="3897759" cy="423738"/>
          </a:xfrm>
        </p:spPr>
        <p:txBody>
          <a:bodyPr/>
          <a:lstStyle/>
          <a:p>
            <a:r>
              <a:rPr lang="cs-CZ" dirty="0" smtClean="0"/>
              <a:t>Civil </a:t>
            </a:r>
            <a:r>
              <a:rPr lang="cs-CZ" dirty="0" err="1" smtClean="0"/>
              <a:t>code</a:t>
            </a:r>
            <a:r>
              <a:rPr lang="cs-CZ" dirty="0" smtClean="0"/>
              <a:t> 1964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>
          <a:xfrm>
            <a:off x="4644008" y="1484784"/>
            <a:ext cx="4320479" cy="4896544"/>
          </a:xfrm>
        </p:spPr>
        <p:txBody>
          <a:bodyPr/>
          <a:lstStyle/>
          <a:p>
            <a:r>
              <a:rPr lang="cs-CZ" sz="1600" dirty="0" smtClean="0"/>
              <a:t>Inheritance </a:t>
            </a:r>
            <a:r>
              <a:rPr lang="cs-CZ" sz="1600" dirty="0" err="1" smtClean="0"/>
              <a:t>agreement</a:t>
            </a:r>
            <a:r>
              <a:rPr lang="cs-CZ" sz="1600" dirty="0" smtClean="0"/>
              <a:t> – no reference</a:t>
            </a:r>
          </a:p>
          <a:p>
            <a:r>
              <a:rPr lang="cs-CZ" sz="1600" dirty="0" smtClean="0"/>
              <a:t>Testament  – </a:t>
            </a:r>
            <a:r>
              <a:rPr lang="cs-CZ" sz="1600" dirty="0" err="1" smtClean="0"/>
              <a:t>identical</a:t>
            </a:r>
            <a:r>
              <a:rPr lang="cs-CZ" sz="1600" dirty="0" smtClean="0"/>
              <a:t> to CC 1950</a:t>
            </a:r>
          </a:p>
          <a:p>
            <a:r>
              <a:rPr lang="cs-CZ" sz="1600" dirty="0" err="1" smtClean="0"/>
              <a:t>Bequest</a:t>
            </a:r>
            <a:endParaRPr lang="cs-CZ" sz="1600" dirty="0" smtClean="0"/>
          </a:p>
          <a:p>
            <a:r>
              <a:rPr lang="cs-CZ" sz="1600" dirty="0" smtClean="0"/>
              <a:t>– not </a:t>
            </a:r>
            <a:r>
              <a:rPr lang="cs-CZ" sz="1600" dirty="0" err="1" smtClean="0"/>
              <a:t>provided</a:t>
            </a:r>
            <a:r>
              <a:rPr lang="cs-CZ" sz="1600" dirty="0" smtClean="0"/>
              <a:t>, nor </a:t>
            </a:r>
            <a:r>
              <a:rPr lang="cs-CZ" sz="1600" dirty="0" err="1" smtClean="0"/>
              <a:t>mentioned</a:t>
            </a:r>
            <a:endParaRPr lang="cs-CZ" sz="1600" dirty="0" smtClean="0"/>
          </a:p>
          <a:p>
            <a:r>
              <a:rPr lang="cs-CZ" sz="1600" dirty="0" smtClean="0"/>
              <a:t>- </a:t>
            </a:r>
            <a:r>
              <a:rPr lang="cs-CZ" sz="1600" dirty="0" err="1" smtClean="0"/>
              <a:t>replaced</a:t>
            </a:r>
            <a:r>
              <a:rPr lang="cs-CZ" sz="1600" dirty="0" smtClean="0"/>
              <a:t> </a:t>
            </a:r>
            <a:r>
              <a:rPr lang="cs-CZ" sz="1600" dirty="0" err="1" smtClean="0"/>
              <a:t>with</a:t>
            </a:r>
            <a:r>
              <a:rPr lang="cs-CZ" sz="1600" dirty="0" smtClean="0"/>
              <a:t> „</a:t>
            </a:r>
            <a:r>
              <a:rPr lang="cs-CZ" sz="1600" dirty="0" err="1" smtClean="0"/>
              <a:t>individual</a:t>
            </a:r>
            <a:r>
              <a:rPr lang="cs-CZ" sz="1600" dirty="0" smtClean="0"/>
              <a:t> </a:t>
            </a:r>
            <a:r>
              <a:rPr lang="cs-CZ" sz="1600" dirty="0" err="1" smtClean="0"/>
              <a:t>succession</a:t>
            </a:r>
            <a:r>
              <a:rPr lang="cs-CZ" sz="1600" dirty="0" smtClean="0"/>
              <a:t>“ – </a:t>
            </a:r>
            <a:r>
              <a:rPr lang="cs-CZ" sz="1600" dirty="0" err="1" smtClean="0"/>
              <a:t>possible</a:t>
            </a:r>
            <a:r>
              <a:rPr lang="cs-CZ" sz="1600" dirty="0" smtClean="0"/>
              <a:t> to </a:t>
            </a:r>
            <a:r>
              <a:rPr lang="cs-CZ" sz="1600" dirty="0" err="1" smtClean="0"/>
              <a:t>inherit</a:t>
            </a:r>
            <a:r>
              <a:rPr lang="cs-CZ" sz="1600" dirty="0" smtClean="0"/>
              <a:t> </a:t>
            </a:r>
            <a:r>
              <a:rPr lang="cs-CZ" sz="1600" dirty="0" err="1" smtClean="0"/>
              <a:t>particular</a:t>
            </a:r>
            <a:r>
              <a:rPr lang="cs-CZ" sz="1600" dirty="0" smtClean="0"/>
              <a:t> </a:t>
            </a:r>
            <a:r>
              <a:rPr lang="cs-CZ" sz="1600" dirty="0" err="1" smtClean="0"/>
              <a:t>thing</a:t>
            </a:r>
            <a:r>
              <a:rPr lang="cs-CZ" sz="1600" dirty="0" smtClean="0"/>
              <a:t>, not </a:t>
            </a:r>
            <a:r>
              <a:rPr lang="cs-CZ" sz="1600" dirty="0" err="1" smtClean="0"/>
              <a:t>only</a:t>
            </a:r>
            <a:r>
              <a:rPr lang="cs-CZ" sz="1600" dirty="0" smtClean="0"/>
              <a:t> </a:t>
            </a:r>
            <a:r>
              <a:rPr lang="cs-CZ" sz="1600" dirty="0" err="1" smtClean="0"/>
              <a:t>share</a:t>
            </a:r>
            <a:r>
              <a:rPr lang="cs-CZ" sz="1600" dirty="0" smtClean="0"/>
              <a:t> (as </a:t>
            </a:r>
            <a:r>
              <a:rPr lang="cs-CZ" sz="1600" dirty="0" err="1" smtClean="0"/>
              <a:t>well</a:t>
            </a:r>
            <a:r>
              <a:rPr lang="cs-CZ" sz="1600" dirty="0" smtClean="0"/>
              <a:t> CC 1950 x </a:t>
            </a:r>
            <a:r>
              <a:rPr lang="cs-CZ" sz="1600" dirty="0" err="1" smtClean="0"/>
              <a:t>parallelly</a:t>
            </a:r>
            <a:r>
              <a:rPr lang="cs-CZ" sz="1600" dirty="0" smtClean="0"/>
              <a:t> to </a:t>
            </a:r>
            <a:r>
              <a:rPr lang="cs-CZ" sz="1600" dirty="0" err="1" smtClean="0"/>
              <a:t>bequest</a:t>
            </a:r>
            <a:r>
              <a:rPr lang="cs-CZ" sz="1600" dirty="0" smtClean="0"/>
              <a:t>)</a:t>
            </a:r>
          </a:p>
          <a:p>
            <a:r>
              <a:rPr lang="cs-CZ" sz="1600" dirty="0" err="1" smtClean="0"/>
              <a:t>After</a:t>
            </a:r>
            <a:r>
              <a:rPr lang="cs-CZ" sz="1600" dirty="0" smtClean="0"/>
              <a:t> 1989 </a:t>
            </a:r>
            <a:r>
              <a:rPr lang="cs-CZ" sz="1600" dirty="0" err="1" smtClean="0"/>
              <a:t>only</a:t>
            </a:r>
            <a:r>
              <a:rPr lang="cs-CZ" sz="1600" dirty="0" smtClean="0"/>
              <a:t> </a:t>
            </a:r>
            <a:r>
              <a:rPr lang="cs-CZ" sz="1600" dirty="0" err="1" smtClean="0"/>
              <a:t>moderate</a:t>
            </a:r>
            <a:r>
              <a:rPr lang="cs-CZ" sz="1600" dirty="0" smtClean="0"/>
              <a:t> </a:t>
            </a:r>
            <a:r>
              <a:rPr lang="cs-CZ" sz="1600" dirty="0" err="1" smtClean="0"/>
              <a:t>adjustment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parties</a:t>
            </a:r>
            <a:r>
              <a:rPr lang="cs-CZ" sz="1600" dirty="0" smtClean="0"/>
              <a:t> </a:t>
            </a:r>
            <a:r>
              <a:rPr lang="cs-CZ" sz="1600" dirty="0" err="1" smtClean="0"/>
              <a:t>form</a:t>
            </a:r>
            <a:r>
              <a:rPr lang="cs-CZ" sz="1600" dirty="0" smtClean="0">
                <a:solidFill>
                  <a:schemeClr val="accent2"/>
                </a:solidFill>
              </a:rPr>
              <a:t> </a:t>
            </a:r>
          </a:p>
          <a:p>
            <a:r>
              <a:rPr lang="cs-CZ" sz="1600" dirty="0" err="1"/>
              <a:t>Liability</a:t>
            </a:r>
            <a:r>
              <a:rPr lang="cs-CZ" sz="1600" dirty="0"/>
              <a:t> to </a:t>
            </a:r>
            <a:r>
              <a:rPr lang="cs-CZ" sz="1600" dirty="0" err="1"/>
              <a:t>debts</a:t>
            </a:r>
            <a:r>
              <a:rPr lang="cs-CZ" sz="1600" dirty="0"/>
              <a:t> limited to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seize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 </a:t>
            </a:r>
            <a:r>
              <a:rPr lang="cs-CZ" sz="1600" dirty="0" err="1" smtClean="0"/>
              <a:t>shares</a:t>
            </a:r>
            <a:r>
              <a:rPr lang="cs-CZ" sz="1600" dirty="0" smtClean="0"/>
              <a:t> – </a:t>
            </a:r>
            <a:r>
              <a:rPr lang="cs-CZ" sz="1600" dirty="0" err="1" smtClean="0"/>
              <a:t>preserved</a:t>
            </a:r>
            <a:r>
              <a:rPr lang="cs-CZ" sz="1600" dirty="0" smtClean="0"/>
              <a:t> </a:t>
            </a:r>
            <a:r>
              <a:rPr lang="cs-CZ" sz="1600" dirty="0" err="1" smtClean="0"/>
              <a:t>after</a:t>
            </a:r>
            <a:r>
              <a:rPr lang="cs-CZ" sz="1600" dirty="0" smtClean="0"/>
              <a:t> 1989</a:t>
            </a:r>
          </a:p>
          <a:p>
            <a:endParaRPr lang="cs-CZ" sz="1600" dirty="0" smtClean="0"/>
          </a:p>
          <a:p>
            <a:r>
              <a:rPr lang="cs-CZ" sz="1600" dirty="0" smtClean="0"/>
              <a:t>In </a:t>
            </a:r>
            <a:r>
              <a:rPr lang="cs-CZ" sz="1600" dirty="0" err="1" smtClean="0"/>
              <a:t>comparison</a:t>
            </a:r>
            <a:r>
              <a:rPr lang="cs-CZ" sz="1600" dirty="0" smtClean="0"/>
              <a:t> </a:t>
            </a:r>
            <a:r>
              <a:rPr lang="cs-CZ" sz="1600" dirty="0" err="1" smtClean="0"/>
              <a:t>against</a:t>
            </a:r>
            <a:r>
              <a:rPr lang="cs-CZ" sz="1600" dirty="0" smtClean="0"/>
              <a:t> CC 1950: not </a:t>
            </a:r>
            <a:r>
              <a:rPr lang="cs-CZ" sz="1600" dirty="0" err="1" smtClean="0"/>
              <a:t>explicitly</a:t>
            </a:r>
            <a:r>
              <a:rPr lang="cs-CZ" sz="1600" dirty="0" smtClean="0"/>
              <a:t> </a:t>
            </a:r>
            <a:r>
              <a:rPr lang="cs-CZ" sz="1600" dirty="0" err="1" smtClean="0"/>
              <a:t>mentioned</a:t>
            </a:r>
            <a:r>
              <a:rPr lang="cs-CZ" sz="1600" dirty="0" smtClean="0"/>
              <a:t> </a:t>
            </a:r>
            <a:r>
              <a:rPr lang="cs-CZ" sz="1600" dirty="0" err="1" smtClean="0"/>
              <a:t>necessity</a:t>
            </a:r>
            <a:r>
              <a:rPr lang="cs-CZ" sz="1600" dirty="0" smtClean="0"/>
              <a:t> to </a:t>
            </a:r>
            <a:r>
              <a:rPr lang="cs-CZ" sz="1600" dirty="0" err="1" smtClean="0"/>
              <a:t>respect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will</a:t>
            </a:r>
            <a:r>
              <a:rPr lang="cs-CZ" sz="1600" dirty="0" smtClean="0"/>
              <a:t> </a:t>
            </a:r>
            <a:r>
              <a:rPr lang="cs-CZ" sz="1600" dirty="0" err="1" smtClean="0"/>
              <a:t>of</a:t>
            </a:r>
            <a:r>
              <a:rPr lang="cs-CZ" sz="1600" dirty="0" smtClean="0"/>
              <a:t> </a:t>
            </a:r>
            <a:r>
              <a:rPr lang="cs-CZ" sz="1600" dirty="0" err="1" smtClean="0"/>
              <a:t>testator</a:t>
            </a:r>
            <a:r>
              <a:rPr lang="cs-CZ" sz="1600" dirty="0" smtClean="0"/>
              <a:t> </a:t>
            </a:r>
            <a:r>
              <a:rPr lang="cs-CZ" sz="1600" dirty="0" err="1" smtClean="0"/>
              <a:t>with</a:t>
            </a:r>
            <a:r>
              <a:rPr lang="cs-CZ" sz="1600" dirty="0" smtClean="0"/>
              <a:t> </a:t>
            </a:r>
            <a:r>
              <a:rPr lang="cs-CZ" sz="1600" dirty="0" err="1" smtClean="0"/>
              <a:t>the</a:t>
            </a:r>
            <a:r>
              <a:rPr lang="cs-CZ" sz="1600" dirty="0" smtClean="0"/>
              <a:t> reference to </a:t>
            </a:r>
            <a:r>
              <a:rPr lang="cs-CZ" sz="1600" dirty="0" err="1" smtClean="0"/>
              <a:t>the</a:t>
            </a:r>
            <a:r>
              <a:rPr lang="cs-CZ" sz="1600" dirty="0" smtClean="0"/>
              <a:t> </a:t>
            </a:r>
            <a:r>
              <a:rPr lang="cs-CZ" sz="1600" dirty="0" err="1" smtClean="0"/>
              <a:t>fact</a:t>
            </a:r>
            <a:r>
              <a:rPr lang="cs-CZ" sz="1600" dirty="0" smtClean="0"/>
              <a:t>, </a:t>
            </a:r>
            <a:r>
              <a:rPr lang="cs-CZ" sz="1600" dirty="0" err="1" smtClean="0"/>
              <a:t>that</a:t>
            </a:r>
            <a:r>
              <a:rPr lang="cs-CZ" sz="1600" dirty="0" smtClean="0"/>
              <a:t> </a:t>
            </a:r>
            <a:r>
              <a:rPr lang="cs-CZ" sz="1600" dirty="0" err="1" smtClean="0"/>
              <a:t>it</a:t>
            </a:r>
            <a:r>
              <a:rPr lang="cs-CZ" sz="1600" dirty="0" smtClean="0"/>
              <a:t> </a:t>
            </a:r>
            <a:r>
              <a:rPr lang="cs-CZ" sz="1600" dirty="0" err="1" smtClean="0"/>
              <a:t>stands</a:t>
            </a:r>
            <a:r>
              <a:rPr lang="cs-CZ" sz="1600" dirty="0" smtClean="0"/>
              <a:t> </a:t>
            </a:r>
            <a:r>
              <a:rPr lang="cs-CZ" sz="1600" dirty="0" err="1" smtClean="0"/>
              <a:t>for</a:t>
            </a:r>
            <a:r>
              <a:rPr lang="cs-CZ" sz="1600" dirty="0" smtClean="0"/>
              <a:t> </a:t>
            </a:r>
            <a:r>
              <a:rPr lang="cs-CZ" sz="1600" dirty="0" err="1" smtClean="0"/>
              <a:t>general</a:t>
            </a:r>
            <a:r>
              <a:rPr lang="cs-CZ" sz="1600" dirty="0" smtClean="0"/>
              <a:t> </a:t>
            </a:r>
            <a:r>
              <a:rPr lang="cs-CZ" sz="1600" dirty="0" err="1" smtClean="0"/>
              <a:t>legal</a:t>
            </a:r>
            <a:r>
              <a:rPr lang="cs-CZ" sz="1600" dirty="0" smtClean="0"/>
              <a:t> </a:t>
            </a:r>
            <a:r>
              <a:rPr lang="cs-CZ" sz="1600" dirty="0" err="1" smtClean="0"/>
              <a:t>action</a:t>
            </a:r>
            <a:endParaRPr lang="cs-CZ" sz="16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671B886-7C97-4C0D-BCD2-08F9E8496989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39746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>
          <a:xfrm>
            <a:off x="467544" y="1125538"/>
            <a:ext cx="8424936" cy="503237"/>
          </a:xfrm>
        </p:spPr>
        <p:txBody>
          <a:bodyPr/>
          <a:lstStyle/>
          <a:p>
            <a:r>
              <a:rPr lang="cs-CZ" dirty="0" err="1" smtClean="0"/>
              <a:t>Main</a:t>
            </a:r>
            <a:r>
              <a:rPr lang="cs-CZ" dirty="0" smtClean="0"/>
              <a:t> </a:t>
            </a:r>
            <a:r>
              <a:rPr lang="cs-CZ" dirty="0" err="1" smtClean="0"/>
              <a:t>limitations</a:t>
            </a:r>
            <a:endParaRPr lang="cs-CZ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Required</a:t>
            </a:r>
            <a:r>
              <a:rPr lang="cs-CZ" dirty="0" smtClean="0"/>
              <a:t> part in CC 1964 – </a:t>
            </a:r>
            <a:r>
              <a:rPr lang="cs-CZ" dirty="0" err="1" smtClean="0"/>
              <a:t>adult</a:t>
            </a:r>
            <a:r>
              <a:rPr lang="cs-CZ" dirty="0" smtClean="0"/>
              <a:t> </a:t>
            </a:r>
            <a:r>
              <a:rPr lang="cs-CZ" dirty="0" err="1" smtClean="0"/>
              <a:t>heir</a:t>
            </a:r>
            <a:r>
              <a:rPr lang="cs-CZ" dirty="0" smtClean="0"/>
              <a:t>: ¾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</a:t>
            </a:r>
            <a:r>
              <a:rPr lang="cs-CZ" dirty="0" err="1" smtClean="0"/>
              <a:t>patrimony</a:t>
            </a:r>
            <a:r>
              <a:rPr lang="cs-CZ" dirty="0" smtClean="0"/>
              <a:t>, minor </a:t>
            </a:r>
            <a:r>
              <a:rPr lang="cs-CZ" dirty="0" err="1" smtClean="0"/>
              <a:t>forced</a:t>
            </a:r>
            <a:r>
              <a:rPr lang="cs-CZ" dirty="0" smtClean="0"/>
              <a:t> </a:t>
            </a:r>
            <a:r>
              <a:rPr lang="cs-CZ" dirty="0" err="1" smtClean="0"/>
              <a:t>heir</a:t>
            </a:r>
            <a:r>
              <a:rPr lang="cs-CZ" dirty="0" smtClean="0"/>
              <a:t>: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whole</a:t>
            </a:r>
            <a:r>
              <a:rPr lang="cs-CZ" dirty="0" smtClean="0"/>
              <a:t> </a:t>
            </a:r>
            <a:r>
              <a:rPr lang="cs-CZ" dirty="0" err="1" smtClean="0"/>
              <a:t>legal</a:t>
            </a:r>
            <a:r>
              <a:rPr lang="cs-CZ" dirty="0" smtClean="0"/>
              <a:t> part</a:t>
            </a:r>
          </a:p>
          <a:p>
            <a:endParaRPr lang="cs-CZ" dirty="0"/>
          </a:p>
          <a:p>
            <a:r>
              <a:rPr lang="cs-CZ" dirty="0" smtClean="0"/>
              <a:t>„</a:t>
            </a:r>
            <a:r>
              <a:rPr lang="cs-CZ" dirty="0" err="1" smtClean="0"/>
              <a:t>respect</a:t>
            </a:r>
            <a:r>
              <a:rPr lang="cs-CZ" dirty="0" smtClean="0"/>
              <a:t>“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will</a:t>
            </a:r>
            <a:r>
              <a:rPr lang="cs-CZ" dirty="0" smtClean="0"/>
              <a:t> – </a:t>
            </a:r>
            <a:r>
              <a:rPr lang="cs-CZ" dirty="0" err="1" smtClean="0"/>
              <a:t>division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shares</a:t>
            </a:r>
            <a:r>
              <a:rPr lang="cs-CZ" dirty="0" smtClean="0"/>
              <a:t> in </a:t>
            </a:r>
            <a:r>
              <a:rPr lang="cs-CZ" dirty="0" err="1" smtClean="0"/>
              <a:t>accordance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testament – </a:t>
            </a:r>
            <a:r>
              <a:rPr lang="cs-CZ" dirty="0" err="1" smtClean="0"/>
              <a:t>only</a:t>
            </a:r>
            <a:r>
              <a:rPr lang="cs-CZ" dirty="0" smtClean="0"/>
              <a:t>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heirs</a:t>
            </a:r>
            <a:r>
              <a:rPr lang="cs-CZ" dirty="0" smtClean="0"/>
              <a:t> </a:t>
            </a:r>
            <a:r>
              <a:rPr lang="cs-CZ" dirty="0" err="1" smtClean="0"/>
              <a:t>agree</a:t>
            </a:r>
            <a:r>
              <a:rPr lang="cs-CZ" dirty="0" smtClean="0"/>
              <a:t> – </a:t>
            </a:r>
            <a:r>
              <a:rPr lang="cs-CZ" dirty="0" err="1" smtClean="0"/>
              <a:t>if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least </a:t>
            </a:r>
            <a:r>
              <a:rPr lang="cs-CZ" dirty="0" err="1" smtClean="0"/>
              <a:t>one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heirs</a:t>
            </a:r>
            <a:r>
              <a:rPr lang="cs-CZ" dirty="0" smtClean="0"/>
              <a:t> </a:t>
            </a:r>
            <a:r>
              <a:rPr lang="cs-CZ" dirty="0" err="1" smtClean="0"/>
              <a:t>does</a:t>
            </a:r>
            <a:r>
              <a:rPr lang="cs-CZ" dirty="0" smtClean="0"/>
              <a:t> not </a:t>
            </a:r>
            <a:r>
              <a:rPr lang="cs-CZ" dirty="0" err="1" smtClean="0"/>
              <a:t>agree</a:t>
            </a:r>
            <a:r>
              <a:rPr lang="cs-CZ" dirty="0" smtClean="0"/>
              <a:t>,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divided</a:t>
            </a:r>
            <a:r>
              <a:rPr lang="cs-CZ" dirty="0" smtClean="0"/>
              <a:t> </a:t>
            </a:r>
            <a:r>
              <a:rPr lang="cs-CZ" dirty="0" err="1" smtClean="0"/>
              <a:t>otherwise</a:t>
            </a:r>
            <a:endParaRPr lang="cs-CZ" dirty="0" smtClean="0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Zápatí prezentace</a:t>
            </a:r>
            <a:endParaRPr lang="cs-CZ" alt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90D30D1-5540-4C4E-92B3-CBE2CF0FAC99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292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ona anglicky">
  <a:themeElements>
    <a:clrScheme name="PF_PPT_prezentace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PF_PPT_prezentace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F_PPT_prezentac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F_PPT_prezentac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F_PPT_prezentace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BÉŽOVÁ TITL">
  <a:themeElements>
    <a:clrScheme name="BÉŽOVÁ TITL 13">
      <a:dk1>
        <a:srgbClr val="000000"/>
      </a:dk1>
      <a:lt1>
        <a:srgbClr val="FFEEBB"/>
      </a:lt1>
      <a:dk2>
        <a:srgbClr val="330033"/>
      </a:dk2>
      <a:lt2>
        <a:srgbClr val="330033"/>
      </a:lt2>
      <a:accent1>
        <a:srgbClr val="8C3500"/>
      </a:accent1>
      <a:accent2>
        <a:srgbClr val="FF0000"/>
      </a:accent2>
      <a:accent3>
        <a:srgbClr val="FFF5DA"/>
      </a:accent3>
      <a:accent4>
        <a:srgbClr val="000000"/>
      </a:accent4>
      <a:accent5>
        <a:srgbClr val="C5AEAA"/>
      </a:accent5>
      <a:accent6>
        <a:srgbClr val="E70000"/>
      </a:accent6>
      <a:hlink>
        <a:srgbClr val="000000"/>
      </a:hlink>
      <a:folHlink>
        <a:srgbClr val="8C3500"/>
      </a:folHlink>
    </a:clrScheme>
    <a:fontScheme name="BÉŽOVÁ TITL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altLang="cs-CZ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ÉŽOVÁ TITL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ÉŽOVÁ TITL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1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2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990033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ÉŽOVÁ TITL 13">
        <a:dk1>
          <a:srgbClr val="000000"/>
        </a:dk1>
        <a:lt1>
          <a:srgbClr val="FFEEBB"/>
        </a:lt1>
        <a:dk2>
          <a:srgbClr val="330033"/>
        </a:dk2>
        <a:lt2>
          <a:srgbClr val="330033"/>
        </a:lt2>
        <a:accent1>
          <a:srgbClr val="8C3500"/>
        </a:accent1>
        <a:accent2>
          <a:srgbClr val="FF0000"/>
        </a:accent2>
        <a:accent3>
          <a:srgbClr val="FFF5DA"/>
        </a:accent3>
        <a:accent4>
          <a:srgbClr val="000000"/>
        </a:accent4>
        <a:accent5>
          <a:srgbClr val="C5AEAA"/>
        </a:accent5>
        <a:accent6>
          <a:srgbClr val="E70000"/>
        </a:accent6>
        <a:hlink>
          <a:srgbClr val="000000"/>
        </a:hlink>
        <a:folHlink>
          <a:srgbClr val="8C35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sabona anglicky</Template>
  <TotalTime>4069</TotalTime>
  <Words>898</Words>
  <Application>Microsoft Office PowerPoint</Application>
  <PresentationFormat>Předvádění na obrazovce (4:3)</PresentationFormat>
  <Paragraphs>108</Paragraphs>
  <Slides>10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Trebuchet MS</vt:lpstr>
      <vt:lpstr>Wingdings</vt:lpstr>
      <vt:lpstr>sabona anglicky</vt:lpstr>
      <vt:lpstr>BÉŽOVÁ TITL</vt:lpstr>
      <vt:lpstr>Law of Succession 19th-20th century</vt:lpstr>
      <vt:lpstr>Basic overviews of privat law acts on Czech territory</vt:lpstr>
      <vt:lpstr>ABGB  characteristic of the law of succession</vt:lpstr>
      <vt:lpstr>Hungary</vt:lpstr>
      <vt:lpstr>BGB</vt:lpstr>
      <vt:lpstr>Law od succession in the Communist bloc</vt:lpstr>
      <vt:lpstr>Civil code 1950</vt:lpstr>
      <vt:lpstr>Prezentace aplikace PowerPoint</vt:lpstr>
      <vt:lpstr>Main limitations</vt:lpstr>
      <vt:lpstr>Thank You  for Your attenttion  Pavel Salák jr.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Middle age</dc:title>
  <dc:creator>10908</dc:creator>
  <cp:lastModifiedBy>Uživatel systému Windows</cp:lastModifiedBy>
  <cp:revision>104</cp:revision>
  <dcterms:created xsi:type="dcterms:W3CDTF">2017-10-08T07:43:50Z</dcterms:created>
  <dcterms:modified xsi:type="dcterms:W3CDTF">2018-03-07T19:35:49Z</dcterms:modified>
</cp:coreProperties>
</file>