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657C-A5D7-41F2-A1B5-A6E7B3B7F9C5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2F2-4C5F-4451-A243-065E987FC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89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657C-A5D7-41F2-A1B5-A6E7B3B7F9C5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2F2-4C5F-4451-A243-065E987FC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52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657C-A5D7-41F2-A1B5-A6E7B3B7F9C5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2F2-4C5F-4451-A243-065E987FC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235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657C-A5D7-41F2-A1B5-A6E7B3B7F9C5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2F2-4C5F-4451-A243-065E987FC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77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657C-A5D7-41F2-A1B5-A6E7B3B7F9C5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2F2-4C5F-4451-A243-065E987FC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277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657C-A5D7-41F2-A1B5-A6E7B3B7F9C5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2F2-4C5F-4451-A243-065E987FC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860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2400" y="304801"/>
            <a:ext cx="10058400" cy="14319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1422400" y="1981200"/>
            <a:ext cx="49276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53200" y="1981200"/>
            <a:ext cx="49276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E86E1-5826-4875-ABF3-1EF6FEEA7E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9538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657C-A5D7-41F2-A1B5-A6E7B3B7F9C5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2F2-4C5F-4451-A243-065E987FC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983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657C-A5D7-41F2-A1B5-A6E7B3B7F9C5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2F2-4C5F-4451-A243-065E987FC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72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657C-A5D7-41F2-A1B5-A6E7B3B7F9C5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2F2-4C5F-4451-A243-065E987FC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24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657C-A5D7-41F2-A1B5-A6E7B3B7F9C5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2F2-4C5F-4451-A243-065E987FC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352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657C-A5D7-41F2-A1B5-A6E7B3B7F9C5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2F2-4C5F-4451-A243-065E987FC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858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657C-A5D7-41F2-A1B5-A6E7B3B7F9C5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2F2-4C5F-4451-A243-065E987FC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58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657C-A5D7-41F2-A1B5-A6E7B3B7F9C5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F2F2-4C5F-4451-A243-065E987FC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736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3B4657C-A5D7-41F2-A1B5-A6E7B3B7F9C5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529F2F2-4C5F-4451-A243-065E987FC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3B4657C-A5D7-41F2-A1B5-A6E7B3B7F9C5}" type="datetimeFigureOut">
              <a:rPr lang="cs-CZ" smtClean="0"/>
              <a:t>07.05.2019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529F2F2-4C5F-4451-A243-065E987FC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0909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Revize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/index.php?title=Individu%C3%A1ln%C3%AD_pr%C3%A1vn%C3%AD_akt&amp;action=edit&amp;redlink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Dr%C3%A1%C5%BEn%C3%AD_inspekce" TargetMode="External"/><Relationship Id="rId3" Type="http://schemas.openxmlformats.org/officeDocument/2006/relationships/hyperlink" Target="http://cs.wikipedia.org/wiki/%C3%9A%C5%99ad" TargetMode="External"/><Relationship Id="rId7" Type="http://schemas.openxmlformats.org/officeDocument/2006/relationships/hyperlink" Target="http://cs.wikipedia.org/wiki/%C4%8Cesk%C3%A1_%C5%A1koln%C3%AD_inspekce" TargetMode="External"/><Relationship Id="rId2" Type="http://schemas.openxmlformats.org/officeDocument/2006/relationships/hyperlink" Target="http://cs.wikipedia.org/wiki/Lid%C3%A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%C4%8Cesk%C3%A1_inspekce_%C5%BEivotn%C3%ADho_prost%C5%99ed%C3%AD" TargetMode="External"/><Relationship Id="rId5" Type="http://schemas.openxmlformats.org/officeDocument/2006/relationships/hyperlink" Target="http://cs.wikipedia.org/wiki/Kontrola" TargetMode="External"/><Relationship Id="rId4" Type="http://schemas.openxmlformats.org/officeDocument/2006/relationships/hyperlink" Target="http://cs.wikipedia.org/w/index.php?title=Dozor&amp;action=edit&amp;redlink=1" TargetMode="External"/><Relationship Id="rId9" Type="http://schemas.openxmlformats.org/officeDocument/2006/relationships/hyperlink" Target="http://cs.wikipedia.org/w/index.php?title=St%C3%A1tn%C3%AD_energetick%C3%A1_inspekce&amp;action=edit&amp;redlink=1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ROZPOČTOVÉ </a:t>
            </a:r>
            <a:r>
              <a:rPr lang="cs-CZ" altLang="cs-CZ" smtClean="0"/>
              <a:t>PRÁVO</a:t>
            </a:r>
            <a:br>
              <a:rPr lang="cs-CZ" altLang="cs-CZ" smtClean="0"/>
            </a:br>
            <a:r>
              <a:rPr lang="cs-CZ" altLang="cs-CZ" smtClean="0"/>
              <a:t>ROZPOČTOVÝ PROCES A</a:t>
            </a: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FINANČNÍ KONTROLA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Ivana Pařízková</a:t>
            </a:r>
          </a:p>
        </p:txBody>
      </p:sp>
    </p:spTree>
    <p:extLst>
      <p:ext uri="{BB962C8B-B14F-4D97-AF65-F5344CB8AC3E}">
        <p14:creationId xmlns:p14="http://schemas.microsoft.com/office/powerpoint/2010/main" val="3944811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Kontrola v berním právu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Daňová kontrola na základě DŘ</a:t>
            </a:r>
          </a:p>
          <a:p>
            <a:pPr eaLnBrk="1" hangingPunct="1">
              <a:defRPr/>
            </a:pPr>
            <a:r>
              <a:rPr lang="cs-CZ" altLang="cs-CZ" smtClean="0"/>
              <a:t>§§85-88</a:t>
            </a:r>
          </a:p>
          <a:p>
            <a:pPr eaLnBrk="1" hangingPunct="1">
              <a:defRPr/>
            </a:pPr>
            <a:r>
              <a:rPr lang="cs-CZ" altLang="cs-CZ" smtClean="0"/>
              <a:t>Poplatková KO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DKO ke splnění daňových povinností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840889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Daňová kontrola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/>
              <a:t>Předmětem daňové kontroly jsou daňové povinnosti, tvrzení daňového subjektu nebo jiné okolnosti rozhodné pro správné zjištění a stanovení daně vztahující se k jednomu daňovému řízení.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/>
              <a:t>Daňová kontrola se provádí u daňového subjektu nebo na místě, kde je to vzhledem k účelu kontroly nejvhodnější.</a:t>
            </a:r>
          </a:p>
        </p:txBody>
      </p:sp>
    </p:spTree>
    <p:extLst>
      <p:ext uri="{BB962C8B-B14F-4D97-AF65-F5344CB8AC3E}">
        <p14:creationId xmlns:p14="http://schemas.microsoft.com/office/powerpoint/2010/main" val="3179404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Daňová kontrola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/>
              <a:t>Daňovou kontrolu lze provádět společně pro více daňových řízení týkajících se jednoho daňového subjektu.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/>
              <a:t>Daňovou kontrolu, která se týká skutečností, které již byly v souladu s vymezeným rozsahem kontrolovány, je možné opakovat pouze tehdy, pokud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/>
              <a:t>a) správce daně zjistí nové skutečnosti nebo důkazy, které nemohly být bez zavinění správce daně uplatněny v původní daňové kontrole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/>
              <a:t>b) daňový subjekt učiní úkon, kterým mění svá dosavadní tvrzení; takto lze daňovou kontrolu opakovat pouze v rozsahu, který odpovídá změně dosavadního tvrzení daňového subjektu. </a:t>
            </a:r>
          </a:p>
        </p:txBody>
      </p:sp>
    </p:spTree>
    <p:extLst>
      <p:ext uri="{BB962C8B-B14F-4D97-AF65-F5344CB8AC3E}">
        <p14:creationId xmlns:p14="http://schemas.microsoft.com/office/powerpoint/2010/main" val="121837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KO v celním právu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/>
              <a:t>potřeba celní správy zajistit řádné provádění celních předpisů na jedné straně a uplatňováním práva hospodářských subjektů na spravedlivé zacházení na straně druhé, byly celní správě mimo jiné přiznány rozsáhlé kontrolní pravomoci a uvedeným hospodářským subjektům právo na podání opravných prostředků. </a:t>
            </a:r>
          </a:p>
        </p:txBody>
      </p:sp>
    </p:spTree>
    <p:extLst>
      <p:ext uri="{BB962C8B-B14F-4D97-AF65-F5344CB8AC3E}">
        <p14:creationId xmlns:p14="http://schemas.microsoft.com/office/powerpoint/2010/main" val="1456952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KO v rozpočtovém právu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r>
              <a:rPr lang="cs-CZ" altLang="cs-CZ" smtClean="0"/>
              <a:t>RP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V="1">
            <a:off x="3143251" y="2924176"/>
            <a:ext cx="576263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719513" y="263683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RP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celostátní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3143251" y="3716339"/>
            <a:ext cx="50482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3719514" y="4076701"/>
            <a:ext cx="936625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RP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ÚSC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4800600" y="2276475"/>
            <a:ext cx="935038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4800600" y="2852738"/>
            <a:ext cx="8636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4800601" y="3213100"/>
            <a:ext cx="79057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5735639" y="2205039"/>
            <a:ext cx="73025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5735638" y="1773239"/>
            <a:ext cx="2520950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KO Státního rozpočtu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5735638" y="2708275"/>
            <a:ext cx="2665412" cy="433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KO státních fondů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5591176" y="3357564"/>
            <a:ext cx="2809875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KO příspěvkových organizací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  KO organizačních složek státu</a:t>
            </a:r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V="1">
            <a:off x="4800600" y="4292601"/>
            <a:ext cx="8636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4800601" y="4652963"/>
            <a:ext cx="7905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4800601" y="4581526"/>
            <a:ext cx="57467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5664200" y="4221163"/>
            <a:ext cx="273685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KO rozpočtu krajů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5591176" y="4868863"/>
            <a:ext cx="288131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KO rozpočtu obcí</a:t>
            </a: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5448300" y="5445126"/>
            <a:ext cx="3240088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KO hl. m. Prahy</a:t>
            </a:r>
          </a:p>
        </p:txBody>
      </p:sp>
    </p:spTree>
    <p:extLst>
      <p:ext uri="{BB962C8B-B14F-4D97-AF65-F5344CB8AC3E}">
        <p14:creationId xmlns:p14="http://schemas.microsoft.com/office/powerpoint/2010/main" val="24362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2063750" y="1484313"/>
            <a:ext cx="7924800" cy="44196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cs-CZ" altLang="cs-CZ" b="1"/>
          </a:p>
          <a:p>
            <a:pPr eaLnBrk="1" hangingPunct="1">
              <a:lnSpc>
                <a:spcPct val="80000"/>
              </a:lnSpc>
              <a:defRPr/>
            </a:pPr>
            <a:endParaRPr lang="cs-CZ" altLang="cs-CZ" b="1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/>
              <a:t>Úz. Č. 1/1993 Sb.,</a:t>
            </a:r>
            <a:r>
              <a:rPr lang="cs-CZ" altLang="cs-CZ" sz="2400"/>
              <a:t> Ústava, vzpzd.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/>
              <a:t>Úz. Č. 2/1993 Sb</a:t>
            </a:r>
            <a:r>
              <a:rPr lang="cs-CZ" altLang="cs-CZ" sz="2400"/>
              <a:t>., Listina zákl. práv a svobod, vzpzd.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i="1"/>
              <a:t>ÚZ </a:t>
            </a:r>
            <a:r>
              <a:rPr lang="cs-CZ" altLang="cs-CZ" b="1" i="1"/>
              <a:t>č.347/1997 Sb</a:t>
            </a:r>
            <a:r>
              <a:rPr lang="cs-CZ" altLang="cs-CZ" i="1"/>
              <a:t>., o vytvoření VÚSC</a:t>
            </a:r>
            <a:endParaRPr lang="cs-CZ" altLang="cs-CZ" sz="240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/>
              <a:t>Z.č. 218/2000 Sb., o rozpočtových pravidlech a o změně souvisejících zákonů (rozpočtová pravidla), vzpzd. § 20, § 39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/>
              <a:t>Z.č. 250/2000 Sb., o rozpočtových pravidlech územních rozpočtů, vzpzd</a:t>
            </a:r>
            <a:r>
              <a:rPr lang="cs-CZ" altLang="cs-CZ" sz="2800"/>
              <a:t>.§15 §17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4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00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7411" name="WordArt 3"/>
          <p:cNvSpPr>
            <a:spLocks noChangeArrowheads="1" noChangeShapeType="1" noTextEdit="1"/>
          </p:cNvSpPr>
          <p:nvPr/>
        </p:nvSpPr>
        <p:spPr bwMode="auto">
          <a:xfrm>
            <a:off x="2590800" y="304801"/>
            <a:ext cx="7543800" cy="14319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Prameny právní úpravy RP</a:t>
            </a:r>
          </a:p>
        </p:txBody>
      </p:sp>
    </p:spTree>
    <p:extLst>
      <p:ext uri="{BB962C8B-B14F-4D97-AF65-F5344CB8AC3E}">
        <p14:creationId xmlns:p14="http://schemas.microsoft.com/office/powerpoint/2010/main" val="161036149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/>
              <a:t>Z.č. 219/2000 Sb</a:t>
            </a:r>
            <a:r>
              <a:rPr lang="cs-CZ" altLang="cs-CZ" sz="2800"/>
              <a:t>., o majetku ČR a jeho vystupování v některých právních vztazích, </a:t>
            </a:r>
            <a:r>
              <a:rPr lang="cs-CZ" altLang="cs-CZ" smtClean="0"/>
              <a:t>vzpzd.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/>
              <a:t>Z.č. 128/2000 Sb</a:t>
            </a:r>
            <a:r>
              <a:rPr lang="cs-CZ" altLang="cs-CZ" sz="2800"/>
              <a:t>., o obcích , </a:t>
            </a:r>
            <a:r>
              <a:rPr lang="cs-CZ" altLang="cs-CZ" smtClean="0"/>
              <a:t>vzpzd.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/>
              <a:t>Z. č. 129/2000 Sb</a:t>
            </a:r>
            <a:r>
              <a:rPr lang="cs-CZ" altLang="cs-CZ" sz="2800"/>
              <a:t>., o krajích, </a:t>
            </a:r>
            <a:r>
              <a:rPr lang="cs-CZ" altLang="cs-CZ" smtClean="0"/>
              <a:t>vzpzd.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 u="sng"/>
              <a:t>Z. č. 320/2001 Sb., o finanční kontrole ve veřejné správě, </a:t>
            </a:r>
            <a:r>
              <a:rPr lang="cs-CZ" altLang="cs-CZ" b="1" u="sng" smtClean="0"/>
              <a:t>vzpzd.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/>
              <a:t>Z. č. 243/2000 Sb</a:t>
            </a:r>
            <a:r>
              <a:rPr lang="cs-CZ" altLang="cs-CZ" sz="2800"/>
              <a:t>., o rozpočtovém určení výnosu některých daní, </a:t>
            </a:r>
            <a:r>
              <a:rPr lang="cs-CZ" altLang="cs-CZ" smtClean="0"/>
              <a:t>vzpzd</a:t>
            </a:r>
            <a:r>
              <a:rPr lang="cs-CZ" altLang="cs-CZ" smtClean="0">
                <a:solidFill>
                  <a:srgbClr val="FFFF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63650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Z. č. 420/2004 Sb.,</a:t>
            </a:r>
            <a:r>
              <a:rPr lang="cs-CZ" altLang="cs-CZ" sz="2400" dirty="0"/>
              <a:t> o přezkoumávání hospodaření ÚSC, </a:t>
            </a:r>
            <a:r>
              <a:rPr lang="cs-CZ" altLang="cs-CZ" sz="2800" dirty="0" err="1"/>
              <a:t>vzpzd</a:t>
            </a:r>
            <a:r>
              <a:rPr lang="cs-CZ" altLang="cs-CZ" sz="2800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Z. č. 563/1991 Sb</a:t>
            </a:r>
            <a:r>
              <a:rPr lang="cs-CZ" altLang="cs-CZ" sz="2400" dirty="0"/>
              <a:t>., o účetnictví, </a:t>
            </a:r>
            <a:r>
              <a:rPr lang="cs-CZ" altLang="cs-CZ" sz="2800" dirty="0" err="1"/>
              <a:t>vzpzd</a:t>
            </a:r>
            <a:r>
              <a:rPr lang="cs-CZ" altLang="cs-CZ" sz="2800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Z. č.280/2009 Sb., DŘ</a:t>
            </a:r>
            <a:r>
              <a:rPr lang="cs-CZ" altLang="cs-CZ" sz="2400" dirty="0"/>
              <a:t>, </a:t>
            </a:r>
            <a:r>
              <a:rPr lang="cs-CZ" altLang="cs-CZ" sz="2800" dirty="0" err="1"/>
              <a:t>vzpzd</a:t>
            </a:r>
            <a:r>
              <a:rPr lang="cs-CZ" altLang="cs-CZ" sz="2800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Vyhláška č. 323/2002 Sb</a:t>
            </a:r>
            <a:r>
              <a:rPr lang="cs-CZ" altLang="cs-CZ" sz="2400" dirty="0"/>
              <a:t>., o rozpočtové skladbě, </a:t>
            </a:r>
            <a:r>
              <a:rPr lang="cs-CZ" altLang="cs-CZ" sz="2800" dirty="0" err="1"/>
              <a:t>vzpzd</a:t>
            </a:r>
            <a:r>
              <a:rPr lang="cs-CZ" altLang="cs-CZ" sz="2800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Vyhláška č. 416/2004 Sb</a:t>
            </a:r>
            <a:r>
              <a:rPr lang="cs-CZ" altLang="cs-CZ" sz="2400" dirty="0"/>
              <a:t>., kterou se provádí zák. o FK ve VS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sz="2400" i="1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2960364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z="4800" i="1"/>
              <a:t>Zásady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400">
                <a:solidFill>
                  <a:srgbClr val="FF0000"/>
                </a:solidFill>
              </a:rPr>
              <a:t>Obecné</a:t>
            </a:r>
            <a:r>
              <a:rPr lang="cs-CZ" altLang="cs-CZ" sz="4400"/>
              <a:t> zásady pro tvorbu práva</a:t>
            </a:r>
          </a:p>
          <a:p>
            <a:pPr eaLnBrk="1" hangingPunct="1">
              <a:defRPr/>
            </a:pPr>
            <a:r>
              <a:rPr lang="cs-CZ" altLang="cs-CZ" sz="4400">
                <a:solidFill>
                  <a:srgbClr val="FF0000"/>
                </a:solidFill>
              </a:rPr>
              <a:t>Speciální</a:t>
            </a:r>
            <a:r>
              <a:rPr lang="cs-CZ" altLang="cs-CZ" sz="4400"/>
              <a:t> principy</a:t>
            </a:r>
          </a:p>
        </p:txBody>
      </p:sp>
    </p:spTree>
    <p:extLst>
      <p:ext uri="{BB962C8B-B14F-4D97-AF65-F5344CB8AC3E}">
        <p14:creationId xmlns:p14="http://schemas.microsoft.com/office/powerpoint/2010/main" val="14599268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b="0" i="1" smtClean="0">
                <a:solidFill>
                  <a:schemeClr val="accent2"/>
                </a:solidFill>
              </a:rPr>
              <a:t>Obecné principy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altLang="cs-CZ" sz="4000"/>
              <a:t>Zásada demokratismu </a:t>
            </a:r>
          </a:p>
          <a:p>
            <a:pPr eaLnBrk="1" hangingPunct="1">
              <a:defRPr/>
            </a:pPr>
            <a:r>
              <a:rPr lang="cs-CZ" altLang="cs-CZ" sz="4000"/>
              <a:t>Zásada legality</a:t>
            </a:r>
          </a:p>
          <a:p>
            <a:pPr eaLnBrk="1" hangingPunct="1">
              <a:defRPr/>
            </a:pPr>
            <a:r>
              <a:rPr lang="cs-CZ" altLang="cs-CZ" sz="4000"/>
              <a:t>Zásada legitimity</a:t>
            </a:r>
          </a:p>
          <a:p>
            <a:pPr eaLnBrk="1" hangingPunct="1">
              <a:defRPr/>
            </a:pPr>
            <a:r>
              <a:rPr lang="cs-CZ" altLang="cs-CZ" sz="4000"/>
              <a:t>Zásada priority komunitárního a mezinárodního práva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4000"/>
          </a:p>
        </p:txBody>
      </p:sp>
    </p:spTree>
    <p:extLst>
      <p:ext uri="{BB962C8B-B14F-4D97-AF65-F5344CB8AC3E}">
        <p14:creationId xmlns:p14="http://schemas.microsoft.com/office/powerpoint/2010/main" val="2418425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Úvod do problematiky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smtClean="0"/>
              <a:t>pojem kontrola </a:t>
            </a:r>
          </a:p>
          <a:p>
            <a:pPr eaLnBrk="1" hangingPunct="1">
              <a:defRPr/>
            </a:pPr>
            <a:r>
              <a:rPr lang="cs-CZ" altLang="cs-CZ" b="1" smtClean="0"/>
              <a:t>pojem  dozor</a:t>
            </a:r>
          </a:p>
          <a:p>
            <a:pPr eaLnBrk="1" hangingPunct="1">
              <a:defRPr/>
            </a:pPr>
            <a:r>
              <a:rPr lang="cs-CZ" altLang="cs-CZ" b="1" smtClean="0"/>
              <a:t>pojem dohled</a:t>
            </a:r>
          </a:p>
          <a:p>
            <a:pPr eaLnBrk="1" hangingPunct="1">
              <a:defRPr/>
            </a:pPr>
            <a:r>
              <a:rPr lang="cs-CZ" altLang="cs-CZ" b="1" smtClean="0"/>
              <a:t>inspekce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b="1" smtClean="0"/>
              <a:t>- rozdílnost pojmů ???</a:t>
            </a:r>
          </a:p>
          <a:p>
            <a:pPr eaLnBrk="1" hangingPunct="1">
              <a:defRPr/>
            </a:pPr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29646083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Speciální principy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altLang="cs-CZ" sz="3600"/>
              <a:t>Principy typu ekonomiky</a:t>
            </a:r>
          </a:p>
          <a:p>
            <a:pPr eaLnBrk="1" hangingPunct="1">
              <a:defRPr/>
            </a:pPr>
            <a:r>
              <a:rPr lang="cs-CZ" altLang="cs-CZ" sz="3600"/>
              <a:t>Předvídání krátkodobých a dlouhodobých následků FP regulace</a:t>
            </a:r>
          </a:p>
          <a:p>
            <a:pPr eaLnBrk="1" hangingPunct="1">
              <a:defRPr/>
            </a:pPr>
            <a:r>
              <a:rPr lang="cs-CZ" altLang="cs-CZ" sz="3600"/>
              <a:t>Zohlednění vazeb norem v rámci systému FP</a:t>
            </a:r>
          </a:p>
          <a:p>
            <a:pPr eaLnBrk="1" hangingPunct="1">
              <a:defRPr/>
            </a:pPr>
            <a:r>
              <a:rPr lang="cs-CZ" altLang="cs-CZ" sz="3600"/>
              <a:t>Omezení vlivů výkyvu v hodnotě peněz na stabilitu právních norem</a:t>
            </a:r>
          </a:p>
        </p:txBody>
      </p:sp>
    </p:spTree>
    <p:extLst>
      <p:ext uri="{BB962C8B-B14F-4D97-AF65-F5344CB8AC3E}">
        <p14:creationId xmlns:p14="http://schemas.microsoft.com/office/powerpoint/2010/main" val="2278430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altLang="cs-CZ" sz="3600"/>
              <a:t>Plynulost změn ve výši finančních dávek</a:t>
            </a:r>
          </a:p>
          <a:p>
            <a:pPr eaLnBrk="1" hangingPunct="1">
              <a:defRPr/>
            </a:pPr>
            <a:r>
              <a:rPr lang="cs-CZ" altLang="cs-CZ" sz="3600"/>
              <a:t>Ochrana zájmu většiny před lobby</a:t>
            </a:r>
          </a:p>
          <a:p>
            <a:pPr eaLnBrk="1" hangingPunct="1">
              <a:defRPr/>
            </a:pPr>
            <a:r>
              <a:rPr lang="cs-CZ" altLang="cs-CZ" sz="3600"/>
              <a:t>Respektování terminologie</a:t>
            </a:r>
          </a:p>
          <a:p>
            <a:pPr eaLnBrk="1" hangingPunct="1">
              <a:defRPr/>
            </a:pPr>
            <a:r>
              <a:rPr lang="cs-CZ" altLang="cs-CZ" sz="3600"/>
              <a:t>Úroveň právního a ekonomického vědomí adresátů FPN</a:t>
            </a:r>
          </a:p>
          <a:p>
            <a:pPr eaLnBrk="1" hangingPunct="1">
              <a:defRPr/>
            </a:pPr>
            <a:r>
              <a:rPr lang="cs-CZ" altLang="cs-CZ" sz="3600"/>
              <a:t>Respektování závazků ČR</a:t>
            </a:r>
          </a:p>
          <a:p>
            <a:pPr eaLnBrk="1" hangingPunct="1">
              <a:defRPr/>
            </a:pPr>
            <a:endParaRPr lang="cs-CZ" altLang="cs-CZ" sz="3600"/>
          </a:p>
        </p:txBody>
      </p:sp>
    </p:spTree>
    <p:extLst>
      <p:ext uri="{BB962C8B-B14F-4D97-AF65-F5344CB8AC3E}">
        <p14:creationId xmlns:p14="http://schemas.microsoft.com/office/powerpoint/2010/main" val="20683962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Další zásady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/>
              <a:t>Zásada účelovosti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/>
              <a:t>Zásada plánovitosti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/>
              <a:t>Zásada priority rovnováhy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/>
              <a:t>Zásada provázanosti  nástrojů sektoru veřejných financí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/>
              <a:t>Zásada efektivnosti a hospodárnosti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/>
              <a:t>Zásada veřejnosti a přehlednosti veřejných peněžních fondů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/>
              <a:t>Zásada účtování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/>
              <a:t>Zásada kontroly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/>
              <a:t>Zásada nadřazenosti finančních zájmů státu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/>
              <a:t>Zásada finanční disciplíny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20057614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  <a:defRPr/>
            </a:pPr>
            <a:r>
              <a:rPr lang="cs-CZ" altLang="cs-CZ" smtClean="0"/>
              <a:t>ZÁKLADNÍ: 1. distribuční</a:t>
            </a:r>
          </a:p>
          <a:p>
            <a:pPr marL="609600" indent="-609600">
              <a:buNone/>
              <a:defRPr/>
            </a:pPr>
            <a:r>
              <a:rPr lang="cs-CZ" altLang="cs-CZ" smtClean="0"/>
              <a:t>                 2. alokační</a:t>
            </a:r>
          </a:p>
          <a:p>
            <a:pPr marL="609600" indent="-609600">
              <a:buNone/>
              <a:defRPr/>
            </a:pPr>
            <a:r>
              <a:rPr lang="cs-CZ" altLang="cs-CZ" smtClean="0"/>
              <a:t>                 3. stabilizační</a:t>
            </a:r>
          </a:p>
          <a:p>
            <a:pPr marL="609600" indent="-609600">
              <a:buNone/>
              <a:defRPr/>
            </a:pPr>
            <a:endParaRPr lang="cs-CZ" altLang="cs-CZ" smtClean="0"/>
          </a:p>
          <a:p>
            <a:pPr marL="609600" indent="-609600">
              <a:buNone/>
              <a:defRPr/>
            </a:pPr>
            <a:r>
              <a:rPr lang="cs-CZ" altLang="cs-CZ" smtClean="0"/>
              <a:t>DOPLŇKOVÉ: 1. fiskální</a:t>
            </a:r>
          </a:p>
          <a:p>
            <a:pPr marL="609600" indent="-609600">
              <a:buNone/>
              <a:defRPr/>
            </a:pPr>
            <a:r>
              <a:rPr lang="cs-CZ" altLang="cs-CZ" smtClean="0"/>
              <a:t>                    2. stimulační</a:t>
            </a:r>
          </a:p>
          <a:p>
            <a:pPr marL="609600" indent="-609600">
              <a:buNone/>
              <a:defRPr/>
            </a:pPr>
            <a:r>
              <a:rPr lang="cs-CZ" altLang="cs-CZ" smtClean="0"/>
              <a:t>                    3. kontrolní  </a:t>
            </a:r>
          </a:p>
        </p:txBody>
      </p:sp>
      <p:sp>
        <p:nvSpPr>
          <p:cNvPr id="25603" name="WordArt 3"/>
          <p:cNvSpPr>
            <a:spLocks noChangeArrowheads="1" noChangeShapeType="1" noTextEdit="1"/>
          </p:cNvSpPr>
          <p:nvPr/>
        </p:nvSpPr>
        <p:spPr bwMode="auto">
          <a:xfrm>
            <a:off x="2640013" y="620714"/>
            <a:ext cx="7543800" cy="14319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Funkce veřejných financí</a:t>
            </a:r>
          </a:p>
        </p:txBody>
      </p:sp>
    </p:spTree>
    <p:extLst>
      <p:ext uri="{BB962C8B-B14F-4D97-AF65-F5344CB8AC3E}">
        <p14:creationId xmlns:p14="http://schemas.microsoft.com/office/powerpoint/2010/main" val="3543584033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MPj03961410000[1]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780" y="3325783"/>
            <a:ext cx="2148840" cy="1425633"/>
          </a:xfrm>
        </p:spPr>
      </p:pic>
      <p:sp>
        <p:nvSpPr>
          <p:cNvPr id="1433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6432550" y="1981200"/>
            <a:ext cx="370205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altLang="cs-CZ" sz="2800" b="1"/>
              <a:t>Stát - </a:t>
            </a:r>
            <a:r>
              <a:rPr lang="cs-CZ" altLang="cs-CZ"/>
              <a:t>orgány státní správy</a:t>
            </a:r>
          </a:p>
          <a:p>
            <a:pPr eaLnBrk="1" hangingPunct="1">
              <a:defRPr/>
            </a:pPr>
            <a:r>
              <a:rPr lang="cs-CZ" altLang="cs-CZ" sz="2400" b="1"/>
              <a:t>Orgány místní samosprávy</a:t>
            </a:r>
          </a:p>
          <a:p>
            <a:pPr eaLnBrk="1" hangingPunct="1">
              <a:defRPr/>
            </a:pPr>
            <a:r>
              <a:rPr lang="cs-CZ" altLang="cs-CZ" sz="2400" b="1"/>
              <a:t>Zájmové veřejnoprávní korporace</a:t>
            </a:r>
          </a:p>
          <a:p>
            <a:pPr eaLnBrk="1" hangingPunct="1">
              <a:defRPr/>
            </a:pPr>
            <a:r>
              <a:rPr lang="cs-CZ" altLang="cs-CZ" sz="2400" b="1"/>
              <a:t>Soukromoprávní korporace</a:t>
            </a:r>
          </a:p>
          <a:p>
            <a:pPr eaLnBrk="1" hangingPunct="1">
              <a:defRPr/>
            </a:pPr>
            <a:r>
              <a:rPr lang="cs-CZ" altLang="cs-CZ" sz="2400" b="1"/>
              <a:t>Fyzické osoby+ PO</a:t>
            </a:r>
          </a:p>
          <a:p>
            <a:pPr eaLnBrk="1" hangingPunct="1">
              <a:defRPr/>
            </a:pPr>
            <a:r>
              <a:rPr lang="cs-CZ" altLang="cs-CZ" sz="2400" b="1"/>
              <a:t>Speciální orgány státní správy=ÚFO</a:t>
            </a:r>
          </a:p>
        </p:txBody>
      </p:sp>
      <p:sp>
        <p:nvSpPr>
          <p:cNvPr id="26627" name="WordArt 3"/>
          <p:cNvSpPr>
            <a:spLocks noChangeArrowheads="1" noChangeShapeType="1" noTextEdit="1"/>
          </p:cNvSpPr>
          <p:nvPr/>
        </p:nvSpPr>
        <p:spPr bwMode="auto">
          <a:xfrm>
            <a:off x="2590800" y="304801"/>
            <a:ext cx="7543800" cy="14319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cs-CZ" sz="3600" b="1" kern="10" normalizeH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SUBJEKTY RP</a:t>
            </a:r>
          </a:p>
        </p:txBody>
      </p:sp>
    </p:spTree>
    <p:extLst>
      <p:ext uri="{BB962C8B-B14F-4D97-AF65-F5344CB8AC3E}">
        <p14:creationId xmlns:p14="http://schemas.microsoft.com/office/powerpoint/2010/main" val="43864028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KONTROLA V RP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Na kontrolu v RP lze nahlížet jako na KO v rámci rozpočtového procesu –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   KO vnitřní a vnější – kontrolní subjekty a kontrolované subjekty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   - KO státní, KO místní,</a:t>
            </a:r>
          </a:p>
          <a:p>
            <a:pPr eaLnBrk="1" hangingPunct="1">
              <a:defRPr/>
            </a:pPr>
            <a:r>
              <a:rPr lang="cs-CZ" altLang="cs-CZ" smtClean="0"/>
              <a:t>Kontrola na základě z. č. 320/2001 Sb., z. o finanční kontrole ve VS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938876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b="0" smtClean="0">
                <a:solidFill>
                  <a:schemeClr val="tx1"/>
                </a:solidFill>
              </a:rPr>
              <a:t>Rozpočtový proces u státního rozpočtu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Rp se promítá do tří rozpočtových roků</a:t>
            </a:r>
            <a:r>
              <a:rPr lang="cs-CZ" altLang="cs-CZ" sz="3600" b="1"/>
              <a:t>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altLang="cs-CZ" sz="4000" b="1"/>
              <a:t>Sestavení schválení rozpočtu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altLang="cs-CZ" sz="4000" b="1"/>
              <a:t>Plnění a kontrola rozpočtu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altLang="cs-CZ" sz="4000" b="1"/>
              <a:t>Sestavení a schválení závěrečného účtu</a:t>
            </a:r>
          </a:p>
          <a:p>
            <a:pPr eaLnBrk="1" hangingPunct="1">
              <a:defRPr/>
            </a:pPr>
            <a:endParaRPr lang="cs-CZ" altLang="cs-CZ" sz="3600" b="1"/>
          </a:p>
        </p:txBody>
      </p:sp>
    </p:spTree>
    <p:extLst>
      <p:ext uri="{BB962C8B-B14F-4D97-AF65-F5344CB8AC3E}">
        <p14:creationId xmlns:p14="http://schemas.microsoft.com/office/powerpoint/2010/main" val="11835551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4800"/>
              <a:t>Ad I.) Vypracování návrhu SR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b="1" dirty="0" smtClean="0"/>
              <a:t>Ministerstvo financí v součinnosti se správci kapitol, ÚSC a státními fondy- </a:t>
            </a:r>
            <a:r>
              <a:rPr lang="cs-CZ" altLang="cs-CZ" b="1" u="sng" dirty="0" smtClean="0"/>
              <a:t>VÝDAJE stanoveny Střednědobým  VR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b="1" dirty="0" smtClean="0"/>
              <a:t>   vláda schvaluje a postupuje Poslanecké sněmovně –usnesení k vládnímu návrhu zákona o SR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b="1" dirty="0" smtClean="0"/>
              <a:t> PS schvaluje ve formě </a:t>
            </a:r>
            <a:r>
              <a:rPr lang="cs-CZ" altLang="cs-CZ" b="1" i="1" u="sng" dirty="0" smtClean="0"/>
              <a:t>ZÁKONA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b="1" dirty="0" smtClean="0"/>
              <a:t> V okamžiku neschválení  rozpočtu  k 1.1. rozpočtového roku nastupuje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b="1" dirty="0" smtClean="0"/>
              <a:t> ROZPOČTOVÉ PROVIZORIUM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b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6557371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Speciální režim kapitol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Poslanecká sněmovna</a:t>
            </a:r>
          </a:p>
          <a:p>
            <a:pPr eaLnBrk="1" hangingPunct="1">
              <a:defRPr/>
            </a:pPr>
            <a:r>
              <a:rPr lang="cs-CZ" dirty="0" smtClean="0"/>
              <a:t>Senát</a:t>
            </a:r>
          </a:p>
          <a:p>
            <a:pPr eaLnBrk="1" hangingPunct="1">
              <a:defRPr/>
            </a:pPr>
            <a:r>
              <a:rPr lang="cs-CZ" dirty="0" smtClean="0"/>
              <a:t>Kancelář prezidenta</a:t>
            </a:r>
          </a:p>
          <a:p>
            <a:pPr eaLnBrk="1" hangingPunct="1">
              <a:defRPr/>
            </a:pPr>
            <a:r>
              <a:rPr lang="cs-CZ" dirty="0" smtClean="0"/>
              <a:t>Ústavní soud</a:t>
            </a:r>
          </a:p>
          <a:p>
            <a:pPr eaLnBrk="1" hangingPunct="1">
              <a:defRPr/>
            </a:pPr>
            <a:r>
              <a:rPr lang="cs-CZ" dirty="0" smtClean="0"/>
              <a:t>NKÚ</a:t>
            </a:r>
          </a:p>
          <a:p>
            <a:pPr eaLnBrk="1" hangingPunct="1">
              <a:defRPr/>
            </a:pPr>
            <a:r>
              <a:rPr lang="cs-CZ" dirty="0" smtClean="0"/>
              <a:t>Kancelář veřejného ochránce práv</a:t>
            </a:r>
          </a:p>
          <a:p>
            <a:pPr eaLnBrk="1" hangingPunct="1">
              <a:defRPr/>
            </a:pPr>
            <a:r>
              <a:rPr lang="cs-CZ" dirty="0" smtClean="0"/>
              <a:t>Předkládají správci kap. </a:t>
            </a:r>
            <a:r>
              <a:rPr lang="cs-CZ" dirty="0" err="1" smtClean="0"/>
              <a:t>Rozp</a:t>
            </a:r>
            <a:r>
              <a:rPr lang="cs-CZ" dirty="0" smtClean="0"/>
              <a:t>. Výboru PS, který rozhodne do 20. června</a:t>
            </a:r>
          </a:p>
        </p:txBody>
      </p:sp>
    </p:spTree>
    <p:extLst>
      <p:ext uri="{BB962C8B-B14F-4D97-AF65-F5344CB8AC3E}">
        <p14:creationId xmlns:p14="http://schemas.microsoft.com/office/powerpoint/2010/main" val="2942575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Návrh SR a SVR předloží MF</a:t>
            </a:r>
          </a:p>
          <a:p>
            <a:pPr eaLnBrk="1" hangingPunct="1">
              <a:defRPr/>
            </a:pPr>
            <a:r>
              <a:rPr lang="cs-CZ" dirty="0" smtClean="0"/>
              <a:t>Vláda-předseda sněmovny přikáže projednat návrh Rozpočtovému výboru PS-musí dodatky předložit 15 dnů před 1.čtení</a:t>
            </a:r>
          </a:p>
          <a:p>
            <a:pPr eaLnBrk="1" hangingPunct="1">
              <a:defRPr/>
            </a:pPr>
            <a:r>
              <a:rPr lang="cs-CZ" dirty="0" smtClean="0"/>
              <a:t>Projednání návrhu min. 3. měsíce před začátkem roku hospodaření </a:t>
            </a:r>
          </a:p>
          <a:p>
            <a:pPr eaLnBrk="1" hangingPunct="1">
              <a:defRPr/>
            </a:pPr>
            <a:r>
              <a:rPr lang="cs-CZ" dirty="0" smtClean="0"/>
              <a:t>předseda vlády-expozé-3. čtení</a:t>
            </a:r>
          </a:p>
          <a:p>
            <a:pPr eaLnBrk="1" hangingPunct="1">
              <a:defRPr/>
            </a:pPr>
            <a:r>
              <a:rPr lang="cs-CZ" dirty="0" smtClean="0"/>
              <a:t>PS-ZÁKON O SR </a:t>
            </a:r>
          </a:p>
        </p:txBody>
      </p:sp>
    </p:spTree>
    <p:extLst>
      <p:ext uri="{BB962C8B-B14F-4D97-AF65-F5344CB8AC3E}">
        <p14:creationId xmlns:p14="http://schemas.microsoft.com/office/powerpoint/2010/main" val="1472261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altLang="cs-CZ" sz="4000" dirty="0"/>
              <a:t>KONTROLA</a:t>
            </a:r>
            <a:br>
              <a:rPr lang="cs-CZ" altLang="cs-CZ" sz="4000" dirty="0"/>
            </a:br>
            <a:r>
              <a:rPr lang="cs-CZ" altLang="cs-CZ" sz="4000" dirty="0"/>
              <a:t> </a:t>
            </a:r>
            <a:r>
              <a:rPr lang="cs-CZ" altLang="cs-CZ" sz="2400" u="sng" dirty="0"/>
              <a:t>OBECNĚ - přezkoušení, ověřování, testování, přezkoumání, </a:t>
            </a:r>
            <a:r>
              <a:rPr lang="cs-CZ" altLang="cs-CZ" sz="2400" u="sng" dirty="0">
                <a:hlinkClick r:id="rId2" tooltip="Revize"/>
              </a:rPr>
              <a:t>revize</a:t>
            </a:r>
            <a:r>
              <a:rPr lang="cs-CZ" altLang="cs-CZ" sz="4000" dirty="0"/>
              <a:t> 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600" b="1" u="sng"/>
              <a:t>Činnost</a:t>
            </a:r>
            <a:r>
              <a:rPr lang="cs-CZ" altLang="cs-CZ" sz="3600" b="1"/>
              <a:t>, při které se ověřuje, zda skutečný stav se rovná stavu žádoucímu a zda existují (a jak se naplňují) opatření k dosažení souladu mezi </a:t>
            </a:r>
            <a:r>
              <a:rPr lang="cs-CZ" altLang="cs-CZ" sz="3600" b="1" u="sng"/>
              <a:t>skutečným stavem a stavem žádoucím</a:t>
            </a:r>
            <a:r>
              <a:rPr lang="cs-CZ" altLang="cs-CZ" smtClean="0"/>
              <a:t>.</a:t>
            </a:r>
            <a:r>
              <a:rPr lang="cs-CZ" altLang="cs-CZ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41809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66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4000"/>
              <a:t>AD II.)</a:t>
            </a:r>
            <a:r>
              <a:rPr lang="cs-CZ" altLang="cs-CZ" sz="4000">
                <a:solidFill>
                  <a:schemeClr val="hlink"/>
                </a:solidFill>
              </a:rPr>
              <a:t> </a:t>
            </a:r>
            <a:r>
              <a:rPr lang="cs-CZ" altLang="cs-CZ" b="0" smtClean="0">
                <a:solidFill>
                  <a:schemeClr val="tx1"/>
                </a:solidFill>
              </a:rPr>
              <a:t>Kontrola plnění rozpočtu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730501" y="2071688"/>
            <a:ext cx="7269163" cy="4017962"/>
          </a:xfrm>
          <a:extLst>
            <a:ext uri="{909E8E84-426E-40DD-AFC4-6F175D3DCCD1}">
              <a14:hiddenFill xmlns:a14="http://schemas.microsoft.com/office/drawing/2010/main">
                <a:solidFill>
                  <a:srgbClr val="ECB2ED"/>
                </a:solidFill>
              </a14:hiddenFill>
            </a:ext>
          </a:extLst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i="1" u="sng" dirty="0"/>
              <a:t>Kontrola vnitřní</a:t>
            </a:r>
            <a:endParaRPr lang="cs-CZ" altLang="cs-CZ" sz="2400" b="1" u="sng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Ministerstvo- </a:t>
            </a:r>
            <a:r>
              <a:rPr lang="cs-CZ" altLang="cs-CZ" sz="2400" b="1" i="1" u="sng" dirty="0"/>
              <a:t>průběžná KO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/>
              <a:t>  Vláda 1x za ¼ roku- </a:t>
            </a:r>
            <a:r>
              <a:rPr lang="cs-CZ" altLang="cs-CZ" sz="2400" b="1" dirty="0" err="1"/>
              <a:t>rozp.výboru</a:t>
            </a:r>
            <a:r>
              <a:rPr lang="cs-CZ" altLang="cs-CZ" sz="2400" b="1" dirty="0"/>
              <a:t> PS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/>
              <a:t>  Poslanecká sněmovna  1x ½ roku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/>
              <a:t>  Na základě zákona č. 320/2001 Sb.,                                         o finanční kontrole ve veřejné správě-</a:t>
            </a:r>
            <a:r>
              <a:rPr lang="cs-CZ" altLang="cs-CZ" sz="2400" b="1" i="1" u="sng" dirty="0"/>
              <a:t>průběžná</a:t>
            </a:r>
            <a:r>
              <a:rPr lang="cs-CZ" altLang="cs-CZ" sz="2400" b="1" dirty="0"/>
              <a:t>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 </a:t>
            </a:r>
            <a:r>
              <a:rPr lang="cs-CZ" altLang="cs-CZ" sz="2400" b="1" i="1" u="sng" dirty="0"/>
              <a:t>Kontrola vnější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NKÚ + OFS(FÚ)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400" b="1" dirty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i="1" u="sng" dirty="0"/>
              <a:t>změny </a:t>
            </a:r>
            <a:r>
              <a:rPr lang="cs-CZ" altLang="cs-CZ" sz="2400" b="1" dirty="0"/>
              <a:t>v rozpočtu musí mít formu </a:t>
            </a:r>
            <a:r>
              <a:rPr lang="cs-CZ" altLang="cs-CZ" sz="2400" b="1" i="1" u="sng" dirty="0"/>
              <a:t>ROZPOČTOVÉHO  OPATŘENÍ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0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835824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i="1" u="sng" dirty="0" smtClean="0"/>
              <a:t>ROZPOČTOVÉ  </a:t>
            </a:r>
            <a:r>
              <a:rPr lang="cs-CZ" altLang="cs-CZ" i="1" u="sng" dirty="0"/>
              <a:t>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Přesun prostředků SR v rámci závazných ukazatelů</a:t>
            </a:r>
          </a:p>
          <a:p>
            <a:pPr>
              <a:defRPr/>
            </a:pPr>
            <a:r>
              <a:rPr lang="cs-CZ" dirty="0" smtClean="0"/>
              <a:t>Povolené překročení rozpočtu výdajů, kterým nedochází ke změně ukazatele</a:t>
            </a:r>
          </a:p>
          <a:p>
            <a:pPr>
              <a:defRPr/>
            </a:pPr>
            <a:r>
              <a:rPr lang="cs-CZ" dirty="0" smtClean="0"/>
              <a:t>Vázání prostředků SR</a:t>
            </a:r>
          </a:p>
          <a:p>
            <a:pPr>
              <a:defRPr/>
            </a:pPr>
            <a:r>
              <a:rPr lang="cs-CZ" dirty="0" smtClean="0"/>
              <a:t>Souvztažné zvýšení P+V SR (může vláda x ministr f. 5-10% </a:t>
            </a:r>
            <a:r>
              <a:rPr lang="cs-CZ" dirty="0" err="1" smtClean="0"/>
              <a:t>záv</a:t>
            </a:r>
            <a:r>
              <a:rPr lang="cs-CZ" dirty="0" smtClean="0"/>
              <a:t>. </a:t>
            </a:r>
            <a:r>
              <a:rPr lang="cs-CZ" dirty="0"/>
              <a:t>u</a:t>
            </a:r>
            <a:r>
              <a:rPr lang="cs-CZ" dirty="0" smtClean="0"/>
              <a:t>kazatelů,  Rozpočtový výbor PS nad 10%- §24 RP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31744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sz="4000" dirty="0"/>
              <a:t>Porušení rozpočtové kázně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Neoprávněné použití peněžních prostředků SR a jiných </a:t>
            </a:r>
            <a:r>
              <a:rPr lang="cs-CZ" dirty="0" err="1" smtClean="0"/>
              <a:t>prostř</a:t>
            </a:r>
            <a:r>
              <a:rPr lang="cs-CZ" dirty="0" smtClean="0"/>
              <a:t>. Státu</a:t>
            </a:r>
          </a:p>
          <a:p>
            <a:pPr>
              <a:defRPr/>
            </a:pPr>
            <a:r>
              <a:rPr lang="cs-CZ" dirty="0" err="1" smtClean="0"/>
              <a:t>Neopr</a:t>
            </a:r>
            <a:r>
              <a:rPr lang="cs-CZ" dirty="0" smtClean="0"/>
              <a:t>. Použití či zadržení prostředků SR, SF, NF nebo st. Fin. Aktiv</a:t>
            </a:r>
          </a:p>
          <a:p>
            <a:pPr>
              <a:defRPr/>
            </a:pPr>
            <a:r>
              <a:rPr lang="cs-CZ" dirty="0" err="1" smtClean="0"/>
              <a:t>Neprovední</a:t>
            </a:r>
            <a:r>
              <a:rPr lang="cs-CZ" dirty="0" smtClean="0"/>
              <a:t> odvodu Přísp.org.</a:t>
            </a:r>
          </a:p>
          <a:p>
            <a:pPr>
              <a:defRPr/>
            </a:pPr>
            <a:r>
              <a:rPr lang="cs-CZ" dirty="0" smtClean="0"/>
              <a:t>Neuložení odvodu zřizovatelem</a:t>
            </a:r>
          </a:p>
          <a:p>
            <a:pPr>
              <a:defRPr/>
            </a:pPr>
            <a:r>
              <a:rPr lang="cs-CZ" dirty="0" smtClean="0"/>
              <a:t>Nevrácení prostředků, ……§44 RP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44506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smtClean="0"/>
              <a:t>POSTIH za neoprávněné použití prostředků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Podle krytí z rozpočtu EU, NF, státním rozpočtem, předfinancované, vydané organizační složkou, apod. – ODVODY za porušení rozpočtové kázně na základě § 44a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87835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A7D9F7"/>
                </a:solidFill>
              </a14:hiddenFill>
            </a:ext>
          </a:ex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3500"/>
              <a:t>Ad. III.)</a:t>
            </a:r>
            <a:r>
              <a:rPr lang="cs-CZ" altLang="cs-CZ" sz="4000">
                <a:solidFill>
                  <a:srgbClr val="FF9900"/>
                </a:solidFill>
              </a:rPr>
              <a:t> </a:t>
            </a:r>
            <a:r>
              <a:rPr lang="cs-CZ" altLang="cs-CZ" sz="3500"/>
              <a:t>Sestavení a schválení závěrečného účtu SR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ACA6F8"/>
                </a:solidFill>
              </a14:hiddenFill>
            </a:ext>
          </a:extLst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3600" b="1" dirty="0"/>
              <a:t>Ministerstvo vypracovává návrh SZÚ v součinnosti se správci kapitol, ÚSC a státními fondy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3600" b="1" dirty="0"/>
              <a:t>            -Předkládá vládě současně s přebytky   nebo schodkem SR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3600" b="1" dirty="0"/>
              <a:t>            -PS ke schválení do 30. dubna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3600" b="1" dirty="0"/>
              <a:t>             „</a:t>
            </a:r>
            <a:r>
              <a:rPr lang="cs-CZ" altLang="cs-CZ" sz="3600" b="1" i="1" u="sng" dirty="0"/>
              <a:t>závěrečný účet nemá formu zákona“</a:t>
            </a:r>
            <a:r>
              <a:rPr lang="cs-CZ" altLang="cs-CZ" sz="3600" b="1" dirty="0"/>
              <a:t>  pouze zveřejněn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3600" b="1" dirty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800" b="1" dirty="0"/>
              <a:t>    </a:t>
            </a:r>
            <a:endParaRPr lang="cs-CZ" altLang="cs-CZ" sz="2800" b="1" i="1" u="sng" dirty="0"/>
          </a:p>
        </p:txBody>
      </p:sp>
    </p:spTree>
    <p:extLst>
      <p:ext uri="{BB962C8B-B14F-4D97-AF65-F5344CB8AC3E}">
        <p14:creationId xmlns:p14="http://schemas.microsoft.com/office/powerpoint/2010/main" val="114066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4600" dirty="0"/>
              <a:t>Státní závěrečný účet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None/>
              <a:defRPr/>
            </a:pPr>
            <a:r>
              <a:rPr lang="cs-CZ" altLang="cs-CZ">
                <a:solidFill>
                  <a:srgbClr val="FF0066"/>
                </a:solidFill>
              </a:rPr>
              <a:t>= </a:t>
            </a:r>
            <a:r>
              <a:rPr lang="cs-CZ" altLang="cs-CZ" sz="3600"/>
              <a:t>údaje o výsledcích rozpočtového</a:t>
            </a:r>
          </a:p>
          <a:p>
            <a:pPr marL="609600" indent="-609600">
              <a:buNone/>
              <a:defRPr/>
            </a:pPr>
            <a:r>
              <a:rPr lang="cs-CZ" altLang="cs-CZ" sz="3600"/>
              <a:t>    hospodaření minulého roku</a:t>
            </a:r>
          </a:p>
          <a:p>
            <a:pPr marL="609600" indent="-609600">
              <a:buNone/>
              <a:defRPr/>
            </a:pPr>
            <a:endParaRPr lang="cs-CZ" altLang="cs-CZ" sz="3600"/>
          </a:p>
          <a:p>
            <a:pPr marL="609600" indent="-609600">
              <a:buNone/>
              <a:defRPr/>
            </a:pPr>
            <a:r>
              <a:rPr lang="cs-CZ" altLang="cs-CZ" sz="3600" i="1"/>
              <a:t>     Součástí návrhu SZÚ  jsou závěrečné účty kapitol , které jsou předkládány Poslanecké sněmovně</a:t>
            </a:r>
          </a:p>
        </p:txBody>
      </p:sp>
    </p:spTree>
    <p:extLst>
      <p:ext uri="{BB962C8B-B14F-4D97-AF65-F5344CB8AC3E}">
        <p14:creationId xmlns:p14="http://schemas.microsoft.com/office/powerpoint/2010/main" val="256572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3400"/>
              <a:t>Přílohy státního závěrečného účtu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sz="3600" b="1"/>
              <a:t>Údaje o výsledcích rozpočtového hospodaření ÚSC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Závěrečné účty státních fondů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Přehled o státních finančních aktivech a pasivech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Přehled o státních zárukách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Přehled o stavech fondů organizačních složek státu</a:t>
            </a:r>
          </a:p>
        </p:txBody>
      </p:sp>
    </p:spTree>
    <p:extLst>
      <p:ext uri="{BB962C8B-B14F-4D97-AF65-F5344CB8AC3E}">
        <p14:creationId xmlns:p14="http://schemas.microsoft.com/office/powerpoint/2010/main" val="365768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i="1"/>
              <a:t>Rozpočtový proces na úrovni ÚSC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>
              <a:buFontTx/>
              <a:buAutoNum type="arabicPeriod"/>
              <a:defRPr/>
            </a:pPr>
            <a:r>
              <a:rPr lang="cs-CZ" altLang="cs-CZ" sz="4800"/>
              <a:t>Sestavení a schválení rozpočtu</a:t>
            </a:r>
          </a:p>
          <a:p>
            <a:pPr marL="533400" indent="-533400">
              <a:buFontTx/>
              <a:buAutoNum type="arabicPeriod"/>
              <a:defRPr/>
            </a:pPr>
            <a:r>
              <a:rPr lang="cs-CZ" altLang="cs-CZ" sz="4800"/>
              <a:t>Plnění a kontrola</a:t>
            </a:r>
          </a:p>
          <a:p>
            <a:pPr marL="533400" indent="-533400">
              <a:buFontTx/>
              <a:buAutoNum type="arabicPeriod"/>
              <a:defRPr/>
            </a:pPr>
            <a:r>
              <a:rPr lang="cs-CZ" altLang="cs-CZ" sz="4800"/>
              <a:t>Sestavení a schválení závěrečného účtu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endParaRPr lang="cs-CZ" altLang="cs-CZ" sz="4800"/>
          </a:p>
        </p:txBody>
      </p:sp>
    </p:spTree>
    <p:extLst>
      <p:ext uri="{BB962C8B-B14F-4D97-AF65-F5344CB8AC3E}">
        <p14:creationId xmlns:p14="http://schemas.microsoft.com/office/powerpoint/2010/main" val="360281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smtClean="0">
                <a:solidFill>
                  <a:schemeClr val="tx1"/>
                </a:solidFill>
              </a:rPr>
              <a:t>1.Vypracování rozpočtu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>
              <a:buNone/>
              <a:defRPr/>
            </a:pPr>
            <a:r>
              <a:rPr lang="cs-CZ" altLang="cs-CZ" smtClean="0"/>
              <a:t>Návrh: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smtClean="0"/>
              <a:t>Finanční výbor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smtClean="0"/>
              <a:t>Rada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smtClean="0"/>
              <a:t>Finanční komise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smtClean="0"/>
              <a:t>Zastupitelstvo</a:t>
            </a:r>
          </a:p>
          <a:p>
            <a:pPr marL="533400" indent="-533400">
              <a:buNone/>
              <a:defRPr/>
            </a:pPr>
            <a:endParaRPr lang="cs-CZ" altLang="cs-CZ" smtClean="0"/>
          </a:p>
          <a:p>
            <a:pPr marL="533400" indent="-533400">
              <a:buNone/>
              <a:defRPr/>
            </a:pPr>
            <a:r>
              <a:rPr lang="cs-CZ" altLang="cs-CZ" smtClean="0"/>
              <a:t>Připomínky:</a:t>
            </a:r>
          </a:p>
          <a:p>
            <a:pPr marL="533400" indent="-533400">
              <a:buNone/>
              <a:defRPr/>
            </a:pPr>
            <a:r>
              <a:rPr lang="cs-CZ" altLang="cs-CZ" smtClean="0"/>
              <a:t>Občané, kontrolní výbor, zastupitelstvo</a:t>
            </a:r>
          </a:p>
        </p:txBody>
      </p:sp>
    </p:spTree>
    <p:extLst>
      <p:ext uri="{BB962C8B-B14F-4D97-AF65-F5344CB8AC3E}">
        <p14:creationId xmlns:p14="http://schemas.microsoft.com/office/powerpoint/2010/main" val="251809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smtClean="0">
                <a:solidFill>
                  <a:schemeClr val="tx1"/>
                </a:solidFill>
              </a:rPr>
              <a:t>Schvalování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Font typeface="Wingdings" pitchFamily="2" charset="2"/>
              <a:buChar char="Ø"/>
              <a:defRPr/>
            </a:pPr>
            <a:r>
              <a:rPr lang="cs-CZ" altLang="cs-CZ" sz="3600"/>
              <a:t>Vyvěšení - 15 dnů před schválením</a:t>
            </a:r>
          </a:p>
          <a:p>
            <a:pPr marL="609600" indent="-609600">
              <a:buFont typeface="Wingdings" pitchFamily="2" charset="2"/>
              <a:buChar char="Ø"/>
              <a:defRPr/>
            </a:pPr>
            <a:r>
              <a:rPr lang="cs-CZ" altLang="cs-CZ" sz="3600"/>
              <a:t>Schválení – </a:t>
            </a:r>
            <a:r>
              <a:rPr lang="cs-CZ" altLang="cs-CZ" sz="3600" b="1" i="1" u="sng">
                <a:solidFill>
                  <a:srgbClr val="CC0000"/>
                </a:solidFill>
              </a:rPr>
              <a:t>ZASTUPITELSTVO</a:t>
            </a:r>
          </a:p>
          <a:p>
            <a:pPr marL="609600" indent="-609600">
              <a:buFont typeface="Wingdings" pitchFamily="2" charset="2"/>
              <a:buChar char="Ø"/>
              <a:defRPr/>
            </a:pPr>
            <a:r>
              <a:rPr lang="cs-CZ" altLang="cs-CZ" sz="3600">
                <a:solidFill>
                  <a:srgbClr val="FF0066"/>
                </a:solidFill>
              </a:rPr>
              <a:t>Rozpočtové provizorium</a:t>
            </a:r>
          </a:p>
          <a:p>
            <a:pPr marL="609600" indent="-609600">
              <a:buFont typeface="Wingdings" pitchFamily="2" charset="2"/>
              <a:buChar char="Ø"/>
              <a:defRPr/>
            </a:pPr>
            <a:r>
              <a:rPr lang="cs-CZ" altLang="cs-CZ" sz="3600"/>
              <a:t>Rozpis ukazatelů-finanční  výbor</a:t>
            </a:r>
          </a:p>
          <a:p>
            <a:pPr marL="609600" indent="-609600">
              <a:buFont typeface="Wingdings" pitchFamily="2" charset="2"/>
              <a:buChar char="Ø"/>
              <a:defRPr/>
            </a:pPr>
            <a:r>
              <a:rPr lang="cs-CZ" altLang="cs-CZ" sz="3600"/>
              <a:t>Hospodaření a kontrola</a:t>
            </a:r>
          </a:p>
          <a:p>
            <a:pPr marL="609600" indent="-609600">
              <a:buNone/>
              <a:defRPr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77214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KONTROLA ve FP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3600" b="1"/>
              <a:t>kontrolou se rozumí kontrolní činnost orgánů VS zaměřená na hospodaření s finančními a hmotnými prostředky České republiky a plnění povinností vyplývajících z obecně závazných právních předpisů nebo uložených na základě těchto předpisů.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4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23852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i="1" smtClean="0">
                <a:solidFill>
                  <a:schemeClr val="tx1"/>
                </a:solidFill>
              </a:rPr>
              <a:t>2. Hospodaření a kontrola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cs-CZ" altLang="cs-CZ" b="1" smtClean="0"/>
              <a:t>Plnění sleduje finanční a kontrolní výbor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cs-CZ" altLang="cs-CZ" b="1" smtClean="0"/>
              <a:t>Rada obce, kraje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cs-CZ" altLang="cs-CZ" b="1" smtClean="0"/>
              <a:t>Finanční komise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 b="1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b="1"/>
              <a:t>Časové použití prostředků-jen pro fiskální rok,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b="1"/>
              <a:t>Ostatní se převádějí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b="1" smtClean="0"/>
              <a:t>KONTROLA- vnitřní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b="1" smtClean="0"/>
              <a:t>                      vnější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 b="1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>
              <a:solidFill>
                <a:srgbClr val="66FFFF"/>
              </a:solidFill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V="1">
            <a:off x="5375276" y="4005264"/>
            <a:ext cx="2889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2521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smtClean="0">
                <a:solidFill>
                  <a:schemeClr val="tx1"/>
                </a:solidFill>
              </a:rPr>
              <a:t>Vnitřní kontrola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Finanční výbor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Kontrolní výbor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Zastupitelstvo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Rada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Starosta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Hejtman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4000"/>
          </a:p>
        </p:txBody>
      </p:sp>
    </p:spTree>
    <p:extLst>
      <p:ext uri="{BB962C8B-B14F-4D97-AF65-F5344CB8AC3E}">
        <p14:creationId xmlns:p14="http://schemas.microsoft.com/office/powerpoint/2010/main" val="36176577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i="1" smtClean="0">
                <a:solidFill>
                  <a:schemeClr val="tx1"/>
                </a:solidFill>
              </a:rPr>
              <a:t>Vnější kontrola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Občané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ÚFO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NKÚ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Kraj- přezkoumávání hospodaření ÚSC – z.č. 420/2004 Sb.,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Ministerstvo financí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endParaRPr lang="cs-CZ" altLang="cs-CZ" sz="3600"/>
          </a:p>
          <a:p>
            <a:pPr eaLnBrk="1" hangingPunct="1">
              <a:buFont typeface="Wingdings" pitchFamily="2" charset="2"/>
              <a:buChar char="ü"/>
              <a:defRPr/>
            </a:pPr>
            <a:endParaRPr lang="cs-CZ" altLang="cs-CZ" sz="3600"/>
          </a:p>
        </p:txBody>
      </p:sp>
    </p:spTree>
    <p:extLst>
      <p:ext uri="{BB962C8B-B14F-4D97-AF65-F5344CB8AC3E}">
        <p14:creationId xmlns:p14="http://schemas.microsoft.com/office/powerpoint/2010/main" val="1049186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smtClean="0">
                <a:solidFill>
                  <a:schemeClr val="tx1"/>
                </a:solidFill>
              </a:rPr>
              <a:t>3. Závěrečný účet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Sestavuje: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367213" y="1700213"/>
            <a:ext cx="4572000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altLang="cs-CZ" sz="2400" b="1"/>
              <a:t>Finanční výbor</a:t>
            </a:r>
          </a:p>
          <a:p>
            <a:pPr>
              <a:defRPr/>
            </a:pPr>
            <a:r>
              <a:rPr lang="cs-CZ" altLang="cs-CZ" sz="2400" b="1"/>
              <a:t>Rada</a:t>
            </a:r>
          </a:p>
          <a:p>
            <a:pPr>
              <a:defRPr/>
            </a:pPr>
            <a:r>
              <a:rPr lang="cs-CZ" altLang="cs-CZ" sz="2400" b="1"/>
              <a:t>Finanční komise</a:t>
            </a:r>
          </a:p>
          <a:p>
            <a:pPr>
              <a:defRPr/>
            </a:pPr>
            <a:r>
              <a:rPr lang="cs-CZ" altLang="cs-CZ" sz="2400" b="1"/>
              <a:t>Zastupitelstvo</a:t>
            </a:r>
          </a:p>
          <a:p>
            <a:pPr>
              <a:defRPr/>
            </a:pPr>
            <a:endParaRPr lang="cs-CZ" altLang="cs-CZ" sz="2400" b="1"/>
          </a:p>
          <a:p>
            <a:pPr>
              <a:defRPr/>
            </a:pPr>
            <a:r>
              <a:rPr lang="cs-CZ" altLang="cs-CZ" sz="3200" b="1"/>
              <a:t>Připomínky:</a:t>
            </a:r>
          </a:p>
          <a:p>
            <a:pPr>
              <a:defRPr/>
            </a:pPr>
            <a:r>
              <a:rPr lang="cs-CZ" altLang="cs-CZ" sz="2400" b="1"/>
              <a:t>Občané, kontrolní výbor, zastupitelstvo</a:t>
            </a:r>
          </a:p>
          <a:p>
            <a:pPr>
              <a:defRPr/>
            </a:pPr>
            <a:endParaRPr lang="cs-CZ" altLang="cs-CZ" sz="2400" b="1"/>
          </a:p>
          <a:p>
            <a:pPr>
              <a:defRPr/>
            </a:pPr>
            <a:r>
              <a:rPr lang="cs-CZ" altLang="cs-CZ" sz="3200" b="1"/>
              <a:t>Schvaluje :</a:t>
            </a:r>
          </a:p>
          <a:p>
            <a:pPr>
              <a:defRPr/>
            </a:pPr>
            <a:r>
              <a:rPr lang="cs-CZ" altLang="cs-CZ" sz="28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zastupitelstvo</a:t>
            </a:r>
          </a:p>
        </p:txBody>
      </p:sp>
    </p:spTree>
    <p:extLst>
      <p:ext uri="{BB962C8B-B14F-4D97-AF65-F5344CB8AC3E}">
        <p14:creationId xmlns:p14="http://schemas.microsoft.com/office/powerpoint/2010/main" val="462727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DOZOR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/>
              <a:t>dozor spočívá v </a:t>
            </a:r>
            <a:r>
              <a:rPr lang="cs-CZ" altLang="cs-CZ" sz="2800" u="sng"/>
              <a:t>pozorování a hodnocení adekvátnosti jednání a aktivity směřující k nápravě nedostatků. </a:t>
            </a:r>
          </a:p>
          <a:p>
            <a:pPr eaLnBrk="1" hangingPunct="1"/>
            <a:r>
              <a:rPr lang="cs-CZ" altLang="cs-CZ" sz="2800"/>
              <a:t>Státní dozor je zákonem povolená činnost správy, při které dozorčí orgán sleduje chování subjektů ve věcech své specializované působnosti, tj. zda je jejich činnost v souladu s právními předpisy, příp. s dalšími akty vydanými na základě zákona.</a:t>
            </a:r>
          </a:p>
        </p:txBody>
      </p:sp>
    </p:spTree>
    <p:extLst>
      <p:ext uri="{BB962C8B-B14F-4D97-AF65-F5344CB8AC3E}">
        <p14:creationId xmlns:p14="http://schemas.microsoft.com/office/powerpoint/2010/main" val="192993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DOZOR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b="1" smtClean="0"/>
              <a:t>dohled nad dodržováním povinností vyplývajících ze závazných právních předpisů, povinností a podmínek stanovených pro výkon činnosti dozorovaných institucí v jejich veřejnoprávním oprávnění k finanční činnosti (licence, povolení aj.), povinností uložených dozorovaným institucím pro ně závaznými </a:t>
            </a:r>
            <a:r>
              <a:rPr lang="cs-CZ" altLang="cs-CZ" b="1" smtClean="0">
                <a:hlinkClick r:id="rId2" tooltip="Individuální právní akt (stránka neexistuje)"/>
              </a:rPr>
              <a:t>individuálními právním akty</a:t>
            </a:r>
            <a:r>
              <a:rPr lang="cs-CZ" altLang="cs-CZ" b="1" smtClean="0"/>
              <a:t>, jež vydal orgán státního dozoru. </a:t>
            </a:r>
          </a:p>
        </p:txBody>
      </p:sp>
    </p:spTree>
    <p:extLst>
      <p:ext uri="{BB962C8B-B14F-4D97-AF65-F5344CB8AC3E}">
        <p14:creationId xmlns:p14="http://schemas.microsoft.com/office/powerpoint/2010/main" val="1268231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DOHLED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plnění povinností stanovených zákony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 </a:t>
            </a:r>
          </a:p>
          <a:p>
            <a:pPr eaLnBrk="1" hangingPunct="1">
              <a:defRPr/>
            </a:pPr>
            <a:r>
              <a:rPr lang="cs-CZ" altLang="cs-CZ" smtClean="0"/>
              <a:t>Dohled ČNB nad pojišťovnami,</a:t>
            </a:r>
          </a:p>
          <a:p>
            <a:pPr eaLnBrk="1" hangingPunct="1">
              <a:defRPr/>
            </a:pPr>
            <a:r>
              <a:rPr lang="cs-CZ" altLang="cs-CZ" smtClean="0"/>
              <a:t>Dohled nad kapitálovým trhem,…</a:t>
            </a:r>
          </a:p>
        </p:txBody>
      </p:sp>
    </p:spTree>
    <p:extLst>
      <p:ext uri="{BB962C8B-B14F-4D97-AF65-F5344CB8AC3E}">
        <p14:creationId xmlns:p14="http://schemas.microsoft.com/office/powerpoint/2010/main" val="273271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INSPEKCE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označuje </a:t>
            </a:r>
            <a:r>
              <a:rPr lang="cs-CZ" altLang="cs-CZ" sz="2800" b="1" u="sng">
                <a:hlinkClick r:id="rId2" tooltip="Lidé"/>
              </a:rPr>
              <a:t>lidskou</a:t>
            </a:r>
            <a:r>
              <a:rPr lang="cs-CZ" altLang="cs-CZ" sz="2800" b="1" u="sng"/>
              <a:t> činnost spočívající v </a:t>
            </a:r>
            <a:r>
              <a:rPr lang="cs-CZ" altLang="cs-CZ" sz="2800" b="1" u="sng">
                <a:hlinkClick r:id="rId3" tooltip="Úřad"/>
              </a:rPr>
              <a:t>úředním</a:t>
            </a:r>
            <a:r>
              <a:rPr lang="cs-CZ" altLang="cs-CZ" sz="2800" b="1" u="sng"/>
              <a:t> dohledu, odborném </a:t>
            </a:r>
            <a:r>
              <a:rPr lang="cs-CZ" altLang="cs-CZ" sz="2800" b="1" u="sng">
                <a:hlinkClick r:id="rId4" tooltip="Dozor (stránka neexistuje)"/>
              </a:rPr>
              <a:t>dozoru</a:t>
            </a:r>
            <a:r>
              <a:rPr lang="cs-CZ" altLang="cs-CZ" sz="2800" b="1" u="sng"/>
              <a:t>, věcné </a:t>
            </a:r>
            <a:r>
              <a:rPr lang="cs-CZ" altLang="cs-CZ" sz="2800" b="1" u="sng">
                <a:hlinkClick r:id="rId5" tooltip="Kontrola"/>
              </a:rPr>
              <a:t>kontrole</a:t>
            </a:r>
            <a:r>
              <a:rPr lang="cs-CZ" altLang="cs-CZ" sz="2800" b="1" u="sng"/>
              <a:t>, podrobné kontrolní prohlídce a podobně</a:t>
            </a:r>
            <a:r>
              <a:rPr lang="cs-CZ" altLang="cs-CZ" sz="2800"/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>
                <a:hlinkClick r:id="rId6" tooltip="Česká inspekce životního prostředí"/>
              </a:rPr>
              <a:t>Česká inspekce životního prostředí</a:t>
            </a:r>
            <a:r>
              <a:rPr lang="cs-CZ" altLang="cs-CZ" sz="280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>
                <a:hlinkClick r:id="rId7" tooltip="Česká školní inspekce"/>
              </a:rPr>
              <a:t>Česká školní inspekce</a:t>
            </a:r>
            <a:r>
              <a:rPr lang="cs-CZ" altLang="cs-CZ" sz="280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>
                <a:hlinkClick r:id="rId8" tooltip="Drážní inspekce"/>
              </a:rPr>
              <a:t>Drážní inspekce</a:t>
            </a:r>
            <a:r>
              <a:rPr lang="cs-CZ" altLang="cs-CZ" sz="280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>
                <a:hlinkClick r:id="rId9" tooltip="Státní energetická inspekce (stránka neexistuje)"/>
              </a:rPr>
              <a:t>Státní energetická inspekce</a:t>
            </a:r>
            <a:endParaRPr lang="cs-CZ" altLang="cs-CZ" sz="280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800"/>
          </a:p>
        </p:txBody>
      </p:sp>
    </p:spTree>
    <p:extLst>
      <p:ext uri="{BB962C8B-B14F-4D97-AF65-F5344CB8AC3E}">
        <p14:creationId xmlns:p14="http://schemas.microsoft.com/office/powerpoint/2010/main" val="1008059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i="1" smtClean="0">
                <a:solidFill>
                  <a:schemeClr val="tx1"/>
                </a:solidFill>
              </a:rPr>
              <a:t>KONTROLA VE FP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cs-CZ" altLang="cs-CZ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Kontrola ve FP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V="1">
            <a:off x="4943476" y="3644901"/>
            <a:ext cx="5048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4943475" y="4221163"/>
            <a:ext cx="4318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788025" y="3521076"/>
            <a:ext cx="150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charset="0"/>
              </a:rPr>
              <a:t>Fiskální části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788025" y="4600576"/>
            <a:ext cx="172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charset="0"/>
              </a:rPr>
              <a:t>Nefiskální části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V="1">
            <a:off x="7391400" y="2997200"/>
            <a:ext cx="649288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91400" y="3644900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7391401" y="3644901"/>
            <a:ext cx="5048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7608888" y="47974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7680326" y="47974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7680325" y="4868863"/>
            <a:ext cx="2873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7680325" y="5084763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8186738" y="2800351"/>
            <a:ext cx="164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charset="0"/>
              </a:rPr>
              <a:t>Rozpočtové p.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8020050" y="337661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charset="0"/>
              </a:rPr>
              <a:t>   Berní p.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8308975" y="4097338"/>
            <a:ext cx="971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charset="0"/>
              </a:rPr>
              <a:t>Celní p.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8020050" y="4673601"/>
            <a:ext cx="150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charset="0"/>
              </a:rPr>
              <a:t>    Měnové p.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8308975" y="4960938"/>
            <a:ext cx="191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charset="0"/>
              </a:rPr>
              <a:t>Veř. bankovní p. 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8308976" y="5248276"/>
            <a:ext cx="2251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charset="0"/>
              </a:rPr>
              <a:t>Veř. pojišťovnické p.</a:t>
            </a:r>
          </a:p>
        </p:txBody>
      </p:sp>
    </p:spTree>
    <p:extLst>
      <p:ext uri="{BB962C8B-B14F-4D97-AF65-F5344CB8AC3E}">
        <p14:creationId xmlns:p14="http://schemas.microsoft.com/office/powerpoint/2010/main" val="2206545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Citáty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5</TotalTime>
  <Words>1501</Words>
  <Application>Microsoft Office PowerPoint</Application>
  <PresentationFormat>Širokoúhlá obrazovka</PresentationFormat>
  <Paragraphs>268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51" baseType="lpstr">
      <vt:lpstr>Arial</vt:lpstr>
      <vt:lpstr>Arial Black</vt:lpstr>
      <vt:lpstr>Century Gothic</vt:lpstr>
      <vt:lpstr>Impact</vt:lpstr>
      <vt:lpstr>Tahoma</vt:lpstr>
      <vt:lpstr>Wingdings</vt:lpstr>
      <vt:lpstr>Wingdings 2</vt:lpstr>
      <vt:lpstr>Citáty</vt:lpstr>
      <vt:lpstr>ROZPOČTOVÉ PRÁVO ROZPOČTOVÝ PROCES A FINANČNÍ KONTROLA</vt:lpstr>
      <vt:lpstr>Úvod do problematiky</vt:lpstr>
      <vt:lpstr>KONTROLA  OBECNĚ - přezkoušení, ověřování, testování, přezkoumání, revize </vt:lpstr>
      <vt:lpstr>KONTROLA ve FP</vt:lpstr>
      <vt:lpstr>DOZOR</vt:lpstr>
      <vt:lpstr>DOZOR</vt:lpstr>
      <vt:lpstr>DOHLED</vt:lpstr>
      <vt:lpstr>INSPEKCE</vt:lpstr>
      <vt:lpstr>KONTROLA VE FP</vt:lpstr>
      <vt:lpstr>Kontrola v berním právu</vt:lpstr>
      <vt:lpstr>Daňová kontrola</vt:lpstr>
      <vt:lpstr>Daňová kontrola</vt:lpstr>
      <vt:lpstr>KO v celním právu</vt:lpstr>
      <vt:lpstr>KO v rozpočtovém právu</vt:lpstr>
      <vt:lpstr>Prezentace aplikace PowerPoint</vt:lpstr>
      <vt:lpstr>Prezentace aplikace PowerPoint</vt:lpstr>
      <vt:lpstr>Prezentace aplikace PowerPoint</vt:lpstr>
      <vt:lpstr>Zásady</vt:lpstr>
      <vt:lpstr>Obecné principy</vt:lpstr>
      <vt:lpstr>Speciální principy</vt:lpstr>
      <vt:lpstr>Prezentace aplikace PowerPoint</vt:lpstr>
      <vt:lpstr>Další zásady</vt:lpstr>
      <vt:lpstr>Prezentace aplikace PowerPoint</vt:lpstr>
      <vt:lpstr>Prezentace aplikace PowerPoint</vt:lpstr>
      <vt:lpstr>KONTROLA V RP</vt:lpstr>
      <vt:lpstr>Rozpočtový proces u státního rozpočtu</vt:lpstr>
      <vt:lpstr>Ad I.) Vypracování návrhu SR</vt:lpstr>
      <vt:lpstr>Speciální režim kapitol</vt:lpstr>
      <vt:lpstr>Prezentace aplikace PowerPoint</vt:lpstr>
      <vt:lpstr>AD II.) Kontrola plnění rozpočtu</vt:lpstr>
      <vt:lpstr>ROZPOČTOVÉ  OPATŘENÍ</vt:lpstr>
      <vt:lpstr>Porušení rozpočtové kázně</vt:lpstr>
      <vt:lpstr>POSTIH za neoprávněné použití prostředků</vt:lpstr>
      <vt:lpstr>Ad. III.) Sestavení a schválení závěrečného účtu SR</vt:lpstr>
      <vt:lpstr>Státní závěrečný účet</vt:lpstr>
      <vt:lpstr>Přílohy státního závěrečného účtu</vt:lpstr>
      <vt:lpstr>Rozpočtový proces na úrovni ÚSC</vt:lpstr>
      <vt:lpstr>1.Vypracování rozpočtu</vt:lpstr>
      <vt:lpstr>Schvalování</vt:lpstr>
      <vt:lpstr>2. Hospodaření a kontrola</vt:lpstr>
      <vt:lpstr>Vnitřní kontrola</vt:lpstr>
      <vt:lpstr>Vnější kontrola</vt:lpstr>
      <vt:lpstr>3. Závěrečný účet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Ivana Pařízková</dc:creator>
  <cp:lastModifiedBy>Ivana Pařízková</cp:lastModifiedBy>
  <cp:revision>2</cp:revision>
  <dcterms:created xsi:type="dcterms:W3CDTF">2019-05-07T11:48:43Z</dcterms:created>
  <dcterms:modified xsi:type="dcterms:W3CDTF">2019-05-07T11:55:07Z</dcterms:modified>
</cp:coreProperties>
</file>