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351" r:id="rId4"/>
    <p:sldId id="402" r:id="rId5"/>
    <p:sldId id="352" r:id="rId6"/>
    <p:sldId id="373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6" r:id="rId26"/>
    <p:sldId id="377" r:id="rId27"/>
    <p:sldId id="378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99" r:id="rId36"/>
    <p:sldId id="400" r:id="rId37"/>
    <p:sldId id="401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47" r:id="rId46"/>
    <p:sldId id="348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právo procesní – úvodní výklady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dirty="0">
                <a:latin typeface="Arial" charset="0"/>
                <a:cs typeface="Arial" charset="0"/>
              </a:rPr>
              <a:t>Místo trestního práva (hmotného i procesního) v právním řádu</a:t>
            </a:r>
            <a:b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„cyklo-pelotonu“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Vnitrostátní 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nálezy Ústavního soudu (ÚS)</a:t>
            </a:r>
          </a:p>
          <a:p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/>
              <a:t>např. nález č. 219/2010 Sb. (§ 83a odst. 1 TrŘ: jen soudní příkaz k prohlídce jiných prostor a pozemků, a to i v přípravném řízení)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/>
          </a:p>
          <a:p>
            <a:r>
              <a:rPr lang="cs-CZ" sz="1800"/>
              <a:t>zákonná opatření Senátu </a:t>
            </a:r>
          </a:p>
          <a:p>
            <a:endParaRPr lang="cs-CZ" sz="1800"/>
          </a:p>
          <a:p>
            <a:pPr lvl="1"/>
            <a:r>
              <a:rPr lang="cs-CZ" sz="1500"/>
              <a:t>jsou vydána v případě, kdy dojde k rozpuštění Poslanecké sněmovny</a:t>
            </a:r>
          </a:p>
          <a:p>
            <a:pPr lvl="1" algn="just"/>
            <a:r>
              <a:rPr lang="cs-CZ" sz="1500"/>
              <a:t>po její ustavení musí projít zpětným schválením (ratihabicí),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endParaRPr lang="cs-CZ" sz="15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/>
              <a:t>amnestijní rozhodnutí prezidenta dle čl. 63 písm. j) Ústavy   - abolice</a:t>
            </a:r>
          </a:p>
          <a:p>
            <a:endParaRPr lang="cs-CZ" sz="1800"/>
          </a:p>
          <a:p>
            <a:pPr lvl="1" algn="just"/>
            <a:r>
              <a:rPr lang="cs-CZ" sz="1500"/>
              <a:t>§ 11 odst. 1a TrŘ  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/>
            <a:r>
              <a:rPr lang="cs-CZ" sz="170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TPH, tj. přenosem obsahu evropského práva cestou jeho transformací a implementací do práva vnitrostátního</a:t>
            </a:r>
            <a:r>
              <a:rPr lang="cs-CZ" sz="1500"/>
              <a:t> </a:t>
            </a:r>
          </a:p>
          <a:p>
            <a:pPr lvl="1" algn="just"/>
            <a:r>
              <a:rPr lang="cs-CZ" sz="1500"/>
              <a:t>viz transpozice a implementace dřívějších rámcových rozhodnutí či směrnic, to se projevuje v procesu evropeizace vnitrostátního TPP </a:t>
            </a:r>
          </a:p>
          <a:p>
            <a:pPr lvl="1" algn="just"/>
            <a:r>
              <a:rPr lang="cs-CZ" sz="1500"/>
              <a:t>např. Rámcové rozhodnutí Rady EU ze dne 13. 6. 2002 o evropském zatýkacím rozkazu a postupech předávání mezi jednotlivými členskými státy (2002/584/JVV ) a §§ 403 a n. TrŘ</a:t>
            </a:r>
          </a:p>
          <a:p>
            <a:pPr lvl="1" algn="just">
              <a:buFont typeface="Wingdings" pitchFamily="2" charset="2"/>
              <a:buNone/>
            </a:pPr>
            <a:br>
              <a:rPr lang="cs-CZ" sz="1600"/>
            </a:br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algn="just"/>
            <a:endParaRPr lang="cs-CZ" sz="1800"/>
          </a:p>
          <a:p>
            <a:endParaRPr lang="cs-CZ" sz="1800"/>
          </a:p>
          <a:p>
            <a:endParaRPr lang="cs-CZ" sz="18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mezinárodní smlouvy (MS)</a:t>
            </a:r>
          </a:p>
          <a:p>
            <a:pPr algn="just"/>
            <a:endParaRPr lang="cs-CZ" sz="1800" dirty="0"/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140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např. zastavení </a:t>
            </a:r>
            <a:r>
              <a:rPr lang="cs-CZ" sz="1500" dirty="0" err="1"/>
              <a:t>tr</a:t>
            </a:r>
            <a:r>
              <a:rPr lang="cs-CZ" sz="1500" dirty="0"/>
              <a:t>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Struktura TrŘ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struktura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obecná část - „vytknutí před závorku“ obecných definic pojmů, institutů, které používá část zvláštní; např. soud, protokol, vazba, zadržení, svědek, rozhodnutí … apod.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zvláštní část  - ona „závorka“ obsahující speciální úpravu stadií </a:t>
            </a:r>
            <a:r>
              <a:rPr lang="cs-CZ" sz="1600" dirty="0" err="1"/>
              <a:t>TrŘ</a:t>
            </a:r>
            <a:r>
              <a:rPr lang="cs-CZ" sz="1600" dirty="0"/>
              <a:t>; např. přípravné řízení, hlavní líčení, řízení opravné (o odvolání, dovolání … apod.)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§ 1 – § 156 – společná ustanovení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157 – § 179h – přípravné řízení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180 – § 365 – řízení před soudem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366 – § 460n – některé úkony souvisící s trestním řízením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461 – § 471 – přechodná a závěrečná ustanovení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1070CC-305D-42D6-8718-56F71A5FEA0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29CFD-8755-4073-ABEF-AFA23F651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70A433-06E0-46A4-9367-BD04351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trestního práva procesního a trestního řízení, jejich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E6051-F883-4921-908A-7B79BB93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trestní právo procesní (TPP)</a:t>
            </a:r>
          </a:p>
          <a:p>
            <a:pPr marL="72000" indent="0" algn="just"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právní odvětví, které v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9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/>
              <a:t>rozumí se jí  určení okruhu  vztahu, na které dopadají plané a účinné  trestněprocesní normy, tzn. že upravují  jednání subjektů trestněprocesních vztahů podle kritéria času, místa a osoby 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věcná působnost   </a:t>
            </a:r>
          </a:p>
          <a:p>
            <a:pPr lvl="1" algn="just"/>
            <a:r>
              <a:rPr lang="cs-CZ" sz="1500"/>
              <a:t>její rozsah je určen § 1 odst. 1 TrŘ, 1 odst. 1, 3 ZSM a § 1 odst. 1, 2 ZTOPO</a:t>
            </a:r>
          </a:p>
          <a:p>
            <a:pPr lvl="1" algn="just"/>
            <a:r>
              <a:rPr lang="cs-CZ" sz="1500"/>
              <a:t>je výlučně omezen  na trestné činy (zločiny a přečiny) a provinění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časová působnost </a:t>
            </a:r>
          </a:p>
          <a:p>
            <a:pPr lvl="1" algn="just"/>
            <a:r>
              <a:rPr lang="cs-CZ" sz="150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/>
              <a:t>podle dřívějšího trestního řádu se budou provádět pouze v případech upravených v § 461 až § 465 TrŘ  (přechodná   a závěrečná ustanovení)</a:t>
            </a:r>
          </a:p>
          <a:p>
            <a:pPr lvl="1" algn="just"/>
            <a:r>
              <a:rPr lang="cs-CZ" sz="1500"/>
              <a:t>ratio legis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místní působnost </a:t>
            </a:r>
          </a:p>
          <a:p>
            <a:pPr lvl="1" algn="just"/>
            <a:r>
              <a:rPr lang="cs-CZ" sz="1500"/>
              <a:t>TrŘ je tzv. lex fori, tj. zákon místa soudu -  jeho ustanovení jsou tedy závazná na území České republiky </a:t>
            </a:r>
          </a:p>
          <a:p>
            <a:pPr lvl="1" algn="just"/>
            <a:r>
              <a:rPr lang="cs-CZ" sz="1500"/>
              <a:t>je tedy  právně bezvýznamné, zda samotný delikt byl spáchán na území České republiky či nikoliv stejně jako zda je obviněný občanem České republiky či nikoliv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osobní působnost </a:t>
            </a:r>
          </a:p>
          <a:p>
            <a:pPr lvl="1" algn="just"/>
            <a:r>
              <a:rPr lang="cs-CZ" sz="1500"/>
              <a:t>zahrnuje osoby, které spadají pod právní režim obsažený v TrŘ,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 dirty="0"/>
              <a:t>hmotněprávní a procesněprávní exempce </a:t>
            </a:r>
          </a:p>
          <a:p>
            <a:pPr marL="342900" lvl="1" indent="-342900"/>
            <a:endParaRPr lang="cs-CZ" sz="1500" dirty="0"/>
          </a:p>
          <a:p>
            <a:pPr marL="342900" lvl="1" indent="-342900" algn="just"/>
            <a:r>
              <a:rPr lang="cs-CZ" sz="15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sz="1400" dirty="0"/>
              <a:t>odepře-li komora souhlas, je trestní stíhání po dobu trvání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65 Ústavy  - prezidenta republiky nelze zadržet, trestně stíhat ani stíhat pro přestupek nebo jiný správní delikt</a:t>
            </a:r>
          </a:p>
          <a:p>
            <a:pPr marL="68580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cs-CZ" sz="1300" dirty="0"/>
              <a:t>velezradou se rozumí  - </a:t>
            </a:r>
            <a:r>
              <a:rPr lang="cs-CZ" sz="1400" dirty="0"/>
              <a:t>jednání prezidenta republiky směřující proti svrchovanosti a celistvosti republiky, jakož i proti jejímu demokratickému řádu</a:t>
            </a:r>
            <a:endParaRPr lang="cs-CZ" sz="1300" dirty="0"/>
          </a:p>
          <a:p>
            <a:pPr marL="68580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prezident republiky není z výkonu své funkce odpovědný</a:t>
            </a:r>
          </a:p>
          <a:p>
            <a:pPr marL="742950" lvl="2" indent="-342900" algn="just"/>
            <a:endParaRPr lang="cs-CZ" sz="1600" dirty="0"/>
          </a:p>
          <a:p>
            <a:r>
              <a:rPr lang="cs-CZ" sz="1500" dirty="0"/>
              <a:t>osoby  požívající  diplomatických výsad a imunit podle mezinárodního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/>
          </a:p>
          <a:p>
            <a:pPr algn="just"/>
            <a:r>
              <a:rPr lang="cs-CZ" sz="1600"/>
              <a:t>přímá </a:t>
            </a:r>
          </a:p>
          <a:p>
            <a:pPr algn="just">
              <a:buFont typeface="Wingdings" pitchFamily="2" charset="2"/>
              <a:buNone/>
            </a:pPr>
            <a:endParaRPr lang="cs-CZ" sz="1400"/>
          </a:p>
          <a:p>
            <a:pPr algn="just"/>
            <a:r>
              <a:rPr lang="cs-CZ" sz="1600"/>
              <a:t>přímé použití ustanovení TrŘ, ZSM, ZTOPO v konkrétním řízení, která tomuto typu řízení odpovídají; např. vyšetřování konkrétního TČ …</a:t>
            </a:r>
          </a:p>
          <a:p>
            <a:endParaRPr lang="cs-CZ" sz="1600"/>
          </a:p>
          <a:p>
            <a:pPr algn="just"/>
            <a:r>
              <a:rPr lang="cs-CZ" sz="1600"/>
              <a:t>nepřímá  </a:t>
            </a:r>
          </a:p>
          <a:p>
            <a:pPr algn="just"/>
            <a:endParaRPr lang="cs-CZ" sz="1600"/>
          </a:p>
          <a:p>
            <a:pPr lvl="1" algn="just"/>
            <a:r>
              <a:rPr lang="cs-CZ" sz="1400"/>
              <a:t>nepřímé – analogické – použití TrŘ na konkrétní případ je zpravidla přípustné </a:t>
            </a:r>
          </a:p>
          <a:p>
            <a:endParaRPr lang="cs-CZ" sz="1600"/>
          </a:p>
          <a:p>
            <a:pPr lvl="1" algn="just"/>
            <a:r>
              <a:rPr lang="cs-CZ" sz="140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Výklad TrŘ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zjišťování obsahu právních norem obsažených v TrZ, ZSM, ZTOPO  </a:t>
            </a:r>
          </a:p>
          <a:p>
            <a:pPr algn="just">
              <a:buFont typeface="Wingdings" pitchFamily="2" charset="2"/>
              <a:buNone/>
            </a:pPr>
            <a:endParaRPr lang="cs-CZ" sz="1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znát zákony neznamená znát jejich slova, ale pochopit jejich význam a působení -  </a:t>
            </a:r>
            <a:r>
              <a:rPr lang="cs-CZ" sz="1500"/>
              <a:t>„scire leges non hoc est verba eorum tenere, sed vim ac potestatem“  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druhy výkladu  - např. </a:t>
            </a:r>
          </a:p>
          <a:p>
            <a:pPr algn="just">
              <a:buFont typeface="Wingdings" pitchFamily="2" charset="2"/>
              <a:buNone/>
            </a:pPr>
            <a:endParaRPr lang="cs-CZ" sz="17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soudní - </a:t>
            </a:r>
            <a:r>
              <a:rPr lang="cs-CZ" sz="1500"/>
              <a:t>nejčastěji používaný výklad, podle nějž se realizuje trestní právo v praxi; je závazný pro konkrétní případ, který se rozhodnutím řeší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vědecký  - </a:t>
            </a:r>
            <a:r>
              <a:rPr lang="cs-CZ" sz="1500"/>
              <a:t>obsažen v učebnicích, komentářích, monografiích a časopisech; není závazný, má však značný vliv na praxi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gramatický  - </a:t>
            </a:r>
            <a:r>
              <a:rPr lang="cs-CZ" sz="1500"/>
              <a:t>zjišťuje smysl ustanovení na podkladě významu použitých slov a podle zásad gramatiky a pravopisu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systematický - </a:t>
            </a:r>
            <a:r>
              <a:rPr lang="cs-CZ" sz="1500">
                <a:latin typeface="Arial" charset="0"/>
                <a:cs typeface="Arial" charset="0"/>
              </a:rPr>
              <a:t>zjišťuje smysl zákonného ustanovení v souvislosti s širším celkem, s celým zákonem nebo celým právním řádem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logický - </a:t>
            </a:r>
            <a:r>
              <a:rPr lang="cs-CZ" sz="1500">
                <a:latin typeface="Arial" charset="0"/>
                <a:cs typeface="Arial" charset="0"/>
              </a:rPr>
              <a:t>odkrývá smysl zákona prostřednictvím zásad logiky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doslovný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9F41C-F8AB-4A7B-9389-6BADACCC6F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pravidla (principy), která jsou výslovně či mlčky  zpravidla vyjádřená v TrŘ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představují východiska pro tvorbu (zákonodárce), interpretaci a aplikaci (orgány činné v trestním řízení) systému trestněprávně procesních norem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 dirty="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prostřednictvím základních zásad trestního řízení provádí OCŤŘ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 charakteru základních zásad a jejich uplatnění v trestním procesu lze usuzovat na charakter trestního procesu (inkviziční, </a:t>
            </a:r>
            <a:r>
              <a:rPr lang="cs-CZ" sz="1500" dirty="0" err="1"/>
              <a:t>adversární</a:t>
            </a:r>
            <a:r>
              <a:rPr lang="cs-CZ" sz="1500" dirty="0"/>
              <a:t>, smíšený)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TPP 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rozhodování o vině a trestu nezávislým soudem (čl. 81, 90 věta druhá, 92 Ústavy, čl. 38 odst. 1, 40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vázanost soudů jen zákonem (čl. 95 odst. 1 Ústavy)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zákonného soudce (čl. 38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soudní ochranu (čl. 36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zásady vyplývající z mezinárodních smluv (čl. 10 Ústavy)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čl. 8 LZPS, § 2/1 </a:t>
            </a:r>
            <a:r>
              <a:rPr lang="cs-CZ" sz="1800" dirty="0" err="1"/>
              <a:t>TrŘ</a:t>
            </a:r>
            <a:r>
              <a:rPr lang="cs-CZ" sz="1800" dirty="0"/>
              <a:t> „nikdo nesmí být stíhán nebo zbaven svobody jinak než z důvodů a způsobem, který stanoví zákon.“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procesním vyjádřením této zásady je presumpce neviny (čl. 39 LZPS a § 2/2 </a:t>
            </a:r>
            <a:r>
              <a:rPr lang="cs-CZ" sz="1800" dirty="0" err="1"/>
              <a:t>TrŘ</a:t>
            </a:r>
            <a:r>
              <a:rPr lang="cs-CZ" sz="1800" dirty="0"/>
              <a:t> – „dokud pravomocným odsuzujícím rozsudkem soudu není vina vyslovena, nelze na jednotlivce hledět jako by byl vinen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600" dirty="0"/>
              <a:t>hmotněprávní – zákaz vyjadřovat se o obviněném jako o vinném před pravomocným vyjádřením soudu o jeho vině</a:t>
            </a:r>
          </a:p>
          <a:p>
            <a:pPr lvl="1" algn="just"/>
            <a:r>
              <a:rPr lang="cs-CZ" sz="1600" dirty="0"/>
              <a:t>procesněprávní - pravidla soudního dokazování mají být takové, aby soud určil vinu nestranně a na základě zákona</a:t>
            </a:r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legality</a:t>
            </a: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státní zástupce má povinnost stíhat všechny trestné činy o kterých se dozví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oportunita je výjimkou ze zásady legality – státní zástupce nemá povinnost stíhat všechny trestné činy o kterých se dozví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není zásadou českého trestního řízení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souhlas poškozeného  - § 163, § 163a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u taxativně vyjmenovaných trestných činů v případě, že pachatel je ve vztahu k poškozenému  manželem, partnerem nebo druhem</a:t>
            </a:r>
          </a:p>
          <a:p>
            <a:pPr lvl="1" algn="just"/>
            <a:r>
              <a:rPr lang="cs-CZ" sz="1500" dirty="0"/>
              <a:t>souhlasu není třeba v případě  smrti, poškozený je mladší 15 let, poškozený není schopen dát souhlas, souhlas nebyl dán nebo byl vzat  zpět v tísni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nepřípustnost trestního stíhání - § 11 </a:t>
            </a:r>
            <a:r>
              <a:rPr lang="cs-CZ" sz="1700" dirty="0" err="1"/>
              <a:t>TrŘ</a:t>
            </a:r>
            <a:r>
              <a:rPr lang="cs-CZ" sz="1700" dirty="0"/>
              <a:t> - milost, amnestie, věk, příčetnost, promlčení, smrt  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B2FE2-DB72-4C8F-A70A-49496816B3C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7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chránit jednotlivce a společnost před TČ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regulovat procesní vztahy mezi subjekty TŘ, např. mezi policejním orgánem a obviněným, § 160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/>
              <a:t>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zjistit a procesně dokázat TČ, tj. že se stal, nebo nestal a kdo je jeho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pojem a účel TPP, TŘ, </a:t>
            </a:r>
            <a:r>
              <a:rPr lang="cs-CZ" sz="1700" dirty="0" err="1"/>
              <a:t>TrŘ</a:t>
            </a:r>
            <a:r>
              <a:rPr lang="cs-CZ" sz="1700" dirty="0"/>
              <a:t> úzce souvisí jako prostředek (</a:t>
            </a:r>
            <a:r>
              <a:rPr lang="cs-CZ" sz="1700" dirty="0" err="1"/>
              <a:t>TrŘ</a:t>
            </a:r>
            <a:r>
              <a:rPr lang="cs-CZ" sz="1700" dirty="0"/>
              <a:t>) + cíl (TŘ, TPP)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cs-CZ" sz="1600" dirty="0"/>
          </a:p>
          <a:p>
            <a:pPr marL="342900" lvl="1" indent="-342900"/>
            <a:r>
              <a:rPr lang="cs-CZ" sz="1600" dirty="0"/>
              <a:t>hmotněprávní a procesněprávní exempce </a:t>
            </a:r>
          </a:p>
          <a:p>
            <a:pPr marL="342900" lvl="1" indent="-342900"/>
            <a:endParaRPr lang="cs-CZ" sz="1600" dirty="0"/>
          </a:p>
          <a:p>
            <a:pPr marL="342900" lvl="1" indent="-342900" algn="just"/>
            <a:r>
              <a:rPr lang="cs-CZ" sz="16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342900" lvl="1" indent="-342900" algn="just"/>
            <a:r>
              <a:rPr lang="cs-CZ" sz="1600" dirty="0"/>
              <a:t>odepře-li komora souhlas, je trestní stíhání po dobu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62 Ústavy  - prezidenta republiky nelze zadržet, trestně stíhat ani stíhat pro přestupek nebo jiný správní delikt</a:t>
            </a:r>
          </a:p>
          <a:p>
            <a:pPr marL="342900" lvl="1" indent="-342900" algn="just"/>
            <a:r>
              <a:rPr lang="cs-CZ" sz="16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342900" lvl="1" indent="-342900" algn="just"/>
            <a:r>
              <a:rPr lang="cs-CZ" sz="1600" dirty="0"/>
              <a:t>trestní stíhání pro trestné činy spáchané po dobu výkonu funkce prezidenta republiky je navždy vyloučeno</a:t>
            </a:r>
          </a:p>
          <a:p>
            <a:pPr marL="342900" lvl="1" indent="-342900"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9DF1E3-2931-4650-8BDE-BA10559352E5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odklony</a:t>
            </a:r>
          </a:p>
          <a:p>
            <a:pPr lvl="1">
              <a:buFont typeface="Wingdings" pitchFamily="2" charset="2"/>
              <a:buNone/>
            </a:pPr>
            <a:endParaRPr lang="cs-CZ" sz="1600" dirty="0"/>
          </a:p>
          <a:p>
            <a:pPr lvl="1"/>
            <a:r>
              <a:rPr lang="cs-CZ" sz="1600" dirty="0"/>
              <a:t>§ 307 </a:t>
            </a:r>
            <a:r>
              <a:rPr lang="cs-CZ" sz="1600" dirty="0" err="1"/>
              <a:t>TrŘ</a:t>
            </a:r>
            <a:r>
              <a:rPr lang="cs-CZ" sz="1600" dirty="0"/>
              <a:t> - podmíněné zastavení trestního stíhání  - jen přečin</a:t>
            </a:r>
          </a:p>
          <a:p>
            <a:pPr lvl="1"/>
            <a:r>
              <a:rPr lang="cs-CZ" sz="1600" dirty="0"/>
              <a:t>§ 309 </a:t>
            </a:r>
            <a:r>
              <a:rPr lang="cs-CZ" sz="1600" dirty="0" err="1"/>
              <a:t>TrŘ</a:t>
            </a:r>
            <a:r>
              <a:rPr lang="cs-CZ" sz="1600" dirty="0"/>
              <a:t> - narovnání  - jen přečin </a:t>
            </a:r>
          </a:p>
          <a:p>
            <a:pPr marL="324000" lvl="1" indent="0">
              <a:buNone/>
            </a:pPr>
            <a:endParaRPr 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obviněný se doznal/ prohlásil,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uhrazení škody  poškozenému  nebo uzavření dohody, učinění potřebných kroků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složení peněžní částky  na peněžitou pomoc obětem trestné činnosti  (§ 309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zkušební doba 2-5let dle povahy a závažnosti přečinu (§ 307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§ 175a </a:t>
            </a:r>
            <a:r>
              <a:rPr lang="cs-CZ" sz="1600" dirty="0" err="1"/>
              <a:t>TrŘ</a:t>
            </a:r>
            <a:r>
              <a:rPr lang="cs-CZ" sz="1600" dirty="0"/>
              <a:t> - dohoda o vině a trestu  - nelze u zvlášť závažného zločinu a v řízení proti uprchlému</a:t>
            </a:r>
          </a:p>
          <a:p>
            <a:pPr lvl="1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obviněný prohlásil, že spáchal skutek a nejsou pochybnosti o  pravdivosti jeho prohlášení 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7CEF7-3CE1-492D-A250-4C401D2CF26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Zásada zjišťování skutkového stavu bez důvodných pochybností – spravedlnost procesu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§ 2/5 </a:t>
            </a:r>
            <a:r>
              <a:rPr lang="cs-CZ" sz="2000" dirty="0" err="1"/>
              <a:t>TrŘ</a:t>
            </a:r>
            <a:r>
              <a:rPr lang="cs-CZ" sz="2000" dirty="0"/>
              <a:t> - OČTŘ nezjišťují objektivní pravdu, ale skutkový stav bez důvodných pochybností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rovnost zbraní  -  procesní rovnost obžaloby a obhajoby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2000" dirty="0"/>
              <a:t>doznání obviněného nezbavuje OČTŘ povinnosti zjišťovat skutkový stav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lvl="1" eaLnBrk="1" hangingPunct="1"/>
            <a:r>
              <a:rPr lang="cs-CZ" sz="1800" dirty="0"/>
              <a:t>čl. 40/4 LZPS - obviněný má právo odepřít výpověď </a:t>
            </a:r>
          </a:p>
          <a:p>
            <a:pPr lvl="1" algn="just" eaLnBrk="1" hangingPunct="1"/>
            <a:r>
              <a:rPr lang="cs-CZ" sz="1800" dirty="0"/>
              <a:t>§ 33/1 </a:t>
            </a:r>
            <a:r>
              <a:rPr lang="cs-CZ" sz="1800" dirty="0" err="1"/>
              <a:t>TrŘ</a:t>
            </a:r>
            <a:r>
              <a:rPr lang="cs-CZ" sz="1800" dirty="0"/>
              <a:t> - právo  obviněného mlčet, právo hájit se jakkoliv, tj. i lží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5D0A4-B99A-4BDB-BE6C-CDE7AFCDDC3E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/>
          </a:p>
          <a:p>
            <a:pPr algn="just" eaLnBrk="1" hangingPunct="1"/>
            <a:r>
              <a:rPr lang="cs-CZ" sz="200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1700"/>
              <a:t> </a:t>
            </a:r>
          </a:p>
          <a:p>
            <a:pPr lvl="1" algn="just" eaLnBrk="1" hangingPunct="1"/>
            <a:r>
              <a:rPr lang="cs-CZ" sz="1800"/>
              <a:t>§ 158/3 TrŘ - prověření skutečností důvodně nasvědčujících tomu, že byl spáchán trestný čin </a:t>
            </a:r>
          </a:p>
          <a:p>
            <a:pPr lvl="1" algn="just" eaLnBrk="1" hangingPunct="1"/>
            <a:r>
              <a:rPr lang="cs-CZ" sz="1800"/>
              <a:t>§ 160/1 TrŘ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sz="1800"/>
              <a:t>§ 172/1 TrŘ - je-li nepochybné, skutek není, není prokázáno, je nepřípustné  </a:t>
            </a:r>
          </a:p>
          <a:p>
            <a:pPr lvl="1" algn="just" eaLnBrk="1" hangingPunct="1"/>
            <a:r>
              <a:rPr lang="cs-CZ" sz="1800"/>
              <a:t>§ 176 TrŘ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sz="1800"/>
              <a:t>rozhodování soudu  - in dubio pro reo </a:t>
            </a:r>
          </a:p>
          <a:p>
            <a:pPr algn="just" eaLnBrk="1" hangingPunct="1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DCF191F-8C3C-4A90-8D3B-8F4C9296C0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3D0C37-6FD8-4678-AE43-D768B424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vyhledávácí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C7C13B-C673-4139-9E31-FBE3F4C9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povinnost OČTŘ z vlastní iniciativy vyhledávat a provádět důkazy (i bez návrhu stran)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537750" lvl="1" indent="-285750" algn="just">
              <a:buFontTx/>
              <a:buChar char="-"/>
              <a:defRPr/>
            </a:pPr>
            <a:r>
              <a:rPr lang="cs-CZ" sz="1600" dirty="0"/>
              <a:t>projev zásady legality a oficiality </a:t>
            </a:r>
          </a:p>
          <a:p>
            <a:pPr marL="933450" lvl="1" indent="-533400" algn="just">
              <a:buNone/>
              <a:defRPr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objektivita dokazování – vyhledávají se důkazy svědčící ve prospěch i neprospěch </a:t>
            </a:r>
          </a:p>
          <a:p>
            <a:pPr marL="533400" indent="-533400" algn="just">
              <a:lnSpc>
                <a:spcPct val="100000"/>
              </a:lnSpc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doznání  obviněného nezbavuje OČTŘ  této povinnosti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neplatí princip „qui tacet (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loqui</a:t>
            </a:r>
            <a:r>
              <a:rPr lang="cs-CZ" sz="1800" dirty="0"/>
              <a:t> </a:t>
            </a:r>
            <a:r>
              <a:rPr lang="cs-CZ" sz="1800" dirty="0" err="1"/>
              <a:t>potuit</a:t>
            </a:r>
            <a:r>
              <a:rPr lang="cs-CZ" sz="1800" dirty="0"/>
              <a:t> et </a:t>
            </a:r>
            <a:r>
              <a:rPr lang="cs-CZ" sz="1800" dirty="0" err="1"/>
              <a:t>debuit</a:t>
            </a:r>
            <a:r>
              <a:rPr lang="cs-CZ" sz="1800" dirty="0"/>
              <a:t>) </a:t>
            </a:r>
            <a:r>
              <a:rPr lang="cs-CZ" sz="1800" dirty="0" err="1"/>
              <a:t>consentire</a:t>
            </a:r>
            <a:r>
              <a:rPr lang="cs-CZ" sz="1800" dirty="0"/>
              <a:t> </a:t>
            </a:r>
            <a:r>
              <a:rPr lang="cs-CZ" sz="1800" dirty="0" err="1"/>
              <a:t>videtur</a:t>
            </a:r>
            <a:r>
              <a:rPr lang="cs-CZ" sz="1800" dirty="0"/>
              <a:t>“ [„kdo mlčí (když mluvit mohl a měl), zřejmě souhlasí.“] - papež Bonifác VIII. (1235-1303) - mlčení obviněného nelze připočítat k jeho tíži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2081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89/2 </a:t>
            </a:r>
            <a:r>
              <a:rPr lang="cs-CZ" sz="1700" dirty="0" err="1"/>
              <a:t>TrŘ</a:t>
            </a:r>
            <a:r>
              <a:rPr lang="cs-CZ" sz="1700" dirty="0"/>
              <a:t> - každá ze stran muže důkaz vyhledat, skutečnost, že důkaz nevyhledal OČTŘ není důvodem k odmítnutí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177d </a:t>
            </a:r>
            <a:r>
              <a:rPr lang="cs-CZ" sz="1700" dirty="0" err="1"/>
              <a:t>TrŘ</a:t>
            </a:r>
            <a:r>
              <a:rPr lang="cs-CZ" sz="1700" dirty="0"/>
              <a:t> - státní zástupce v obžalobě musí uvést důkazy, o které se jeho tvrzení opírá a které navrhuje provést v hlavním líčení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180/2 </a:t>
            </a:r>
            <a:r>
              <a:rPr lang="cs-CZ" sz="1700" dirty="0" err="1"/>
              <a:t>TrŘ</a:t>
            </a:r>
            <a:r>
              <a:rPr lang="cs-CZ" sz="1700" dirty="0"/>
              <a:t> - v řízení před soudem státní zástupce z vlastní iniciativy opatřuje důkazy pro objasnění skutečností z hlediska podané obžaloby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218 </a:t>
            </a:r>
            <a:r>
              <a:rPr lang="cs-CZ" sz="1700" dirty="0" err="1"/>
              <a:t>TrŘ</a:t>
            </a:r>
            <a:r>
              <a:rPr lang="cs-CZ" sz="1700" dirty="0"/>
              <a:t> - vzhledem k závěrečným řečem rozhodne soud o doplnění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221 </a:t>
            </a:r>
            <a:r>
              <a:rPr lang="cs-CZ" sz="1700" dirty="0" err="1"/>
              <a:t>TrŘ</a:t>
            </a:r>
            <a:r>
              <a:rPr lang="cs-CZ" sz="1700" dirty="0"/>
              <a:t> -  o objasnění věci je třeba dalšího šetření, proto soud vrátí věc státnímu zástupci k došetření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489EB-AAE6-48D8-A86E-A852A756561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volného hodnocení důkazů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OČTŘ hodnotí důkazy podle svého vnitřního přesvědčení po pečlivém zvážení všech okolností a to nejprve jednotlivě a potom v celkovém souhrnu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je třeba  posoudit jejich věrohodnost a pravdivost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125 TrŘ - soud v odůvodnění rozsudku uvede, které skutečnosti vzal za prokázané o která skutková zjištění opřel své úvahy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08F5F9-CBFC-4BF4-8F7F-7141A2319FA8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Veřejnost procesu 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 LZPS - každý má právo, aby jeho věc byla projednána veřejně; veřejnost může být vyloučena jen v případech stanovených zákonem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2/10 </a:t>
            </a:r>
            <a:r>
              <a:rPr lang="cs-CZ" sz="1800" dirty="0" err="1"/>
              <a:t>TrŘ</a:t>
            </a:r>
            <a:r>
              <a:rPr lang="cs-CZ" sz="1800" dirty="0"/>
              <a:t> - trestní věci se projednávají veřejně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platí pouze pro hlavní líčení </a:t>
            </a:r>
          </a:p>
          <a:p>
            <a:pPr lvl="1" algn="just"/>
            <a:r>
              <a:rPr lang="cs-CZ" sz="1600" dirty="0"/>
              <a:t>přípravné řízení je neveřejné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600" dirty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§ 199 a násl. </a:t>
            </a:r>
            <a:r>
              <a:rPr lang="cs-CZ" sz="1800" dirty="0" err="1"/>
              <a:t>TrŘ</a:t>
            </a:r>
            <a:r>
              <a:rPr lang="cs-CZ" sz="1800" dirty="0"/>
              <a:t> - veřejnost hlavního líčení </a:t>
            </a:r>
          </a:p>
          <a:p>
            <a:pPr lvl="1" algn="just"/>
            <a:r>
              <a:rPr lang="cs-CZ" sz="1600" dirty="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marL="342900" lvl="2" indent="-342900" algn="just">
              <a:lnSpc>
                <a:spcPct val="100000"/>
              </a:lnSpc>
            </a:pPr>
            <a:r>
              <a:rPr lang="cs-CZ" sz="1800" dirty="0"/>
              <a:t>§ 54/1 ZSM - zásada neveřejnosti</a:t>
            </a:r>
          </a:p>
          <a:p>
            <a:pPr lvl="1" algn="just"/>
            <a:r>
              <a:rPr lang="cs-CZ" sz="1600" dirty="0"/>
              <a:t>na návrh mladistvého  může být hlavní líčení veřejné </a:t>
            </a:r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800" dirty="0"/>
          </a:p>
          <a:p>
            <a:pPr marL="342900" lvl="2" indent="-342900" algn="just"/>
            <a:endParaRPr lang="cs-CZ" dirty="0"/>
          </a:p>
          <a:p>
            <a:pPr marL="342900" lvl="2" indent="-342900" algn="just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  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veřejnosti </a:t>
            </a:r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buSzPct val="90000"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jednotlivce </a:t>
            </a:r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386139-3856-414C-A5EA-AA13C63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B6FBEA-31AB-4EE8-81EE-EA8DDDD2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trestního řízení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639BD-ED91-483E-B19F-22F62146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kontinentální řízení - příznačná zásada vyhledávací a legality - soud sám musí vyslýchat svědky a vyhledávat všechny důkazy svědčící o vině i nevině, které nenavrhla obžaloba nebo obhajoba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angloamerické (</a:t>
            </a:r>
            <a:r>
              <a:rPr lang="cs-CZ" sz="1700" dirty="0" err="1"/>
              <a:t>adversální</a:t>
            </a:r>
            <a:r>
              <a:rPr lang="cs-CZ" sz="1700" dirty="0"/>
              <a:t>) řízení  - příznačná zásada oportunity a kontradiktornosti  dokazování - důkazy o vině navrhuje obžaloba, o nevině obhajoba, sami si vyslýchají svědky, předkládají důkazy, soud pouze dohlíží, aby byly prováděny pouze přípustné důkazy, svědky nevyslýchá, důkazy nevyhledává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smíšené řízení  - průnik obojího, posílení zásady kontradiktornosti dokazování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028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obrazové záznamy a obrazové nebo zvukové přenosy jen se souhlasem předsedy senátu/samosoudce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zvukové záznam s vědomím předsedy senátu/samosoudce, pokud to nebude na úkor klidného nebo důstojného průběhu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„veřejnost“ přípravného řízení - § 8a - § 8c </a:t>
            </a:r>
            <a:r>
              <a:rPr lang="cs-CZ" sz="1800" dirty="0" err="1"/>
              <a:t>TrŘ</a:t>
            </a:r>
            <a:r>
              <a:rPr lang="cs-CZ" sz="1800" dirty="0"/>
              <a:t>  - poskytování informací o trestním řízení ze strany orgánů činných v trestním řízení veřejnosti prostřednictvím sdělovacích prostředků a osobám na něm zúčastněným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800" dirty="0"/>
              <a:t>neohrozit objasnění skutečností důležitých pro trestní řízení </a:t>
            </a:r>
          </a:p>
          <a:p>
            <a:pPr lvl="1" algn="just"/>
            <a:r>
              <a:rPr lang="cs-CZ" sz="1800" dirty="0"/>
              <a:t>nezveřejňovat o osobách údaje, které se přímo nedotýkají trestné činnosti </a:t>
            </a:r>
          </a:p>
          <a:p>
            <a:pPr lvl="1" algn="just"/>
            <a:r>
              <a:rPr lang="cs-CZ" sz="1800" dirty="0"/>
              <a:t>dbát presumpci neviny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bezprostřednosti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800" dirty="0"/>
              <a:t>soud smí přihlížet jen k těm důkazům, které byly přímo před ním provedeny (q</a:t>
            </a:r>
            <a:r>
              <a:rPr lang="fr-FR" sz="1800" dirty="0"/>
              <a:t>uod non est in actis non est in mundo</a:t>
            </a:r>
            <a:r>
              <a:rPr lang="cs-CZ" sz="1800" dirty="0"/>
              <a:t>)</a:t>
            </a:r>
          </a:p>
          <a:p>
            <a:pPr lvl="1" algn="just">
              <a:defRPr/>
            </a:pPr>
            <a:r>
              <a:rPr lang="cs-CZ" sz="1500" dirty="0"/>
              <a:t>bezprostřednost souvisí s posouzením věrohodnosti důkazu</a:t>
            </a:r>
          </a:p>
          <a:p>
            <a:pPr lvl="1" algn="just">
              <a:defRPr/>
            </a:pPr>
            <a:r>
              <a:rPr lang="cs-CZ" sz="1500" dirty="0"/>
              <a:t>právo na neměnitelnost složení senátu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202/1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</a:t>
            </a:r>
            <a:r>
              <a:rPr lang="cs-CZ" sz="1500" dirty="0" err="1">
                <a:ea typeface="+mn-ea"/>
                <a:cs typeface="+mn-cs"/>
              </a:rPr>
              <a:t>hl.l</a:t>
            </a:r>
            <a:r>
              <a:rPr lang="cs-CZ" sz="1500" dirty="0">
                <a:ea typeface="+mn-ea"/>
                <a:cs typeface="+mn-cs"/>
              </a:rPr>
              <a:t>.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234/1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veřejné zasedání se koná za stálé přítomnosti všech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242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– neveřejné zasedání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197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náhradní soudce - účastní se hlavního líčení kromě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219/3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 při odročení sdělí předseda senátu podstatný obsah předchozího líčení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výjimkou ze zásady bezprostřednosti je trestní příkaz </a:t>
            </a:r>
            <a:r>
              <a:rPr lang="cs-CZ" sz="2000" dirty="0"/>
              <a:t>(§ 314e </a:t>
            </a:r>
            <a:r>
              <a:rPr lang="cs-CZ" sz="2000" dirty="0" err="1"/>
              <a:t>TrŘ</a:t>
            </a:r>
            <a:r>
              <a:rPr lang="cs-CZ" sz="2000" dirty="0"/>
              <a:t>) </a:t>
            </a:r>
            <a:r>
              <a:rPr lang="cs-CZ" sz="1800" dirty="0"/>
              <a:t>a řízení o schválení dohody o vině a trestu (§ 314o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21A34-ACA3-4F5A-A64F-7892B086CBA5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ústnosti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2/11 </a:t>
            </a:r>
            <a:r>
              <a:rPr lang="cs-CZ" sz="1700" dirty="0" err="1"/>
              <a:t>TrŘ</a:t>
            </a:r>
            <a:r>
              <a:rPr lang="cs-CZ" sz="1700" dirty="0"/>
              <a:t> - jednání před soudy je ústní, osoby se vyslýchají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soud rozhoduje na základě ústně provedených důkazů a ústních přednesů stran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pravidlo právního slyšení – tj. právo osoby, proti které se vede trestní řízení, být slyšen a vyjádřit se ke všem skutečnostem/důkazům 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„q</a:t>
            </a:r>
            <a:r>
              <a:rPr lang="fr-FR" sz="1700" dirty="0"/>
              <a:t>uod non est in actis non est in mundo</a:t>
            </a:r>
            <a:r>
              <a:rPr lang="cs-CZ" sz="1700" dirty="0"/>
              <a:t>“</a:t>
            </a:r>
            <a:r>
              <a:rPr lang="fr-FR" sz="1700" dirty="0"/>
              <a:t> </a:t>
            </a:r>
            <a:r>
              <a:rPr lang="cs-CZ" sz="1700" dirty="0"/>
              <a:t>- při rozhodnutí o vině  a trestu  soud nepřihlíží  k tomu, co je ve spisech, ale co zazní před ním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úzká souvislost se zásadou bezprostřednosti 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>
              <a:buNone/>
              <a:defRPr/>
            </a:pPr>
            <a:endParaRPr lang="cs-CZ" sz="1500" dirty="0"/>
          </a:p>
          <a:p>
            <a:pPr algn="just">
              <a:defRPr/>
            </a:pPr>
            <a:endParaRPr lang="cs-CZ" sz="1700" dirty="0"/>
          </a:p>
          <a:p>
            <a:pPr lvl="1"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C73078-2F49-4FD9-BA68-175A97D1F6B7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600" dirty="0"/>
              <a:t>přečtení protokolů o dřívější výpovědi obžalovaného - § 207/2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342900" lvl="1" indent="-342900">
              <a:buNone/>
            </a:pPr>
            <a:endParaRPr lang="cs-CZ" sz="16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jedná se v jeho nepřítomnosti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odepře vypovídat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podstatné rozpory</a:t>
            </a:r>
          </a:p>
          <a:p>
            <a:pPr marL="742950" lvl="2" indent="-342900"/>
            <a:endParaRPr lang="cs-CZ" sz="1700" dirty="0"/>
          </a:p>
          <a:p>
            <a:pPr marL="342900" lvl="1" indent="-342900"/>
            <a:r>
              <a:rPr lang="cs-CZ" sz="1700" dirty="0"/>
              <a:t>přečtení protokolů o předchozím výslechu svědka  - § 211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osobní výslech osoby není nutný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osoba zemřela, stala se nezvěstnou, pro dlouhodobý pobyt v cizině nedosažitelnou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odmítnul vypovídat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se v podstatných bodech odchyluje od své předchozí výpovědi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místo výslechu znalce se čte jeho posudek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přehrání zvukového a obrazového záznamu provedeného prostřednictvím videokonferenčního zařízení  (§  111a </a:t>
            </a:r>
            <a:r>
              <a:rPr lang="cs-CZ" dirty="0" err="1"/>
              <a:t>TrŘ</a:t>
            </a:r>
            <a:r>
              <a:rPr lang="cs-CZ" dirty="0"/>
              <a:t>)</a:t>
            </a:r>
          </a:p>
          <a:p>
            <a:pPr marL="742950" lvl="2" indent="-342900"/>
            <a:endParaRPr lang="cs-CZ" dirty="0"/>
          </a:p>
          <a:p>
            <a:pPr marL="342900" lvl="1" indent="-342900"/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577B5-31B1-4BAD-A3B1-41B07C5B2672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232/2 TrŘ – důkazy ve veřejném zasedání se provádějí stejně jako v hl. líčení  </a:t>
            </a:r>
          </a:p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243 TrŘ - důkazy v neveřejném zasedání se provádějí přečtením protokolu  a jiných písemností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se souhlasem státního zástupce a obžalovaného lze číst  v hl. l. úřední záznamy o podání vysvětlení a o provedení dalších úkonů  v přípravném řízení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§ 314c  TrŘ  - samosoudce může rozhodnout bez projednávání  („slyšení“) věci – trestní příkaz </a:t>
            </a:r>
          </a:p>
          <a:p>
            <a:pPr marL="342900" lvl="1" indent="-342900"/>
            <a:endParaRPr lang="cs-CZ" sz="16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B3458-CC9F-4DD4-AE16-9DAE48C6DD2D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>
                <a:solidFill>
                  <a:srgbClr val="000000"/>
                </a:solidFill>
              </a:rPr>
              <a:t>jde svým způsobem o </a:t>
            </a:r>
            <a:r>
              <a:rPr lang="cs-CZ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3E34B3-163B-4680-9D6D-111566ECB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ED4BE1-8CB7-400A-80C6-BA36B875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Trestněprávní x </a:t>
            </a:r>
            <a:r>
              <a:rPr lang="cs-CZ" dirty="0" err="1"/>
              <a:t>trestněprocesní</a:t>
            </a:r>
            <a:r>
              <a:rPr lang="cs-CZ" dirty="0"/>
              <a:t> vztah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26237-A249-49D5-9B0C-09AF2C8F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trestní právo hmotné stanoví podmínky trestnosti, tedy vymezuje znaky trestných činů a tresty či ochranná opatření za jejich spáchání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trestní právo procesní upravuje procesně-právní vztahy, které vznikají v trestním řízení, tedy jedná se zejména o vztahy mezi orgány činnými v trestním řízení a osobou, proti níž se vede trestní řízení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spácháním trestného činu vzniká mezi pachatelem a státem trestněprávní vztah </a:t>
            </a:r>
          </a:p>
          <a:p>
            <a:pPr lvl="1" algn="just"/>
            <a:r>
              <a:rPr lang="cs-CZ" sz="1500" dirty="0"/>
              <a:t>jeho součástí je oprávnění a zároveň povinnost státu uložit pachateli trest či ochranné opatření a povinnost pachatele se trestu či ochrannému opatření podrobit </a:t>
            </a:r>
          </a:p>
          <a:p>
            <a:pPr lvl="1" algn="just"/>
            <a:r>
              <a:rPr lang="cs-CZ" sz="1500" dirty="0"/>
              <a:t>pachatel má však i právo spočívající v oprávnění žádat, aby jeho jednání bylo posuzováno podle zákona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trestně-procesní vztahy vznikají mezi subjekty trestně procesních práv a povinností </a:t>
            </a:r>
          </a:p>
          <a:p>
            <a:pPr lvl="1" algn="just"/>
            <a:r>
              <a:rPr lang="cs-CZ" sz="1500" dirty="0"/>
              <a:t>předně jsou to vztahy mezi OČTŘ a obviněným, jejichž základní podmínkou není spáchání trestného činu, ale sdělení obvinění </a:t>
            </a:r>
          </a:p>
          <a:p>
            <a:pPr lvl="1" algn="just"/>
            <a:r>
              <a:rPr lang="cs-CZ" sz="1500" dirty="0"/>
              <a:t>subjektem trestněprávně procesního vztahu může být tedy i ten, kdo nespáchal trestný čin, zatímco v trestněprávně hmotném vztahu je touto osobou pouze pachatel </a:t>
            </a:r>
          </a:p>
          <a:p>
            <a:pPr lvl="1" algn="just"/>
            <a:r>
              <a:rPr lang="cs-CZ" sz="1500" dirty="0"/>
              <a:t>ovšem vznikají tu i další vztahy, např. mezi orgány činnými v trestním řízení navzájem, mezi nimi a poškozeným, svědkem, advokátem, tlumočníkem a znalcem</a:t>
            </a:r>
          </a:p>
        </p:txBody>
      </p:sp>
    </p:spTree>
    <p:extLst>
      <p:ext uri="{BB962C8B-B14F-4D97-AF65-F5344CB8AC3E}">
        <p14:creationId xmlns:p14="http://schemas.microsoft.com/office/powerpoint/2010/main" val="128436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Místo TPP v právním řádu ČR  a jeho vztah k ostatním odvětvím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</a:t>
            </a:r>
            <a:r>
              <a:rPr lang="cs-CZ" sz="1700" dirty="0" err="1"/>
              <a:t>ÚstP</a:t>
            </a: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TPP je „minimum“ ústavního práva, </a:t>
            </a:r>
            <a:r>
              <a:rPr lang="cs-CZ" sz="1500" dirty="0" err="1">
                <a:ea typeface="+mn-ea"/>
                <a:cs typeface="+mn-cs"/>
              </a:rPr>
              <a:t>ÚstP</a:t>
            </a:r>
            <a:r>
              <a:rPr lang="cs-CZ" sz="1500" dirty="0">
                <a:ea typeface="+mn-ea"/>
                <a:cs typeface="+mn-cs"/>
              </a:rPr>
              <a:t> limituje TPP (hl. V. čl. 37, čl. 38 a čl. 40 LZPS)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37 - Každý má právo odepřít výpověď, jestliže by jí způsobil nebezpečí trestního stíhání sobě nebo osobě blízké…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38  - Každý má právo, aby jeho věc byla projednána veřejně, bez zbytečných průtahů a v jeho přítomnosti a aby se mohl vyjádřit ke všem prováděným důkazům; veřejnost může být vyloučena jen v případech stanovených zákonem 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40 - Obviněný má právo, aby mu byl poskytnut čas a možnost k přípravě obhajoby a aby se mohl hájit sám nebo prostřednictvím obhájce; jestliže si obhájce nezvolí, ačkoliv ho podle zákona mít musí, bude mu ustanoven soudem…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ED0B8-67DD-44EE-B98C-36B1ED882CC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TPP + </a:t>
            </a:r>
            <a:r>
              <a:rPr lang="cs-CZ" sz="1700" dirty="0" err="1"/>
              <a:t>SprPPr</a:t>
            </a:r>
            <a:endParaRPr lang="cs-CZ" sz="1700" dirty="0"/>
          </a:p>
          <a:p>
            <a:pPr lvl="1" algn="just"/>
            <a:r>
              <a:rPr lang="cs-CZ" sz="1500" dirty="0"/>
              <a:t>TPP (upravuje řízení o ČST)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správní právo procesní (upravuje řízení o přestupcích)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platí zde podobné zásady, např. oficiality x návrhové přestupky, presumpce neviny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nejde-li ve věci o TČ, jako přestupek se postoupí ...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algn="just"/>
            <a:r>
              <a:rPr lang="cs-CZ" sz="1700" dirty="0"/>
              <a:t>TPP + </a:t>
            </a:r>
            <a:r>
              <a:rPr lang="cs-CZ" sz="1700" dirty="0" err="1"/>
              <a:t>ObčPPr</a:t>
            </a:r>
            <a:endParaRPr lang="cs-CZ" sz="1700" dirty="0"/>
          </a:p>
          <a:p>
            <a:pPr lvl="1" algn="just"/>
            <a:r>
              <a:rPr lang="cs-CZ" sz="1500" dirty="0"/>
              <a:t>TPP (upravuje řízení o TČ, z. oficiality, vyhledávací)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občanské právo procesní (upravuje např. sporné řízení ve věcech majetkových, z. dispoziční, projednací …)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adhezní řízení – řízení o NŠ podle </a:t>
            </a:r>
            <a:r>
              <a:rPr lang="cs-CZ" sz="1500" dirty="0" err="1"/>
              <a:t>ObčPP</a:t>
            </a:r>
            <a:r>
              <a:rPr lang="cs-CZ" sz="1500" dirty="0"/>
              <a:t>, které je součástí TŘ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EB7B7-9422-473F-80F9-47A7C7EEC04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TPP a související neprávní obory (kriminologie, penologie, kriminalistika)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endParaRPr lang="cs-CZ" sz="1500" dirty="0">
              <a:ea typeface="+mn-ea"/>
              <a:cs typeface="+mn-cs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67</TotalTime>
  <Words>3871</Words>
  <Application>Microsoft Office PowerPoint</Application>
  <PresentationFormat>Širokoúhlá obrazovka</PresentationFormat>
  <Paragraphs>557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Tahoma</vt:lpstr>
      <vt:lpstr>Wingdings</vt:lpstr>
      <vt:lpstr>Prezentace_MU_CZ</vt:lpstr>
      <vt:lpstr>Trestní právo procesní – úvodní výklady</vt:lpstr>
      <vt:lpstr>Pojem trestního práva procesního a trestního řízení, jejich předmět</vt:lpstr>
      <vt:lpstr>Účel a funkce TPP, TŘ a TrŘ </vt:lpstr>
      <vt:lpstr>Typy trestního řízení </vt:lpstr>
      <vt:lpstr>Vztah trestního práva hmotného a procesního</vt:lpstr>
      <vt:lpstr>Trestněprávní x trestněprocesní vztah </vt:lpstr>
      <vt:lpstr>Místo TPP v právním řádu ČR  a jeho vztah k ostatním odvětvím práva</vt:lpstr>
      <vt:lpstr>Prezentace aplikace PowerPoint</vt:lpstr>
      <vt:lpstr>TPP a související neprávní obory (kriminologie, penologie, kriminalistika)</vt:lpstr>
      <vt:lpstr>Místo trestního práva (hmotného i procesního) v právním řádu  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Struktura TrŘ </vt:lpstr>
      <vt:lpstr>Působnost TrŘ</vt:lpstr>
      <vt:lpstr>Prezentace aplikace PowerPoint</vt:lpstr>
      <vt:lpstr>Prezentace aplikace PowerPoint</vt:lpstr>
      <vt:lpstr>Aplikace TrŘ </vt:lpstr>
      <vt:lpstr>Výklad TrŘ </vt:lpstr>
      <vt:lpstr>Základní zásady trestního řízení </vt:lpstr>
      <vt:lpstr>Funkce základních zásad </vt:lpstr>
      <vt:lpstr>Základní zásady TPP  </vt:lpstr>
      <vt:lpstr>Zásada zákonnosti</vt:lpstr>
      <vt:lpstr>Zásada legality</vt:lpstr>
      <vt:lpstr>Prezentace aplikace PowerPoint</vt:lpstr>
      <vt:lpstr>Prezentace aplikace PowerPoint</vt:lpstr>
      <vt:lpstr>Zásada zjišťování skutkového stavu bez důvodných pochybností – spravedlnost procesu</vt:lpstr>
      <vt:lpstr> </vt:lpstr>
      <vt:lpstr>Zásada oficiality </vt:lpstr>
      <vt:lpstr>Zásada vyhledávácí </vt:lpstr>
      <vt:lpstr>Prezentace aplikace PowerPoint</vt:lpstr>
      <vt:lpstr>Zásada volného hodnocení důkazů </vt:lpstr>
      <vt:lpstr>Veřejnost procesu </vt:lpstr>
      <vt:lpstr>Prezentace aplikace PowerPoint</vt:lpstr>
      <vt:lpstr>Prezentace aplikace PowerPoint</vt:lpstr>
      <vt:lpstr>Zásada bezprostřednosti </vt:lpstr>
      <vt:lpstr>Zásada ústnosti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10</cp:revision>
  <cp:lastPrinted>1601-01-01T00:00:00Z</cp:lastPrinted>
  <dcterms:created xsi:type="dcterms:W3CDTF">2019-01-29T09:52:45Z</dcterms:created>
  <dcterms:modified xsi:type="dcterms:W3CDTF">2019-02-25T17:53:53Z</dcterms:modified>
</cp:coreProperties>
</file>