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84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45" autoAdjust="0"/>
    <p:restoredTop sz="96754" autoAdjust="0"/>
  </p:normalViewPr>
  <p:slideViewPr>
    <p:cSldViewPr snapToGrid="0">
      <p:cViewPr varScale="1">
        <p:scale>
          <a:sx n="77" d="100"/>
          <a:sy n="77" d="100"/>
        </p:scale>
        <p:origin x="108" y="67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374B3E-2E1F-4778-9601-3DBB17C1105E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/>
      <dgm:spPr/>
    </dgm:pt>
    <dgm:pt modelId="{0727C41F-ACA5-432E-91C7-F87C5526C10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Výdaje ze SR 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Na financování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Veřejných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statků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endParaRPr>
        </a:p>
      </dgm:t>
    </dgm:pt>
    <dgm:pt modelId="{B131F4FF-E78C-4615-80E7-A1900D2F265C}" type="parTrans" cxnId="{6FA49234-AB23-4559-8526-A911C190C2BD}">
      <dgm:prSet/>
      <dgm:spPr/>
    </dgm:pt>
    <dgm:pt modelId="{94425483-BF1B-4958-B8B6-193816A7626C}" type="sibTrans" cxnId="{6FA49234-AB23-4559-8526-A911C190C2BD}">
      <dgm:prSet/>
      <dgm:spPr/>
    </dgm:pt>
    <dgm:pt modelId="{30210CB9-AF93-402C-BC99-9ED707DAC25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Veřejné statky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Vytvořené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Veřejným sektorem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endParaRPr>
        </a:p>
      </dgm:t>
    </dgm:pt>
    <dgm:pt modelId="{1304B4CE-BF79-48D2-918F-AECC75D37399}" type="parTrans" cxnId="{07A6825E-86E4-46AC-999A-D9C2BB3F77BB}">
      <dgm:prSet/>
      <dgm:spPr/>
    </dgm:pt>
    <dgm:pt modelId="{A0A81934-15C0-499D-B886-B52FE9CF3C35}" type="sibTrans" cxnId="{07A6825E-86E4-46AC-999A-D9C2BB3F77BB}">
      <dgm:prSet/>
      <dgm:spPr/>
    </dgm:pt>
    <dgm:pt modelId="{853818D8-D831-4889-BBFC-D7EDC36F4DB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Spotřebovávání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 veř.statků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endParaRPr>
        </a:p>
      </dgm:t>
    </dgm:pt>
    <dgm:pt modelId="{F702A421-6F79-457E-B912-290518F95872}" type="parTrans" cxnId="{497FDC6F-0A3A-41F7-ABD1-21EA202141F5}">
      <dgm:prSet/>
      <dgm:spPr/>
    </dgm:pt>
    <dgm:pt modelId="{944A09CA-CE98-411B-9B67-BB37969AC048}" type="sibTrans" cxnId="{497FDC6F-0A3A-41F7-ABD1-21EA202141F5}">
      <dgm:prSet/>
      <dgm:spPr/>
    </dgm:pt>
    <dgm:pt modelId="{3A883187-EC2C-4120-99E3-647FDA47BAF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Daně a poplatky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Jako příjmy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Do SR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X jiných VPF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endParaRPr>
        </a:p>
      </dgm:t>
    </dgm:pt>
    <dgm:pt modelId="{CC5C8234-01E5-4468-A98E-2F773233EBCC}" type="parTrans" cxnId="{A35C4834-B9EF-4BC7-B4A0-00918A81029E}">
      <dgm:prSet/>
      <dgm:spPr/>
    </dgm:pt>
    <dgm:pt modelId="{03B79759-F46A-4D24-91C5-23275968D0FC}" type="sibTrans" cxnId="{A35C4834-B9EF-4BC7-B4A0-00918A81029E}">
      <dgm:prSet/>
      <dgm:spPr/>
    </dgm:pt>
    <dgm:pt modelId="{CA3E00C3-8FE1-455B-BCCF-BBB8D1CB087C}" type="pres">
      <dgm:prSet presAssocID="{DF374B3E-2E1F-4778-9601-3DBB17C1105E}" presName="cycle" presStyleCnt="0">
        <dgm:presLayoutVars>
          <dgm:dir/>
          <dgm:resizeHandles val="exact"/>
        </dgm:presLayoutVars>
      </dgm:prSet>
      <dgm:spPr/>
    </dgm:pt>
    <dgm:pt modelId="{03533EAD-D91E-4C91-B52D-7C19A0FA9044}" type="pres">
      <dgm:prSet presAssocID="{0727C41F-ACA5-432E-91C7-F87C5526C105}" presName="dummy" presStyleCnt="0"/>
      <dgm:spPr/>
    </dgm:pt>
    <dgm:pt modelId="{E4863CD4-D563-4F93-B717-181003CD3090}" type="pres">
      <dgm:prSet presAssocID="{0727C41F-ACA5-432E-91C7-F87C5526C105}" presName="node" presStyleLbl="revTx" presStyleIdx="0" presStyleCnt="4">
        <dgm:presLayoutVars>
          <dgm:bulletEnabled val="1"/>
        </dgm:presLayoutVars>
      </dgm:prSet>
      <dgm:spPr/>
    </dgm:pt>
    <dgm:pt modelId="{50693A1C-2B9B-4197-B15E-2B6803CB60A4}" type="pres">
      <dgm:prSet presAssocID="{94425483-BF1B-4958-B8B6-193816A7626C}" presName="sibTrans" presStyleLbl="node1" presStyleIdx="0" presStyleCnt="4"/>
      <dgm:spPr/>
    </dgm:pt>
    <dgm:pt modelId="{0063B2C8-B62A-4915-B7AB-8839FEC7C5D5}" type="pres">
      <dgm:prSet presAssocID="{30210CB9-AF93-402C-BC99-9ED707DAC258}" presName="dummy" presStyleCnt="0"/>
      <dgm:spPr/>
    </dgm:pt>
    <dgm:pt modelId="{F598400A-85B5-48EF-9D39-D21C26E542ED}" type="pres">
      <dgm:prSet presAssocID="{30210CB9-AF93-402C-BC99-9ED707DAC258}" presName="node" presStyleLbl="revTx" presStyleIdx="1" presStyleCnt="4">
        <dgm:presLayoutVars>
          <dgm:bulletEnabled val="1"/>
        </dgm:presLayoutVars>
      </dgm:prSet>
      <dgm:spPr/>
    </dgm:pt>
    <dgm:pt modelId="{73D3F320-21E8-408B-B70A-40D51D54185C}" type="pres">
      <dgm:prSet presAssocID="{A0A81934-15C0-499D-B886-B52FE9CF3C35}" presName="sibTrans" presStyleLbl="node1" presStyleIdx="1" presStyleCnt="4"/>
      <dgm:spPr/>
    </dgm:pt>
    <dgm:pt modelId="{2E2BBD6F-6EF5-47A1-A68D-EA610CFFB95A}" type="pres">
      <dgm:prSet presAssocID="{853818D8-D831-4889-BBFC-D7EDC36F4DB8}" presName="dummy" presStyleCnt="0"/>
      <dgm:spPr/>
    </dgm:pt>
    <dgm:pt modelId="{8A061E77-A18E-4831-BF58-835E62012DAE}" type="pres">
      <dgm:prSet presAssocID="{853818D8-D831-4889-BBFC-D7EDC36F4DB8}" presName="node" presStyleLbl="revTx" presStyleIdx="2" presStyleCnt="4">
        <dgm:presLayoutVars>
          <dgm:bulletEnabled val="1"/>
        </dgm:presLayoutVars>
      </dgm:prSet>
      <dgm:spPr/>
    </dgm:pt>
    <dgm:pt modelId="{CD374467-1915-44DF-ABF3-26117F150FFE}" type="pres">
      <dgm:prSet presAssocID="{944A09CA-CE98-411B-9B67-BB37969AC048}" presName="sibTrans" presStyleLbl="node1" presStyleIdx="2" presStyleCnt="4"/>
      <dgm:spPr/>
    </dgm:pt>
    <dgm:pt modelId="{B7D8BAE4-514D-4548-A376-3A29FB9A6BEC}" type="pres">
      <dgm:prSet presAssocID="{3A883187-EC2C-4120-99E3-647FDA47BAF1}" presName="dummy" presStyleCnt="0"/>
      <dgm:spPr/>
    </dgm:pt>
    <dgm:pt modelId="{739F521D-8D29-4674-AFEF-5EC11EF7D4B0}" type="pres">
      <dgm:prSet presAssocID="{3A883187-EC2C-4120-99E3-647FDA47BAF1}" presName="node" presStyleLbl="revTx" presStyleIdx="3" presStyleCnt="4">
        <dgm:presLayoutVars>
          <dgm:bulletEnabled val="1"/>
        </dgm:presLayoutVars>
      </dgm:prSet>
      <dgm:spPr/>
    </dgm:pt>
    <dgm:pt modelId="{9FB3BCC0-6554-48A4-B624-3A89146F4C02}" type="pres">
      <dgm:prSet presAssocID="{03B79759-F46A-4D24-91C5-23275968D0FC}" presName="sibTrans" presStyleLbl="node1" presStyleIdx="3" presStyleCnt="4"/>
      <dgm:spPr/>
    </dgm:pt>
  </dgm:ptLst>
  <dgm:cxnLst>
    <dgm:cxn modelId="{D8A63259-7637-44E6-A9AC-1BE12F408357}" type="presOf" srcId="{3A883187-EC2C-4120-99E3-647FDA47BAF1}" destId="{739F521D-8D29-4674-AFEF-5EC11EF7D4B0}" srcOrd="0" destOrd="0" presId="urn:microsoft.com/office/officeart/2005/8/layout/cycle1"/>
    <dgm:cxn modelId="{6FA49234-AB23-4559-8526-A911C190C2BD}" srcId="{DF374B3E-2E1F-4778-9601-3DBB17C1105E}" destId="{0727C41F-ACA5-432E-91C7-F87C5526C105}" srcOrd="0" destOrd="0" parTransId="{B131F4FF-E78C-4615-80E7-A1900D2F265C}" sibTransId="{94425483-BF1B-4958-B8B6-193816A7626C}"/>
    <dgm:cxn modelId="{D4B8B829-9BF4-491C-817C-0F6BAA010BEC}" type="presOf" srcId="{03B79759-F46A-4D24-91C5-23275968D0FC}" destId="{9FB3BCC0-6554-48A4-B624-3A89146F4C02}" srcOrd="0" destOrd="0" presId="urn:microsoft.com/office/officeart/2005/8/layout/cycle1"/>
    <dgm:cxn modelId="{A35C4834-B9EF-4BC7-B4A0-00918A81029E}" srcId="{DF374B3E-2E1F-4778-9601-3DBB17C1105E}" destId="{3A883187-EC2C-4120-99E3-647FDA47BAF1}" srcOrd="3" destOrd="0" parTransId="{CC5C8234-01E5-4468-A98E-2F773233EBCC}" sibTransId="{03B79759-F46A-4D24-91C5-23275968D0FC}"/>
    <dgm:cxn modelId="{4518529A-0396-448F-933C-AC4BA439649B}" type="presOf" srcId="{A0A81934-15C0-499D-B886-B52FE9CF3C35}" destId="{73D3F320-21E8-408B-B70A-40D51D54185C}" srcOrd="0" destOrd="0" presId="urn:microsoft.com/office/officeart/2005/8/layout/cycle1"/>
    <dgm:cxn modelId="{07A6825E-86E4-46AC-999A-D9C2BB3F77BB}" srcId="{DF374B3E-2E1F-4778-9601-3DBB17C1105E}" destId="{30210CB9-AF93-402C-BC99-9ED707DAC258}" srcOrd="1" destOrd="0" parTransId="{1304B4CE-BF79-48D2-918F-AECC75D37399}" sibTransId="{A0A81934-15C0-499D-B886-B52FE9CF3C35}"/>
    <dgm:cxn modelId="{F6B7A0F0-D1D4-44C0-AAE9-EBF18CEB6694}" type="presOf" srcId="{30210CB9-AF93-402C-BC99-9ED707DAC258}" destId="{F598400A-85B5-48EF-9D39-D21C26E542ED}" srcOrd="0" destOrd="0" presId="urn:microsoft.com/office/officeart/2005/8/layout/cycle1"/>
    <dgm:cxn modelId="{D51C5E22-4B5C-4DB5-99E8-AF3DADCA9ED2}" type="presOf" srcId="{944A09CA-CE98-411B-9B67-BB37969AC048}" destId="{CD374467-1915-44DF-ABF3-26117F150FFE}" srcOrd="0" destOrd="0" presId="urn:microsoft.com/office/officeart/2005/8/layout/cycle1"/>
    <dgm:cxn modelId="{A4BB250B-4513-457D-9CD4-A20D7373F9C3}" type="presOf" srcId="{DF374B3E-2E1F-4778-9601-3DBB17C1105E}" destId="{CA3E00C3-8FE1-455B-BCCF-BBB8D1CB087C}" srcOrd="0" destOrd="0" presId="urn:microsoft.com/office/officeart/2005/8/layout/cycle1"/>
    <dgm:cxn modelId="{44E5D5A4-C2D2-43EC-B8CB-F5F5AAD40556}" type="presOf" srcId="{94425483-BF1B-4958-B8B6-193816A7626C}" destId="{50693A1C-2B9B-4197-B15E-2B6803CB60A4}" srcOrd="0" destOrd="0" presId="urn:microsoft.com/office/officeart/2005/8/layout/cycle1"/>
    <dgm:cxn modelId="{497FDC6F-0A3A-41F7-ABD1-21EA202141F5}" srcId="{DF374B3E-2E1F-4778-9601-3DBB17C1105E}" destId="{853818D8-D831-4889-BBFC-D7EDC36F4DB8}" srcOrd="2" destOrd="0" parTransId="{F702A421-6F79-457E-B912-290518F95872}" sibTransId="{944A09CA-CE98-411B-9B67-BB37969AC048}"/>
    <dgm:cxn modelId="{AC5A889C-F589-4A79-8FB1-59935D9D389E}" type="presOf" srcId="{0727C41F-ACA5-432E-91C7-F87C5526C105}" destId="{E4863CD4-D563-4F93-B717-181003CD3090}" srcOrd="0" destOrd="0" presId="urn:microsoft.com/office/officeart/2005/8/layout/cycle1"/>
    <dgm:cxn modelId="{EA8372BA-A2A9-4127-83D5-4D6419D56D93}" type="presOf" srcId="{853818D8-D831-4889-BBFC-D7EDC36F4DB8}" destId="{8A061E77-A18E-4831-BF58-835E62012DAE}" srcOrd="0" destOrd="0" presId="urn:microsoft.com/office/officeart/2005/8/layout/cycle1"/>
    <dgm:cxn modelId="{7B4DBBD3-411D-45E6-B60E-192E7FE6E15B}" type="presParOf" srcId="{CA3E00C3-8FE1-455B-BCCF-BBB8D1CB087C}" destId="{03533EAD-D91E-4C91-B52D-7C19A0FA9044}" srcOrd="0" destOrd="0" presId="urn:microsoft.com/office/officeart/2005/8/layout/cycle1"/>
    <dgm:cxn modelId="{6776C683-6F81-450B-82DF-8344792E16F7}" type="presParOf" srcId="{CA3E00C3-8FE1-455B-BCCF-BBB8D1CB087C}" destId="{E4863CD4-D563-4F93-B717-181003CD3090}" srcOrd="1" destOrd="0" presId="urn:microsoft.com/office/officeart/2005/8/layout/cycle1"/>
    <dgm:cxn modelId="{BE1F5A55-E89D-4AEE-9183-51EB183DDEFC}" type="presParOf" srcId="{CA3E00C3-8FE1-455B-BCCF-BBB8D1CB087C}" destId="{50693A1C-2B9B-4197-B15E-2B6803CB60A4}" srcOrd="2" destOrd="0" presId="urn:microsoft.com/office/officeart/2005/8/layout/cycle1"/>
    <dgm:cxn modelId="{794243D0-0267-4E20-BD29-B2047C2AA1DC}" type="presParOf" srcId="{CA3E00C3-8FE1-455B-BCCF-BBB8D1CB087C}" destId="{0063B2C8-B62A-4915-B7AB-8839FEC7C5D5}" srcOrd="3" destOrd="0" presId="urn:microsoft.com/office/officeart/2005/8/layout/cycle1"/>
    <dgm:cxn modelId="{8A868EE5-9AA2-4FF6-B810-72BC983844BB}" type="presParOf" srcId="{CA3E00C3-8FE1-455B-BCCF-BBB8D1CB087C}" destId="{F598400A-85B5-48EF-9D39-D21C26E542ED}" srcOrd="4" destOrd="0" presId="urn:microsoft.com/office/officeart/2005/8/layout/cycle1"/>
    <dgm:cxn modelId="{E9262B9C-7914-43DF-B083-7750EA7D8668}" type="presParOf" srcId="{CA3E00C3-8FE1-455B-BCCF-BBB8D1CB087C}" destId="{73D3F320-21E8-408B-B70A-40D51D54185C}" srcOrd="5" destOrd="0" presId="urn:microsoft.com/office/officeart/2005/8/layout/cycle1"/>
    <dgm:cxn modelId="{6A34F981-BCD9-471D-8744-8B8D3A4D44F9}" type="presParOf" srcId="{CA3E00C3-8FE1-455B-BCCF-BBB8D1CB087C}" destId="{2E2BBD6F-6EF5-47A1-A68D-EA610CFFB95A}" srcOrd="6" destOrd="0" presId="urn:microsoft.com/office/officeart/2005/8/layout/cycle1"/>
    <dgm:cxn modelId="{CD004A1C-A791-41DD-820B-3C8D457FA1AD}" type="presParOf" srcId="{CA3E00C3-8FE1-455B-BCCF-BBB8D1CB087C}" destId="{8A061E77-A18E-4831-BF58-835E62012DAE}" srcOrd="7" destOrd="0" presId="urn:microsoft.com/office/officeart/2005/8/layout/cycle1"/>
    <dgm:cxn modelId="{07B9EABB-00D4-4993-952F-EC960D8503F7}" type="presParOf" srcId="{CA3E00C3-8FE1-455B-BCCF-BBB8D1CB087C}" destId="{CD374467-1915-44DF-ABF3-26117F150FFE}" srcOrd="8" destOrd="0" presId="urn:microsoft.com/office/officeart/2005/8/layout/cycle1"/>
    <dgm:cxn modelId="{52EF3E90-03AC-4C51-82F4-DC1F0C556A42}" type="presParOf" srcId="{CA3E00C3-8FE1-455B-BCCF-BBB8D1CB087C}" destId="{B7D8BAE4-514D-4548-A376-3A29FB9A6BEC}" srcOrd="9" destOrd="0" presId="urn:microsoft.com/office/officeart/2005/8/layout/cycle1"/>
    <dgm:cxn modelId="{51F9DF3C-5B40-4DB5-BDB1-A42DBC5745CC}" type="presParOf" srcId="{CA3E00C3-8FE1-455B-BCCF-BBB8D1CB087C}" destId="{739F521D-8D29-4674-AFEF-5EC11EF7D4B0}" srcOrd="10" destOrd="0" presId="urn:microsoft.com/office/officeart/2005/8/layout/cycle1"/>
    <dgm:cxn modelId="{6AA48988-81F4-4B18-87C6-5F2F45BD329E}" type="presParOf" srcId="{CA3E00C3-8FE1-455B-BCCF-BBB8D1CB087C}" destId="{9FB3BCC0-6554-48A4-B624-3A89146F4C02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863CD4-D563-4F93-B717-181003CD3090}">
      <dsp:nvSpPr>
        <dsp:cNvPr id="0" name=""/>
        <dsp:cNvSpPr/>
      </dsp:nvSpPr>
      <dsp:spPr>
        <a:xfrm>
          <a:off x="2472458" y="112074"/>
          <a:ext cx="1403267" cy="14032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Výdaje ze SR 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Na financování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Veřejných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statků</a:t>
          </a:r>
          <a:endParaRPr kumimoji="0" lang="cs-CZ" altLang="cs-CZ" sz="1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endParaRPr>
        </a:p>
      </dsp:txBody>
      <dsp:txXfrm>
        <a:off x="2472458" y="112074"/>
        <a:ext cx="1403267" cy="1403267"/>
      </dsp:txXfrm>
    </dsp:sp>
    <dsp:sp modelId="{50693A1C-2B9B-4197-B15E-2B6803CB60A4}">
      <dsp:nvSpPr>
        <dsp:cNvPr id="0" name=""/>
        <dsp:cNvSpPr/>
      </dsp:nvSpPr>
      <dsp:spPr>
        <a:xfrm>
          <a:off x="-327" y="23484"/>
          <a:ext cx="3964643" cy="3964643"/>
        </a:xfrm>
        <a:prstGeom prst="circularArrow">
          <a:avLst>
            <a:gd name="adj1" fmla="val 6902"/>
            <a:gd name="adj2" fmla="val 465342"/>
            <a:gd name="adj3" fmla="val 549458"/>
            <a:gd name="adj4" fmla="val 20585200"/>
            <a:gd name="adj5" fmla="val 805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98400A-85B5-48EF-9D39-D21C26E542ED}">
      <dsp:nvSpPr>
        <dsp:cNvPr id="0" name=""/>
        <dsp:cNvSpPr/>
      </dsp:nvSpPr>
      <dsp:spPr>
        <a:xfrm>
          <a:off x="2472458" y="2496270"/>
          <a:ext cx="1403267" cy="14032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Veřejné statky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Vytvořené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Veřejným sektorem</a:t>
          </a:r>
          <a:endParaRPr kumimoji="0" lang="cs-CZ" altLang="cs-CZ" sz="1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endParaRPr>
        </a:p>
      </dsp:txBody>
      <dsp:txXfrm>
        <a:off x="2472458" y="2496270"/>
        <a:ext cx="1403267" cy="1403267"/>
      </dsp:txXfrm>
    </dsp:sp>
    <dsp:sp modelId="{73D3F320-21E8-408B-B70A-40D51D54185C}">
      <dsp:nvSpPr>
        <dsp:cNvPr id="0" name=""/>
        <dsp:cNvSpPr/>
      </dsp:nvSpPr>
      <dsp:spPr>
        <a:xfrm>
          <a:off x="-327" y="23484"/>
          <a:ext cx="3964643" cy="3964643"/>
        </a:xfrm>
        <a:prstGeom prst="circularArrow">
          <a:avLst>
            <a:gd name="adj1" fmla="val 6902"/>
            <a:gd name="adj2" fmla="val 465342"/>
            <a:gd name="adj3" fmla="val 5949458"/>
            <a:gd name="adj4" fmla="val 4385200"/>
            <a:gd name="adj5" fmla="val 805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061E77-A18E-4831-BF58-835E62012DAE}">
      <dsp:nvSpPr>
        <dsp:cNvPr id="0" name=""/>
        <dsp:cNvSpPr/>
      </dsp:nvSpPr>
      <dsp:spPr>
        <a:xfrm>
          <a:off x="88262" y="2496270"/>
          <a:ext cx="1403267" cy="14032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Spotřebovávání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 veř.statků</a:t>
          </a:r>
          <a:endParaRPr kumimoji="0" lang="cs-CZ" altLang="cs-CZ" sz="1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endParaRPr>
        </a:p>
      </dsp:txBody>
      <dsp:txXfrm>
        <a:off x="88262" y="2496270"/>
        <a:ext cx="1403267" cy="1403267"/>
      </dsp:txXfrm>
    </dsp:sp>
    <dsp:sp modelId="{CD374467-1915-44DF-ABF3-26117F150FFE}">
      <dsp:nvSpPr>
        <dsp:cNvPr id="0" name=""/>
        <dsp:cNvSpPr/>
      </dsp:nvSpPr>
      <dsp:spPr>
        <a:xfrm>
          <a:off x="-327" y="23484"/>
          <a:ext cx="3964643" cy="3964643"/>
        </a:xfrm>
        <a:prstGeom prst="circularArrow">
          <a:avLst>
            <a:gd name="adj1" fmla="val 6902"/>
            <a:gd name="adj2" fmla="val 465342"/>
            <a:gd name="adj3" fmla="val 11349458"/>
            <a:gd name="adj4" fmla="val 9785200"/>
            <a:gd name="adj5" fmla="val 805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9F521D-8D29-4674-AFEF-5EC11EF7D4B0}">
      <dsp:nvSpPr>
        <dsp:cNvPr id="0" name=""/>
        <dsp:cNvSpPr/>
      </dsp:nvSpPr>
      <dsp:spPr>
        <a:xfrm>
          <a:off x="88262" y="112074"/>
          <a:ext cx="1403267" cy="14032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Daně a poplatky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Jako příjmy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Do SR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X jiných VPF</a:t>
          </a:r>
          <a:endParaRPr kumimoji="0" lang="cs-CZ" altLang="cs-CZ" sz="1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endParaRPr>
        </a:p>
      </dsp:txBody>
      <dsp:txXfrm>
        <a:off x="88262" y="112074"/>
        <a:ext cx="1403267" cy="1403267"/>
      </dsp:txXfrm>
    </dsp:sp>
    <dsp:sp modelId="{9FB3BCC0-6554-48A4-B624-3A89146F4C02}">
      <dsp:nvSpPr>
        <dsp:cNvPr id="0" name=""/>
        <dsp:cNvSpPr/>
      </dsp:nvSpPr>
      <dsp:spPr>
        <a:xfrm>
          <a:off x="-327" y="23484"/>
          <a:ext cx="3964643" cy="3964643"/>
        </a:xfrm>
        <a:prstGeom prst="circularArrow">
          <a:avLst>
            <a:gd name="adj1" fmla="val 6902"/>
            <a:gd name="adj2" fmla="val 465342"/>
            <a:gd name="adj3" fmla="val 16749458"/>
            <a:gd name="adj4" fmla="val 15185200"/>
            <a:gd name="adj5" fmla="val 805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4585" y="214314"/>
            <a:ext cx="10390716" cy="146208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FAA4D-141A-4724-9E24-F7479AE20D2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68704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4585" y="214314"/>
            <a:ext cx="10390716" cy="146208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1576917" y="2017713"/>
            <a:ext cx="10363200" cy="4114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D3295-9E45-4C49-8AD7-275FE7CE6D2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5616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  <p:sldLayoutId id="2147483695" r:id="rId16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86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i="1">
                <a:solidFill>
                  <a:schemeClr val="accent2"/>
                </a:solidFill>
              </a:rPr>
              <a:t>Obecné principy finančního práva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Zásada demokratismu </a:t>
            </a:r>
          </a:p>
          <a:p>
            <a:pPr eaLnBrk="1" hangingPunct="1"/>
            <a:r>
              <a:rPr lang="cs-CZ" altLang="cs-CZ" sz="4000"/>
              <a:t>Zásada legality</a:t>
            </a:r>
          </a:p>
          <a:p>
            <a:pPr eaLnBrk="1" hangingPunct="1"/>
            <a:r>
              <a:rPr lang="cs-CZ" altLang="cs-CZ" sz="4000"/>
              <a:t>Zásada legitimity</a:t>
            </a:r>
          </a:p>
          <a:p>
            <a:pPr eaLnBrk="1" hangingPunct="1"/>
            <a:r>
              <a:rPr lang="cs-CZ" altLang="cs-CZ" sz="4000"/>
              <a:t>Zásada priority komunitárního a mezinárodního práva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4000"/>
          </a:p>
        </p:txBody>
      </p:sp>
    </p:spTree>
    <p:extLst>
      <p:ext uri="{BB962C8B-B14F-4D97-AF65-F5344CB8AC3E}">
        <p14:creationId xmlns:p14="http://schemas.microsoft.com/office/powerpoint/2010/main" val="1172176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Speciální principy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3600"/>
              <a:t>Principy typu ekonomiky</a:t>
            </a:r>
          </a:p>
          <a:p>
            <a:pPr eaLnBrk="1" hangingPunct="1"/>
            <a:r>
              <a:rPr lang="cs-CZ" altLang="cs-CZ" sz="3600"/>
              <a:t>Předvídání krátkodobých a dlouhodobých následků FP regulace</a:t>
            </a:r>
          </a:p>
          <a:p>
            <a:pPr eaLnBrk="1" hangingPunct="1"/>
            <a:r>
              <a:rPr lang="cs-CZ" altLang="cs-CZ" sz="3600"/>
              <a:t>Zohlednění vazeb norem v rámci systému FP</a:t>
            </a:r>
          </a:p>
          <a:p>
            <a:pPr eaLnBrk="1" hangingPunct="1"/>
            <a:r>
              <a:rPr lang="cs-CZ" altLang="cs-CZ" sz="3600"/>
              <a:t>Omezení vlivů výkyvu v hodnotě peněz na stabilitu norem finančního práva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3600"/>
          </a:p>
        </p:txBody>
      </p:sp>
    </p:spTree>
    <p:extLst>
      <p:ext uri="{BB962C8B-B14F-4D97-AF65-F5344CB8AC3E}">
        <p14:creationId xmlns:p14="http://schemas.microsoft.com/office/powerpoint/2010/main" val="3843656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3600"/>
              <a:t>Plynulost změn ve výši finančních dávek</a:t>
            </a:r>
          </a:p>
          <a:p>
            <a:pPr eaLnBrk="1" hangingPunct="1"/>
            <a:r>
              <a:rPr lang="cs-CZ" altLang="cs-CZ" sz="3600"/>
              <a:t>Ochrana zájmu většiny před lobby</a:t>
            </a:r>
          </a:p>
          <a:p>
            <a:pPr eaLnBrk="1" hangingPunct="1"/>
            <a:r>
              <a:rPr lang="cs-CZ" altLang="cs-CZ" sz="3600"/>
              <a:t>Respektování terminologie</a:t>
            </a:r>
          </a:p>
          <a:p>
            <a:pPr eaLnBrk="1" hangingPunct="1"/>
            <a:r>
              <a:rPr lang="cs-CZ" altLang="cs-CZ" sz="3600"/>
              <a:t>Úroveň právního a ekonomického vědomí adresátů FPN</a:t>
            </a:r>
          </a:p>
          <a:p>
            <a:pPr eaLnBrk="1" hangingPunct="1"/>
            <a:r>
              <a:rPr lang="cs-CZ" altLang="cs-CZ" sz="3600"/>
              <a:t>Respektování závazků ČR</a:t>
            </a:r>
          </a:p>
          <a:p>
            <a:pPr eaLnBrk="1" hangingPunct="1"/>
            <a:endParaRPr lang="cs-CZ" altLang="cs-CZ" sz="3600"/>
          </a:p>
        </p:txBody>
      </p:sp>
    </p:spTree>
    <p:extLst>
      <p:ext uri="{BB962C8B-B14F-4D97-AF65-F5344CB8AC3E}">
        <p14:creationId xmlns:p14="http://schemas.microsoft.com/office/powerpoint/2010/main" val="3471391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Další zásady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3200" b="1" dirty="0"/>
              <a:t>Zásada účelovosti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200" b="1" dirty="0"/>
              <a:t>Zásada plánovitosti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200" b="1" dirty="0"/>
              <a:t>Zásada priority rovnováhy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200" b="1" dirty="0"/>
              <a:t>Zásada provázanosti  nástrojů sektoru veřejných financí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200" b="1" dirty="0"/>
              <a:t>Zásada efektivnosti a hospodárnosti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200" b="1" dirty="0"/>
              <a:t>Zásada veřejnosti a přehlednosti veřejných peněžních fondů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200" b="1" dirty="0"/>
              <a:t>Zásada účtování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200" b="1" dirty="0"/>
              <a:t>Zásada kontroly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200" b="1" dirty="0"/>
              <a:t>Zásada nadřazenosti finančních zájmů státu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200" b="1" dirty="0"/>
              <a:t>Zásada finanční disciplíny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635267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cs-CZ" altLang="cs-CZ" dirty="0" smtClean="0"/>
              <a:t>ZÁKLADNÍ: 1. distribuční</a:t>
            </a:r>
          </a:p>
          <a:p>
            <a:pPr marL="609600" indent="-609600">
              <a:buNone/>
            </a:pPr>
            <a:r>
              <a:rPr lang="cs-CZ" altLang="cs-CZ" dirty="0" smtClean="0"/>
              <a:t>                </a:t>
            </a:r>
            <a:r>
              <a:rPr lang="cs-CZ" altLang="cs-CZ" dirty="0" smtClean="0"/>
              <a:t>    </a:t>
            </a:r>
            <a:r>
              <a:rPr lang="cs-CZ" altLang="cs-CZ" dirty="0" smtClean="0"/>
              <a:t>2. alokační</a:t>
            </a:r>
          </a:p>
          <a:p>
            <a:pPr marL="609600" indent="-609600">
              <a:buNone/>
            </a:pPr>
            <a:r>
              <a:rPr lang="cs-CZ" altLang="cs-CZ" dirty="0" smtClean="0"/>
              <a:t>                </a:t>
            </a:r>
            <a:r>
              <a:rPr lang="cs-CZ" altLang="cs-CZ" dirty="0" smtClean="0"/>
              <a:t>    </a:t>
            </a:r>
            <a:r>
              <a:rPr lang="cs-CZ" altLang="cs-CZ" dirty="0" smtClean="0"/>
              <a:t>3. stabilizační</a:t>
            </a:r>
          </a:p>
          <a:p>
            <a:pPr marL="609600" indent="-609600">
              <a:buNone/>
            </a:pPr>
            <a:endParaRPr lang="cs-CZ" altLang="cs-CZ" dirty="0" smtClean="0"/>
          </a:p>
          <a:p>
            <a:pPr marL="609600" indent="-609600">
              <a:buNone/>
            </a:pPr>
            <a:r>
              <a:rPr lang="cs-CZ" altLang="cs-CZ" dirty="0" smtClean="0"/>
              <a:t>DOPLŇKOVÉ: 1. fiskální</a:t>
            </a:r>
          </a:p>
          <a:p>
            <a:pPr marL="609600" indent="-609600">
              <a:buNone/>
            </a:pPr>
            <a:r>
              <a:rPr lang="cs-CZ" altLang="cs-CZ" dirty="0" smtClean="0"/>
              <a:t>                    </a:t>
            </a:r>
            <a:r>
              <a:rPr lang="cs-CZ" altLang="cs-CZ" dirty="0" smtClean="0"/>
              <a:t>     2</a:t>
            </a:r>
            <a:r>
              <a:rPr lang="cs-CZ" altLang="cs-CZ" dirty="0" smtClean="0"/>
              <a:t>. stimulační</a:t>
            </a:r>
          </a:p>
          <a:p>
            <a:pPr marL="609600" indent="-609600">
              <a:buNone/>
            </a:pPr>
            <a:r>
              <a:rPr lang="cs-CZ" altLang="cs-CZ" dirty="0" smtClean="0"/>
              <a:t>                    </a:t>
            </a:r>
            <a:r>
              <a:rPr lang="cs-CZ" altLang="cs-CZ" dirty="0" smtClean="0"/>
              <a:t>     3</a:t>
            </a:r>
            <a:r>
              <a:rPr lang="cs-CZ" altLang="cs-CZ" dirty="0" smtClean="0"/>
              <a:t>. kontrolní  </a:t>
            </a:r>
            <a:r>
              <a:rPr lang="cs-CZ" altLang="cs-CZ" dirty="0" smtClean="0"/>
              <a:t>     </a:t>
            </a:r>
            <a:endParaRPr lang="cs-CZ" altLang="cs-CZ" dirty="0" smtClean="0"/>
          </a:p>
        </p:txBody>
      </p:sp>
      <p:sp>
        <p:nvSpPr>
          <p:cNvPr id="16387" name="WordArt 5"/>
          <p:cNvSpPr>
            <a:spLocks noChangeArrowheads="1" noChangeShapeType="1" noTextEdit="1"/>
          </p:cNvSpPr>
          <p:nvPr/>
        </p:nvSpPr>
        <p:spPr bwMode="auto">
          <a:xfrm>
            <a:off x="2640013" y="620714"/>
            <a:ext cx="7543800" cy="14319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Funkce veřejných financí</a:t>
            </a:r>
          </a:p>
        </p:txBody>
      </p:sp>
    </p:spTree>
    <p:extLst>
      <p:ext uri="{BB962C8B-B14F-4D97-AF65-F5344CB8AC3E}">
        <p14:creationId xmlns:p14="http://schemas.microsoft.com/office/powerpoint/2010/main" val="1627766936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6600">
                <a:solidFill>
                  <a:srgbClr val="FF0066"/>
                </a:solidFill>
              </a:rPr>
              <a:t>Náhled na  FP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4400" dirty="0"/>
              <a:t>Výseč platného právního </a:t>
            </a:r>
            <a:r>
              <a:rPr lang="cs-CZ" altLang="cs-CZ" sz="4400" dirty="0" smtClean="0"/>
              <a:t>řádu</a:t>
            </a:r>
          </a:p>
          <a:p>
            <a:pPr eaLnBrk="1" hangingPunct="1">
              <a:lnSpc>
                <a:spcPct val="90000"/>
              </a:lnSpc>
            </a:pPr>
            <a:endParaRPr lang="cs-CZ" altLang="cs-CZ" sz="44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4400" dirty="0"/>
              <a:t>Vědecká disciplína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4400" dirty="0"/>
              <a:t>  </a:t>
            </a:r>
            <a:r>
              <a:rPr lang="cs-CZ" altLang="cs-CZ" dirty="0" smtClean="0"/>
              <a:t>a) věda o FP (zkoumá PN v praxi)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dirty="0" smtClean="0"/>
              <a:t>   b) finanční  věda (FP z pohledu ekonomického</a:t>
            </a:r>
            <a:r>
              <a:rPr lang="cs-CZ" altLang="cs-CZ" dirty="0" smtClean="0"/>
              <a:t>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44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4400" dirty="0"/>
              <a:t>Pedagogická disciplína</a:t>
            </a:r>
          </a:p>
        </p:txBody>
      </p:sp>
    </p:spTree>
    <p:extLst>
      <p:ext uri="{BB962C8B-B14F-4D97-AF65-F5344CB8AC3E}">
        <p14:creationId xmlns:p14="http://schemas.microsoft.com/office/powerpoint/2010/main" val="267596014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sz="440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44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4400"/>
              <a:t>Systém práva ČR</a:t>
            </a:r>
          </a:p>
        </p:txBody>
      </p:sp>
      <p:sp>
        <p:nvSpPr>
          <p:cNvPr id="18435" name="WordArt 5"/>
          <p:cNvSpPr>
            <a:spLocks noChangeArrowheads="1" noChangeShapeType="1" noTextEdit="1"/>
          </p:cNvSpPr>
          <p:nvPr/>
        </p:nvSpPr>
        <p:spPr bwMode="auto">
          <a:xfrm>
            <a:off x="2674939" y="214314"/>
            <a:ext cx="7793037" cy="1462087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cs-CZ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 panose="020B0806030902050204" pitchFamily="34" charset="0"/>
              </a:rPr>
              <a:t>Zařazení do systému práva ČR</a:t>
            </a:r>
          </a:p>
        </p:txBody>
      </p:sp>
      <p:sp>
        <p:nvSpPr>
          <p:cNvPr id="18436" name="Line 6"/>
          <p:cNvSpPr>
            <a:spLocks noChangeShapeType="1"/>
          </p:cNvSpPr>
          <p:nvPr/>
        </p:nvSpPr>
        <p:spPr bwMode="auto">
          <a:xfrm flipV="1">
            <a:off x="7175501" y="3500438"/>
            <a:ext cx="50482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37" name="Line 8"/>
          <p:cNvSpPr>
            <a:spLocks noChangeShapeType="1"/>
          </p:cNvSpPr>
          <p:nvPr/>
        </p:nvSpPr>
        <p:spPr bwMode="auto">
          <a:xfrm>
            <a:off x="7175500" y="4076701"/>
            <a:ext cx="433388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38" name="Rectangle 9"/>
          <p:cNvSpPr>
            <a:spLocks noChangeArrowheads="1"/>
          </p:cNvSpPr>
          <p:nvPr/>
        </p:nvSpPr>
        <p:spPr bwMode="auto">
          <a:xfrm>
            <a:off x="7751763" y="3213101"/>
            <a:ext cx="208915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>
                <a:solidFill>
                  <a:srgbClr val="FF0000"/>
                </a:solidFill>
              </a:rPr>
              <a:t>soukromé</a:t>
            </a:r>
          </a:p>
        </p:txBody>
      </p:sp>
      <p:sp>
        <p:nvSpPr>
          <p:cNvPr id="18439" name="Rectangle 11"/>
          <p:cNvSpPr>
            <a:spLocks noChangeArrowheads="1"/>
          </p:cNvSpPr>
          <p:nvPr/>
        </p:nvSpPr>
        <p:spPr bwMode="auto">
          <a:xfrm>
            <a:off x="7680326" y="4581526"/>
            <a:ext cx="2232025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4000" b="1">
                <a:solidFill>
                  <a:srgbClr val="FF0000"/>
                </a:solidFill>
              </a:rPr>
              <a:t>veřejné</a:t>
            </a:r>
          </a:p>
        </p:txBody>
      </p:sp>
    </p:spTree>
    <p:extLst>
      <p:ext uri="{BB962C8B-B14F-4D97-AF65-F5344CB8AC3E}">
        <p14:creationId xmlns:p14="http://schemas.microsoft.com/office/powerpoint/2010/main" val="3990814020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3600" dirty="0"/>
              <a:t>Souhrn PN zabývajících se chováním subjektů FPV ve vztahu  k veřejným peněžním </a:t>
            </a:r>
            <a:r>
              <a:rPr lang="cs-CZ" altLang="cs-CZ" sz="3600" dirty="0" smtClean="0"/>
              <a:t>fondům</a:t>
            </a:r>
          </a:p>
          <a:p>
            <a:pPr marL="72000" indent="0" eaLnBrk="1" hangingPunct="1">
              <a:lnSpc>
                <a:spcPct val="90000"/>
              </a:lnSpc>
              <a:buNone/>
            </a:pPr>
            <a:endParaRPr lang="cs-CZ" altLang="cs-CZ" sz="36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3600" dirty="0"/>
              <a:t>Souhrn PN, které upravují vztahy vznikající v procesu tvorby, rozdělování a používání peněžní masy  a jejích </a:t>
            </a:r>
            <a:r>
              <a:rPr lang="cs-CZ" altLang="cs-CZ" sz="3600" dirty="0" smtClean="0"/>
              <a:t>částí</a:t>
            </a:r>
          </a:p>
          <a:p>
            <a:pPr marL="72000" indent="0" eaLnBrk="1" hangingPunct="1">
              <a:lnSpc>
                <a:spcPct val="90000"/>
              </a:lnSpc>
              <a:buNone/>
            </a:pPr>
            <a:endParaRPr lang="cs-CZ" altLang="cs-CZ" sz="36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3600" dirty="0"/>
              <a:t>Soubor PN regulujících veřejné finance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3600" dirty="0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3600" dirty="0">
              <a:solidFill>
                <a:schemeClr val="bg2"/>
              </a:solidFill>
            </a:endParaRPr>
          </a:p>
        </p:txBody>
      </p:sp>
      <p:sp>
        <p:nvSpPr>
          <p:cNvPr id="19459" name="WordArt 5" descr="Bílý mramor"/>
          <p:cNvSpPr>
            <a:spLocks noChangeArrowheads="1" noChangeShapeType="1" noTextEdit="1"/>
          </p:cNvSpPr>
          <p:nvPr/>
        </p:nvSpPr>
        <p:spPr bwMode="auto">
          <a:xfrm>
            <a:off x="2640013" y="333376"/>
            <a:ext cx="7543800" cy="1431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FFFF"/>
              </a:contourClr>
            </a:sp3d>
          </a:bodyPr>
          <a:lstStyle/>
          <a:p>
            <a:pPr algn="ctr"/>
            <a:r>
              <a:rPr lang="cs-CZ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 Black" panose="020B0A04020102020204" pitchFamily="34" charset="0"/>
              </a:rPr>
              <a:t>Finanční právo-POJEM</a:t>
            </a:r>
          </a:p>
        </p:txBody>
      </p:sp>
    </p:spTree>
    <p:extLst>
      <p:ext uri="{BB962C8B-B14F-4D97-AF65-F5344CB8AC3E}">
        <p14:creationId xmlns:p14="http://schemas.microsoft.com/office/powerpoint/2010/main" val="2608937857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3600" b="1" dirty="0"/>
              <a:t>Jsou společenské vztahy</a:t>
            </a:r>
            <a:r>
              <a:rPr lang="cs-CZ" altLang="cs-CZ" sz="3600" dirty="0"/>
              <a:t>, jejíchž objektem jsou </a:t>
            </a:r>
            <a:r>
              <a:rPr lang="cs-CZ" altLang="cs-CZ" sz="3600" b="1" dirty="0"/>
              <a:t>veřejné peníze</a:t>
            </a:r>
            <a:r>
              <a:rPr lang="cs-CZ" altLang="cs-CZ" sz="3600" dirty="0"/>
              <a:t> a </a:t>
            </a:r>
            <a:r>
              <a:rPr lang="cs-CZ" altLang="cs-CZ" sz="3600" b="1" dirty="0"/>
              <a:t>majetek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3600" dirty="0">
              <a:solidFill>
                <a:srgbClr val="FF6600"/>
              </a:solidFill>
            </a:endParaRPr>
          </a:p>
          <a:p>
            <a:pPr eaLnBrk="1" hangingPunct="1"/>
            <a:r>
              <a:rPr lang="cs-CZ" altLang="cs-CZ" sz="3600" b="1" dirty="0">
                <a:solidFill>
                  <a:srgbClr val="FF0000"/>
                </a:solidFill>
              </a:rPr>
              <a:t>Peníze</a:t>
            </a:r>
            <a:r>
              <a:rPr lang="cs-CZ" altLang="cs-CZ" sz="3600" dirty="0">
                <a:solidFill>
                  <a:srgbClr val="FF6600"/>
                </a:solidFill>
              </a:rPr>
              <a:t> </a:t>
            </a:r>
            <a:r>
              <a:rPr lang="cs-CZ" altLang="cs-CZ" sz="3600" dirty="0" smtClean="0"/>
              <a:t>= věc</a:t>
            </a:r>
            <a:r>
              <a:rPr lang="cs-CZ" altLang="cs-CZ" sz="3600" dirty="0"/>
              <a:t>, zboží sloužící ke směně</a:t>
            </a:r>
          </a:p>
        </p:txBody>
      </p:sp>
      <p:sp>
        <p:nvSpPr>
          <p:cNvPr id="20483" name="WordArt 5"/>
          <p:cNvSpPr>
            <a:spLocks noChangeArrowheads="1" noChangeShapeType="1" noTextEdit="1"/>
          </p:cNvSpPr>
          <p:nvPr/>
        </p:nvSpPr>
        <p:spPr bwMode="auto">
          <a:xfrm>
            <a:off x="2674939" y="214314"/>
            <a:ext cx="7793037" cy="1462087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 panose="020B0806030902050204" pitchFamily="34" charset="0"/>
              </a:rPr>
              <a:t>Předmět FP</a:t>
            </a:r>
          </a:p>
        </p:txBody>
      </p:sp>
    </p:spTree>
    <p:extLst>
      <p:ext uri="{BB962C8B-B14F-4D97-AF65-F5344CB8AC3E}">
        <p14:creationId xmlns:p14="http://schemas.microsoft.com/office/powerpoint/2010/main" val="3042130333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800" i="1" dirty="0">
                <a:solidFill>
                  <a:schemeClr val="tx1"/>
                </a:solidFill>
              </a:rPr>
              <a:t>FP jako nejmladší právní odvětví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27342" y="2174875"/>
            <a:ext cx="9054883" cy="38290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ü"/>
            </a:pPr>
            <a:r>
              <a:rPr lang="cs-CZ" altLang="cs-CZ" sz="3600" b="1" dirty="0"/>
              <a:t>FP se vydělilo společně ze SPRÁVNÍM PRÁVEM z práva ÚSTAVNÍHO a po té po II. Světové válce bylo nutno vymezit hranice mezi správou a </a:t>
            </a:r>
            <a:r>
              <a:rPr lang="cs-CZ" altLang="cs-CZ" sz="3600" b="1" dirty="0" err="1"/>
              <a:t>financema</a:t>
            </a:r>
            <a:r>
              <a:rPr lang="cs-CZ" altLang="cs-CZ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9557752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altLang="cs-CZ" sz="6000" dirty="0"/>
              <a:t/>
            </a:r>
            <a:br>
              <a:rPr lang="cs-CZ" altLang="cs-CZ" sz="6000" dirty="0"/>
            </a:br>
            <a:r>
              <a:rPr lang="cs-CZ" altLang="cs-CZ" sz="6000" dirty="0"/>
              <a:t> </a:t>
            </a:r>
            <a:r>
              <a:rPr lang="cs-CZ" altLang="cs-CZ" sz="4800" dirty="0">
                <a:solidFill>
                  <a:schemeClr val="tx1"/>
                </a:solidFill>
              </a:rPr>
              <a:t>Veřejné finance a fiskální právo</a:t>
            </a:r>
            <a:br>
              <a:rPr lang="cs-CZ" altLang="cs-CZ" sz="4800" dirty="0">
                <a:solidFill>
                  <a:schemeClr val="tx1"/>
                </a:solidFill>
              </a:rPr>
            </a:br>
            <a:r>
              <a:rPr lang="cs-CZ" altLang="cs-CZ" sz="6000" dirty="0"/>
              <a:t/>
            </a:r>
            <a:br>
              <a:rPr lang="cs-CZ" altLang="cs-CZ" sz="6000" dirty="0"/>
            </a:br>
            <a:r>
              <a:rPr lang="cs-CZ" altLang="cs-CZ" sz="6000" dirty="0"/>
              <a:t/>
            </a:r>
            <a:br>
              <a:rPr lang="cs-CZ" altLang="cs-CZ" sz="6000" dirty="0"/>
            </a:br>
            <a:r>
              <a:rPr lang="cs-CZ" altLang="cs-CZ" sz="6000" dirty="0"/>
              <a:t/>
            </a:r>
            <a:br>
              <a:rPr lang="cs-CZ" altLang="cs-CZ" sz="6000" dirty="0"/>
            </a:br>
            <a:r>
              <a:rPr lang="cs-CZ" altLang="cs-CZ" sz="6000" dirty="0"/>
              <a:t/>
            </a:r>
            <a:br>
              <a:rPr lang="cs-CZ" altLang="cs-CZ" sz="6000" dirty="0"/>
            </a:br>
            <a:r>
              <a:rPr lang="cs-CZ" altLang="cs-CZ" sz="6000" dirty="0"/>
              <a:t/>
            </a:r>
            <a:br>
              <a:rPr lang="cs-CZ" altLang="cs-CZ" sz="6000" dirty="0"/>
            </a:br>
            <a:r>
              <a:rPr lang="cs-CZ" altLang="cs-CZ" sz="6000" dirty="0"/>
              <a:t/>
            </a:r>
            <a:br>
              <a:rPr lang="cs-CZ" altLang="cs-CZ" sz="6000" dirty="0"/>
            </a:br>
            <a:r>
              <a:rPr lang="cs-CZ" altLang="cs-CZ" b="1" dirty="0" smtClean="0"/>
              <a:t/>
            </a:r>
            <a:br>
              <a:rPr lang="cs-CZ" altLang="cs-CZ" b="1" dirty="0" smtClean="0"/>
            </a:br>
            <a:endParaRPr lang="cs-CZ" altLang="cs-CZ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 eaLnBrk="1" hangingPunct="1"/>
            <a:endParaRPr lang="cs-CZ" altLang="cs-CZ" dirty="0" smtClean="0">
              <a:solidFill>
                <a:srgbClr val="FF0066"/>
              </a:solidFill>
            </a:endParaRPr>
          </a:p>
          <a:p>
            <a:pPr algn="ctr" eaLnBrk="1" hangingPunct="1"/>
            <a:endParaRPr lang="cs-CZ" altLang="cs-CZ" dirty="0">
              <a:solidFill>
                <a:srgbClr val="FF0066"/>
              </a:solidFill>
            </a:endParaRPr>
          </a:p>
          <a:p>
            <a:pPr algn="ctr" eaLnBrk="1" hangingPunct="1"/>
            <a:r>
              <a:rPr lang="cs-CZ" altLang="cs-CZ" dirty="0" smtClean="0">
                <a:solidFill>
                  <a:srgbClr val="FF0066"/>
                </a:solidFill>
              </a:rPr>
              <a:t>Malé </a:t>
            </a:r>
            <a:r>
              <a:rPr lang="cs-CZ" altLang="cs-CZ" dirty="0" smtClean="0">
                <a:solidFill>
                  <a:srgbClr val="FF0066"/>
                </a:solidFill>
              </a:rPr>
              <a:t>nahlédnutí pod pokličku finančního práva</a:t>
            </a:r>
          </a:p>
        </p:txBody>
      </p:sp>
    </p:spTree>
    <p:extLst>
      <p:ext uri="{BB962C8B-B14F-4D97-AF65-F5344CB8AC3E}">
        <p14:creationId xmlns:p14="http://schemas.microsoft.com/office/powerpoint/2010/main" val="3449180829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5400" i="1">
                <a:solidFill>
                  <a:schemeClr val="tx1"/>
                </a:solidFill>
              </a:rPr>
              <a:t>Odvětvotvorná kriteria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4000" b="1" dirty="0"/>
              <a:t>Samostatnost a specifičnost předmětu právní </a:t>
            </a:r>
            <a:r>
              <a:rPr lang="cs-CZ" altLang="cs-CZ" sz="4000" b="1" dirty="0" smtClean="0"/>
              <a:t>regulace-</a:t>
            </a:r>
            <a:r>
              <a:rPr lang="cs-CZ" sz="4000" b="1" dirty="0"/>
              <a:t>co</a:t>
            </a:r>
            <a:r>
              <a:rPr lang="cs-CZ" sz="3200" dirty="0"/>
              <a:t> </a:t>
            </a:r>
            <a:r>
              <a:rPr lang="cs-CZ" sz="3200" u="sng" dirty="0"/>
              <a:t>dané právní odvětví reguluje</a:t>
            </a:r>
            <a:endParaRPr lang="cs-CZ" altLang="cs-CZ" sz="3200" b="1" u="sng" dirty="0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4000" b="1" dirty="0"/>
              <a:t>Metoda právní regulace </a:t>
            </a:r>
            <a:r>
              <a:rPr lang="pl-PL" u="sng" dirty="0"/>
              <a:t>metoda určuje, jak se ona regulace uskutečňuje</a:t>
            </a:r>
            <a:endParaRPr lang="cs-CZ" altLang="cs-CZ" b="1" u="sng" dirty="0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4000" b="1" dirty="0"/>
              <a:t>Systémová soudržnost právních norem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4000" b="1" dirty="0"/>
              <a:t>Společenská akceptace  odvětví</a:t>
            </a:r>
          </a:p>
        </p:txBody>
      </p:sp>
    </p:spTree>
    <p:extLst>
      <p:ext uri="{BB962C8B-B14F-4D97-AF65-F5344CB8AC3E}">
        <p14:creationId xmlns:p14="http://schemas.microsoft.com/office/powerpoint/2010/main" val="3801567443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cs-CZ" altLang="cs-CZ" b="1" dirty="0" smtClean="0"/>
              <a:t>Ústavní právo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cs-CZ" altLang="cs-CZ" b="1" dirty="0" smtClean="0"/>
              <a:t>Správní právo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cs-CZ" altLang="cs-CZ" b="1" dirty="0" smtClean="0"/>
              <a:t>Trestní právo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cs-CZ" altLang="cs-CZ" b="1" dirty="0" smtClean="0"/>
              <a:t>Právo ŽP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cs-CZ" altLang="cs-CZ" b="1" dirty="0" smtClean="0"/>
              <a:t>Obchodní právo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cs-CZ" altLang="cs-CZ" b="1" dirty="0" smtClean="0"/>
              <a:t>Občanské právo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cs-CZ" altLang="cs-CZ" b="1" dirty="0" smtClean="0"/>
              <a:t>Pracovní právo</a:t>
            </a:r>
          </a:p>
        </p:txBody>
      </p:sp>
      <p:sp>
        <p:nvSpPr>
          <p:cNvPr id="23555" name="WordArt 5"/>
          <p:cNvSpPr>
            <a:spLocks noChangeArrowheads="1" noChangeShapeType="1" noTextEdit="1"/>
          </p:cNvSpPr>
          <p:nvPr/>
        </p:nvSpPr>
        <p:spPr bwMode="auto">
          <a:xfrm>
            <a:off x="2674939" y="214314"/>
            <a:ext cx="7793037" cy="146208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cs-CZ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Vazby k jiným právním odvětvím</a:t>
            </a:r>
          </a:p>
        </p:txBody>
      </p:sp>
    </p:spTree>
    <p:extLst>
      <p:ext uri="{BB962C8B-B14F-4D97-AF65-F5344CB8AC3E}">
        <p14:creationId xmlns:p14="http://schemas.microsoft.com/office/powerpoint/2010/main" val="2336404224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 smtClean="0">
              <a:solidFill>
                <a:srgbClr val="6600FF"/>
              </a:solidFill>
            </a:endParaRPr>
          </a:p>
        </p:txBody>
      </p:sp>
      <p:sp>
        <p:nvSpPr>
          <p:cNvPr id="24579" name="WordArt 5"/>
          <p:cNvSpPr>
            <a:spLocks noChangeArrowheads="1" noChangeShapeType="1" noTextEdit="1"/>
          </p:cNvSpPr>
          <p:nvPr/>
        </p:nvSpPr>
        <p:spPr bwMode="auto">
          <a:xfrm>
            <a:off x="3648075" y="260350"/>
            <a:ext cx="3581400" cy="2001838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66"/>
              </a:avLst>
            </a:prstTxWarp>
          </a:bodyPr>
          <a:lstStyle/>
          <a:p>
            <a:pPr algn="ctr"/>
            <a:r>
              <a:rPr lang="cs-CZ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PRAMENY  FP</a:t>
            </a:r>
          </a:p>
        </p:txBody>
      </p:sp>
      <p:sp>
        <p:nvSpPr>
          <p:cNvPr id="24580" name="Line 7"/>
          <p:cNvSpPr>
            <a:spLocks noChangeShapeType="1"/>
          </p:cNvSpPr>
          <p:nvPr/>
        </p:nvSpPr>
        <p:spPr bwMode="auto">
          <a:xfrm flipV="1">
            <a:off x="2711450" y="3357564"/>
            <a:ext cx="647700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1" name="Line 8"/>
          <p:cNvSpPr>
            <a:spLocks noChangeShapeType="1"/>
          </p:cNvSpPr>
          <p:nvPr/>
        </p:nvSpPr>
        <p:spPr bwMode="auto">
          <a:xfrm>
            <a:off x="2711451" y="4149726"/>
            <a:ext cx="576263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2" name="Rectangle 10"/>
          <p:cNvSpPr>
            <a:spLocks noChangeArrowheads="1"/>
          </p:cNvSpPr>
          <p:nvPr/>
        </p:nvSpPr>
        <p:spPr bwMode="auto">
          <a:xfrm>
            <a:off x="3432175" y="2924176"/>
            <a:ext cx="4535488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u="sng" dirty="0" err="1"/>
              <a:t>Materiální</a:t>
            </a:r>
            <a:r>
              <a:rPr lang="cs-CZ" altLang="cs-CZ" sz="2400" dirty="0" err="1"/>
              <a:t>-</a:t>
            </a:r>
            <a:r>
              <a:rPr lang="cs-CZ" altLang="cs-CZ" sz="2400" dirty="0" err="1">
                <a:solidFill>
                  <a:srgbClr val="660033"/>
                </a:solidFill>
              </a:rPr>
              <a:t>jsou</a:t>
            </a:r>
            <a:r>
              <a:rPr lang="cs-CZ" altLang="cs-CZ" sz="2400" dirty="0">
                <a:solidFill>
                  <a:srgbClr val="660033"/>
                </a:solidFill>
              </a:rPr>
              <a:t> příčinou vzniku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660033"/>
                </a:solidFill>
              </a:rPr>
              <a:t>                   formálních pramenů,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660033"/>
                </a:solidFill>
              </a:rPr>
              <a:t>potřeba regulace lidského chování</a:t>
            </a:r>
          </a:p>
        </p:txBody>
      </p:sp>
      <p:sp>
        <p:nvSpPr>
          <p:cNvPr id="24583" name="Rectangle 11"/>
          <p:cNvSpPr>
            <a:spLocks noChangeArrowheads="1"/>
          </p:cNvSpPr>
          <p:nvPr/>
        </p:nvSpPr>
        <p:spPr bwMode="auto">
          <a:xfrm>
            <a:off x="3432175" y="4221164"/>
            <a:ext cx="4535488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u="sng" dirty="0"/>
              <a:t>Formální</a:t>
            </a:r>
            <a:r>
              <a:rPr lang="cs-CZ" altLang="cs-CZ" sz="2400" dirty="0"/>
              <a:t>-</a:t>
            </a:r>
            <a:r>
              <a:rPr lang="cs-CZ" altLang="cs-CZ" sz="2400" dirty="0">
                <a:solidFill>
                  <a:srgbClr val="660033"/>
                </a:solidFill>
              </a:rPr>
              <a:t> PN, které regulují finančně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660033"/>
                </a:solidFill>
              </a:rPr>
              <a:t>právní vztahy- označujeme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OBECNĚ ZÁVAZNÉ NORMATIVNÍ AKTY</a:t>
            </a:r>
          </a:p>
        </p:txBody>
      </p:sp>
    </p:spTree>
    <p:extLst>
      <p:ext uri="{BB962C8B-B14F-4D97-AF65-F5344CB8AC3E}">
        <p14:creationId xmlns:p14="http://schemas.microsoft.com/office/powerpoint/2010/main" val="2945588801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smtClean="0">
                <a:solidFill>
                  <a:srgbClr val="FF0000"/>
                </a:solidFill>
              </a:rPr>
              <a:t>OBECNĚ ZÁVAZNÉ NORMATIVNÍ AKTY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>
                <a:solidFill>
                  <a:srgbClr val="6600FF"/>
                </a:solidFill>
              </a:rPr>
              <a:t>PRIMÁRNÍ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dirty="0" smtClean="0"/>
              <a:t> </a:t>
            </a:r>
            <a:r>
              <a:rPr lang="cs-CZ" altLang="cs-CZ" b="1" dirty="0" smtClean="0"/>
              <a:t>Ústavní pořádek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b="1" dirty="0" smtClean="0"/>
              <a:t>Zákony Parlamentu ČR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b="1" dirty="0" smtClean="0"/>
              <a:t>Zákonná opatření senátu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b="1" dirty="0" smtClean="0"/>
              <a:t>Obecně závazné vyhlášky ÚSC v samostatné působno</a:t>
            </a:r>
            <a:r>
              <a:rPr lang="cs-CZ" altLang="cs-CZ" dirty="0" smtClean="0"/>
              <a:t>sti</a:t>
            </a:r>
          </a:p>
        </p:txBody>
      </p:sp>
    </p:spTree>
    <p:extLst>
      <p:ext uri="{BB962C8B-B14F-4D97-AF65-F5344CB8AC3E}">
        <p14:creationId xmlns:p14="http://schemas.microsoft.com/office/powerpoint/2010/main" val="571594291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b="1" dirty="0" smtClean="0">
                <a:solidFill>
                  <a:srgbClr val="6600FF"/>
                </a:solidFill>
              </a:rPr>
              <a:t>SEKUNDÁRNÍ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b="1" dirty="0" smtClean="0"/>
              <a:t>Nařízení vlády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b="1" dirty="0" smtClean="0"/>
              <a:t>Vyhlášky a opatření ČNB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b="1" dirty="0" smtClean="0"/>
              <a:t>Vyhlášky a opatření ministerstev a dalších ústředních orgánů </a:t>
            </a:r>
            <a:r>
              <a:rPr lang="cs-CZ" altLang="cs-CZ" b="1" dirty="0" err="1" smtClean="0"/>
              <a:t>st.správy</a:t>
            </a:r>
            <a:endParaRPr lang="cs-CZ" altLang="cs-CZ" b="1" dirty="0" smtClean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b="1" dirty="0" smtClean="0"/>
              <a:t>Nařízení ÚSC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9610324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b="1" dirty="0" smtClean="0"/>
              <a:t>Obecná </a:t>
            </a:r>
            <a:r>
              <a:rPr lang="cs-CZ" altLang="cs-CZ" b="1" dirty="0" smtClean="0"/>
              <a:t>část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b="1" dirty="0" smtClean="0"/>
              <a:t>Zvláštní část – hmotné právo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b="1" dirty="0" smtClean="0"/>
              <a:t>Procesní část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b="1" dirty="0" smtClean="0"/>
              <a:t>Administrativní část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b="1" dirty="0" smtClean="0"/>
              <a:t>Trestní </a:t>
            </a:r>
            <a:r>
              <a:rPr lang="cs-CZ" altLang="cs-CZ" b="1" dirty="0" smtClean="0"/>
              <a:t>část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 smtClean="0"/>
              <a:t>FISKÁLNÍ  x  NEFISKÁLNÍ</a:t>
            </a:r>
            <a:endParaRPr lang="cs-CZ" altLang="cs-CZ" b="1" dirty="0" smtClean="0"/>
          </a:p>
        </p:txBody>
      </p:sp>
      <p:sp>
        <p:nvSpPr>
          <p:cNvPr id="27651" name="WordArt 5"/>
          <p:cNvSpPr>
            <a:spLocks noChangeArrowheads="1" noChangeShapeType="1" noTextEdit="1"/>
          </p:cNvSpPr>
          <p:nvPr/>
        </p:nvSpPr>
        <p:spPr bwMode="auto">
          <a:xfrm>
            <a:off x="2674939" y="214314"/>
            <a:ext cx="7793037" cy="14620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6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  <a:contourClr>
                <a:srgbClr val="DCEBF5"/>
              </a:contourClr>
            </a:sp3d>
          </a:bodyPr>
          <a:lstStyle/>
          <a:p>
            <a:pPr algn="ctr"/>
            <a:r>
              <a:rPr lang="cs-CZ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SYSTÉM FP</a:t>
            </a:r>
          </a:p>
        </p:txBody>
      </p:sp>
    </p:spTree>
    <p:extLst>
      <p:ext uri="{BB962C8B-B14F-4D97-AF65-F5344CB8AC3E}">
        <p14:creationId xmlns:p14="http://schemas.microsoft.com/office/powerpoint/2010/main" val="1642930601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5"/>
          <p:cNvSpPr>
            <a:spLocks noGrp="1" noChangeArrowheads="1"/>
          </p:cNvSpPr>
          <p:nvPr>
            <p:ph type="body" sz="half" idx="1"/>
          </p:nvPr>
        </p:nvSpPr>
        <p:spPr>
          <a:xfrm>
            <a:off x="926926" y="2017713"/>
            <a:ext cx="5588174" cy="4114800"/>
          </a:xfrm>
        </p:spPr>
        <p:txBody>
          <a:bodyPr/>
          <a:lstStyle/>
          <a:p>
            <a:pPr eaLnBrk="1" hangingPunct="1"/>
            <a:r>
              <a:rPr lang="cs-CZ" altLang="cs-CZ" b="1" dirty="0" smtClean="0"/>
              <a:t>Fiskální </a:t>
            </a:r>
            <a:r>
              <a:rPr lang="cs-CZ" altLang="cs-CZ" b="1" dirty="0" smtClean="0"/>
              <a:t>část - tok </a:t>
            </a:r>
            <a:r>
              <a:rPr lang="cs-CZ" altLang="cs-CZ" b="1" dirty="0" smtClean="0"/>
              <a:t>peněz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b="1" dirty="0" smtClean="0"/>
          </a:p>
          <a:p>
            <a:pPr eaLnBrk="1" hangingPunct="1"/>
            <a:r>
              <a:rPr lang="cs-CZ" altLang="cs-CZ" b="1" dirty="0" smtClean="0"/>
              <a:t>Nefiskální </a:t>
            </a:r>
            <a:r>
              <a:rPr lang="cs-CZ" altLang="cs-CZ" b="1" dirty="0" smtClean="0"/>
              <a:t>část - podstata</a:t>
            </a:r>
            <a:r>
              <a:rPr lang="cs-CZ" altLang="cs-CZ" b="1" dirty="0" smtClean="0"/>
              <a:t>, význam a charakter peněz</a:t>
            </a:r>
          </a:p>
        </p:txBody>
      </p:sp>
      <p:pic>
        <p:nvPicPr>
          <p:cNvPr id="28676" name="Picture 34" descr="Modré vrcholky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18376" y="3162301"/>
            <a:ext cx="2513013" cy="1825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15772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WordArt 5"/>
          <p:cNvSpPr>
            <a:spLocks noChangeArrowheads="1" noChangeShapeType="1" noTextEdit="1"/>
          </p:cNvSpPr>
          <p:nvPr/>
        </p:nvSpPr>
        <p:spPr bwMode="auto">
          <a:xfrm>
            <a:off x="2674939" y="214314"/>
            <a:ext cx="7793037" cy="1462087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  <a:contourClr>
                <a:srgbClr val="0000FF"/>
              </a:contourClr>
            </a:sp3d>
          </a:bodyPr>
          <a:lstStyle/>
          <a:p>
            <a:pPr algn="ctr"/>
            <a:r>
              <a:rPr lang="cs-CZ" sz="3600" kern="1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FISKÁLNÍ  ČÁST FP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4556125" y="2046288"/>
          <a:ext cx="3963988" cy="4011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3731419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altLang="cs-CZ" sz="4000" dirty="0"/>
              <a:t>Rozpočtové právo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altLang="cs-CZ" sz="4000" dirty="0"/>
              <a:t>Berní právo </a:t>
            </a:r>
            <a:r>
              <a:rPr lang="cs-CZ" altLang="cs-CZ" sz="4000" dirty="0" smtClean="0"/>
              <a:t>– Daňové, poplatkové p.</a:t>
            </a:r>
            <a:endParaRPr lang="cs-CZ" altLang="cs-CZ" sz="4000" dirty="0"/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altLang="cs-CZ" sz="4000" dirty="0"/>
              <a:t>Celní </a:t>
            </a:r>
            <a:r>
              <a:rPr lang="cs-CZ" altLang="cs-CZ" sz="4000" dirty="0" smtClean="0"/>
              <a:t>právo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altLang="cs-CZ" sz="4000" dirty="0" smtClean="0"/>
              <a:t>Právní regulace veřejných výdajů</a:t>
            </a:r>
          </a:p>
          <a:p>
            <a:pPr marL="0" indent="0">
              <a:buClr>
                <a:schemeClr val="tx1"/>
              </a:buClr>
              <a:buNone/>
            </a:pPr>
            <a:endParaRPr lang="cs-CZ" altLang="cs-CZ" sz="4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800" dirty="0">
                <a:solidFill>
                  <a:schemeClr val="tx1"/>
                </a:solidFill>
              </a:rPr>
              <a:t>Fiskální část</a:t>
            </a:r>
            <a:endParaRPr lang="cs-CZ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973330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altLang="cs-CZ" sz="4000" dirty="0"/>
              <a:t>Měnové právo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altLang="cs-CZ" sz="4000" dirty="0"/>
              <a:t>Devizové právo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altLang="cs-CZ" sz="4000" dirty="0"/>
              <a:t>Veřejné bankovní právo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altLang="cs-CZ" sz="4000" dirty="0"/>
              <a:t>Veřejné pojišťovnické </a:t>
            </a:r>
            <a:r>
              <a:rPr lang="cs-CZ" altLang="cs-CZ" sz="4000" dirty="0" smtClean="0"/>
              <a:t>právo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altLang="cs-CZ" sz="4000" dirty="0" smtClean="0"/>
              <a:t>Veřejné právo </a:t>
            </a:r>
            <a:r>
              <a:rPr lang="cs-CZ" altLang="cs-CZ" sz="4000" dirty="0" err="1" smtClean="0"/>
              <a:t>kap.trhu</a:t>
            </a:r>
            <a:endParaRPr lang="cs-CZ" altLang="cs-CZ" sz="4000" dirty="0"/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altLang="cs-CZ" sz="4000" dirty="0"/>
              <a:t>Puncovní právo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endParaRPr lang="cs-CZ" altLang="cs-CZ" sz="4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800" dirty="0">
                <a:solidFill>
                  <a:schemeClr val="tx1"/>
                </a:solidFill>
              </a:rPr>
              <a:t>Nefiskální část</a:t>
            </a:r>
            <a:endParaRPr lang="cs-CZ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203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Podmínky ke složení ZK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cs-CZ" altLang="cs-CZ" b="1" u="sng" dirty="0" smtClean="0"/>
              <a:t>Písemný test</a:t>
            </a:r>
          </a:p>
          <a:p>
            <a:pPr marL="609600" indent="-609600">
              <a:buFontTx/>
              <a:buChar char="-"/>
            </a:pPr>
            <a:r>
              <a:rPr lang="cs-CZ" dirty="0" smtClean="0"/>
              <a:t>minimálně </a:t>
            </a:r>
            <a:r>
              <a:rPr lang="cs-CZ" dirty="0"/>
              <a:t>60% k úspěšnému absolvování.</a:t>
            </a:r>
            <a:endParaRPr lang="cs-CZ" altLang="cs-CZ" dirty="0" smtClean="0"/>
          </a:p>
          <a:p>
            <a:pPr marL="609600" indent="-609600">
              <a:buFontTx/>
              <a:buChar char="-"/>
            </a:pPr>
            <a:endParaRPr lang="cs-CZ" altLang="cs-CZ" dirty="0" smtClean="0"/>
          </a:p>
          <a:p>
            <a:pPr marL="609600" indent="-609600">
              <a:buFontTx/>
              <a:buChar char="-"/>
            </a:pPr>
            <a:r>
              <a:rPr lang="cs-CZ" altLang="cs-CZ" dirty="0" smtClean="0"/>
              <a:t>Literatura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264704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321050" y="388938"/>
            <a:ext cx="6078538" cy="1212850"/>
          </a:xfrm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2500" y="2060575"/>
            <a:ext cx="9231313" cy="4114800"/>
          </a:xfrm>
        </p:spPr>
        <p:txBody>
          <a:bodyPr/>
          <a:lstStyle/>
          <a:p>
            <a:pPr eaLnBrk="1" hangingPunct="1"/>
            <a:r>
              <a:rPr lang="cs-CZ" altLang="cs-CZ" b="1" u="sng" dirty="0">
                <a:solidFill>
                  <a:schemeClr val="tx2"/>
                </a:solidFill>
              </a:rPr>
              <a:t>Veřejné</a:t>
            </a:r>
          </a:p>
          <a:p>
            <a:pPr eaLnBrk="1" hangingPunct="1"/>
            <a:r>
              <a:rPr lang="cs-CZ" altLang="cs-CZ" b="1" u="sng" dirty="0">
                <a:solidFill>
                  <a:schemeClr val="tx2"/>
                </a:solidFill>
              </a:rPr>
              <a:t>Nejmladší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chemeClr val="tx2"/>
                </a:solidFill>
              </a:rPr>
              <a:t>               -20.léta 20 století, </a:t>
            </a:r>
            <a:r>
              <a:rPr lang="cs-CZ" altLang="cs-CZ" b="1" dirty="0" smtClean="0">
                <a:solidFill>
                  <a:schemeClr val="tx2"/>
                </a:solidFill>
              </a:rPr>
              <a:t>sub odvětví  </a:t>
            </a:r>
            <a:r>
              <a:rPr lang="cs-CZ" altLang="cs-CZ" b="1" dirty="0">
                <a:solidFill>
                  <a:schemeClr val="tx2"/>
                </a:solidFill>
              </a:rPr>
              <a:t>upravující veřejné </a:t>
            </a:r>
            <a:r>
              <a:rPr lang="cs-CZ" altLang="cs-CZ" b="1" dirty="0" smtClean="0">
                <a:solidFill>
                  <a:schemeClr val="tx2"/>
                </a:solidFill>
              </a:rPr>
              <a:t>finance</a:t>
            </a:r>
            <a:endParaRPr lang="cs-CZ" altLang="cs-CZ" b="1" dirty="0">
              <a:solidFill>
                <a:schemeClr val="tx2"/>
              </a:solidFill>
            </a:endParaRPr>
          </a:p>
          <a:p>
            <a:pPr eaLnBrk="1" hangingPunct="1"/>
            <a:r>
              <a:rPr lang="cs-CZ" altLang="cs-CZ" b="1" u="sng" dirty="0">
                <a:solidFill>
                  <a:schemeClr val="tx2"/>
                </a:solidFill>
              </a:rPr>
              <a:t>Samostatné </a:t>
            </a:r>
            <a:r>
              <a:rPr lang="cs-CZ" altLang="cs-CZ" b="1" dirty="0">
                <a:solidFill>
                  <a:schemeClr val="tx2"/>
                </a:solidFill>
              </a:rPr>
              <a:t>odvětví práva ČR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chemeClr val="tx2"/>
                </a:solidFill>
              </a:rPr>
              <a:t>                -má svůj předmět regulace a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chemeClr val="tx2"/>
                </a:solidFill>
              </a:rPr>
              <a:t>            míru soudržnosti PN jako např. SP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b="1" dirty="0">
              <a:solidFill>
                <a:srgbClr val="FF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b="1" u="sng" dirty="0">
              <a:solidFill>
                <a:srgbClr val="FF0000"/>
              </a:solidFill>
            </a:endParaRPr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4386264" y="476250"/>
            <a:ext cx="3419475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FP</a:t>
            </a:r>
          </a:p>
        </p:txBody>
      </p:sp>
    </p:spTree>
    <p:extLst>
      <p:ext uri="{BB962C8B-B14F-4D97-AF65-F5344CB8AC3E}">
        <p14:creationId xmlns:p14="http://schemas.microsoft.com/office/powerpoint/2010/main" val="297724686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5400">
                <a:solidFill>
                  <a:schemeClr val="tx1"/>
                </a:solidFill>
              </a:rPr>
              <a:t>VZNIK  FP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u="sng" dirty="0" smtClean="0"/>
              <a:t>Vznik FP</a:t>
            </a:r>
            <a:r>
              <a:rPr lang="cs-CZ" altLang="cs-CZ" dirty="0" smtClean="0"/>
              <a:t> =se vnikem materiálních vztahů, směnou, komoditními penězi (kovy, dobytek, olej,…) a po té se vnikem  prvních peněžních vztahů. </a:t>
            </a:r>
          </a:p>
          <a:p>
            <a:pPr eaLnBrk="1" hangingPunct="1"/>
            <a:r>
              <a:rPr lang="cs-CZ" altLang="cs-CZ" dirty="0" smtClean="0"/>
              <a:t>V některých zemích je FP samostatné právní odvětví, někde je součástí např. SP a nebo někde není akceptováno FP vůbec</a:t>
            </a:r>
          </a:p>
        </p:txBody>
      </p:sp>
    </p:spTree>
    <p:extLst>
      <p:ext uri="{BB962C8B-B14F-4D97-AF65-F5344CB8AC3E}">
        <p14:creationId xmlns:p14="http://schemas.microsoft.com/office/powerpoint/2010/main" val="199244689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6600">
                <a:solidFill>
                  <a:srgbClr val="FF0000"/>
                </a:solidFill>
              </a:rPr>
              <a:t>ÚKOL FP</a:t>
            </a:r>
          </a:p>
        </p:txBody>
      </p:sp>
      <p:sp>
        <p:nvSpPr>
          <p:cNvPr id="9219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dirty="0" smtClean="0"/>
              <a:t>= regulace veřejných financí </a:t>
            </a:r>
            <a:r>
              <a:rPr lang="cs-CZ" altLang="cs-CZ" dirty="0" smtClean="0"/>
              <a:t>– regulace společenských vztahů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i="1" dirty="0" smtClean="0"/>
              <a:t>VEŘEJNÉ FINANCE</a:t>
            </a:r>
            <a:r>
              <a:rPr lang="cs-CZ" altLang="cs-CZ" b="1" i="1" dirty="0" smtClean="0"/>
              <a:t>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b="1" i="1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dirty="0" smtClean="0"/>
              <a:t>1.) užší </a:t>
            </a:r>
            <a:r>
              <a:rPr lang="cs-CZ" altLang="cs-CZ" b="1" dirty="0" err="1" smtClean="0"/>
              <a:t>pojetí-peněžní</a:t>
            </a:r>
            <a:r>
              <a:rPr lang="cs-CZ" altLang="cs-CZ" b="1" dirty="0" smtClean="0"/>
              <a:t> </a:t>
            </a:r>
            <a:r>
              <a:rPr lang="cs-CZ" altLang="cs-CZ" b="1" dirty="0" smtClean="0"/>
              <a:t>vztahy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b="1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dirty="0" smtClean="0"/>
              <a:t>2.) širší </a:t>
            </a:r>
            <a:r>
              <a:rPr lang="cs-CZ" altLang="cs-CZ" b="1" dirty="0" err="1" smtClean="0"/>
              <a:t>pojetí-peněžní</a:t>
            </a:r>
            <a:r>
              <a:rPr lang="cs-CZ" altLang="cs-CZ" b="1" dirty="0" smtClean="0"/>
              <a:t> vztahy a další vztahy související s tvorbou, rozdělováním a přerozdělováním VPF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 smtClean="0">
              <a:solidFill>
                <a:srgbClr val="66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14211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/>
              <a:t>Veřejné finance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3200" dirty="0"/>
              <a:t>Souborná kategorie pro zvláštní výseč peněžních vztahů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dirty="0"/>
              <a:t>Objekt – </a:t>
            </a:r>
            <a:r>
              <a:rPr lang="cs-CZ" altLang="cs-CZ" sz="3200" dirty="0">
                <a:solidFill>
                  <a:srgbClr val="FF0000"/>
                </a:solidFill>
              </a:rPr>
              <a:t>veřejné peníze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dirty="0"/>
              <a:t>Obsah – peněžní operace související s tvorbou a užitím </a:t>
            </a:r>
            <a:r>
              <a:rPr lang="cs-CZ" altLang="cs-CZ" sz="3200" dirty="0">
                <a:solidFill>
                  <a:srgbClr val="FF0000"/>
                </a:solidFill>
              </a:rPr>
              <a:t>veřejných peněžních fondů</a:t>
            </a:r>
            <a:r>
              <a:rPr lang="cs-CZ" altLang="cs-CZ" sz="3200" dirty="0"/>
              <a:t> </a:t>
            </a:r>
            <a:r>
              <a:rPr lang="cs-CZ" altLang="cs-CZ" sz="3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⇨</a:t>
            </a:r>
            <a:r>
              <a:rPr lang="cs-CZ" altLang="cs-CZ" sz="3200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altLang="cs-CZ" sz="3200" u="sng" dirty="0">
                <a:ea typeface="Arial Unicode MS" pitchFamily="34" charset="-128"/>
                <a:cs typeface="Arial Unicode MS" pitchFamily="34" charset="-128"/>
              </a:rPr>
              <a:t>práva, oprávnění a povinnosti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dirty="0">
                <a:ea typeface="Arial Unicode MS" pitchFamily="34" charset="-128"/>
                <a:cs typeface="Arial Unicode MS" pitchFamily="34" charset="-128"/>
              </a:rPr>
              <a:t>Realizace vždy ve vazbě na </a:t>
            </a:r>
            <a:r>
              <a:rPr lang="cs-CZ" altLang="cs-CZ" sz="3200" dirty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veřejný sektor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dirty="0">
                <a:ea typeface="Arial Unicode MS" pitchFamily="34" charset="-128"/>
                <a:cs typeface="Arial Unicode MS" pitchFamily="34" charset="-128"/>
              </a:rPr>
              <a:t>Primární </a:t>
            </a:r>
            <a:r>
              <a:rPr lang="cs-CZ" altLang="cs-CZ" sz="3200" dirty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uspokojení veřejných potřeb</a:t>
            </a:r>
            <a:r>
              <a:rPr lang="cs-CZ" altLang="cs-CZ" sz="3200" dirty="0">
                <a:ea typeface="Arial Unicode MS" pitchFamily="34" charset="-128"/>
                <a:cs typeface="Arial Unicode MS" pitchFamily="34" charset="-128"/>
              </a:rPr>
              <a:t> (veřejného zájmu)</a:t>
            </a:r>
          </a:p>
        </p:txBody>
      </p:sp>
    </p:spTree>
    <p:extLst>
      <p:ext uri="{BB962C8B-B14F-4D97-AF65-F5344CB8AC3E}">
        <p14:creationId xmlns:p14="http://schemas.microsoft.com/office/powerpoint/2010/main" val="17627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5400">
                <a:solidFill>
                  <a:srgbClr val="660033"/>
                </a:solidFill>
              </a:rPr>
              <a:t>Materiální základ</a:t>
            </a:r>
            <a:r>
              <a:rPr lang="cs-CZ" altLang="cs-CZ" smtClean="0"/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a) </a:t>
            </a:r>
            <a:r>
              <a:rPr lang="cs-CZ" altLang="cs-CZ" b="1" i="1" u="sng"/>
              <a:t>Veřejné peníze</a:t>
            </a:r>
            <a:r>
              <a:rPr lang="cs-CZ" altLang="cs-CZ"/>
              <a:t> -</a:t>
            </a:r>
            <a:r>
              <a:rPr lang="cs-CZ" altLang="cs-CZ">
                <a:solidFill>
                  <a:srgbClr val="FF0066"/>
                </a:solidFill>
              </a:rPr>
              <a:t>peněžní prostředky, na které má veřejný sektor nárok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b) </a:t>
            </a:r>
            <a:r>
              <a:rPr lang="cs-CZ" altLang="cs-CZ" b="1" i="1" u="sng"/>
              <a:t>Veřejný majetek</a:t>
            </a:r>
            <a:r>
              <a:rPr lang="cs-CZ" altLang="cs-CZ"/>
              <a:t> -</a:t>
            </a:r>
            <a:r>
              <a:rPr lang="cs-CZ" altLang="cs-CZ">
                <a:solidFill>
                  <a:srgbClr val="FF0066"/>
                </a:solidFill>
              </a:rPr>
              <a:t>majetek ve vlastnictví subjektů veřejného sektoru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V rámci tvorby, užití, spotřeby materiálního základu se vytvářejí společenské vztahy-veř. finance, jejímž objektem jsou </a:t>
            </a:r>
            <a:r>
              <a:rPr lang="cs-CZ" altLang="cs-CZ" b="1" i="1" u="sng"/>
              <a:t>veřejné peníze</a:t>
            </a:r>
          </a:p>
        </p:txBody>
      </p:sp>
    </p:spTree>
    <p:extLst>
      <p:ext uri="{BB962C8B-B14F-4D97-AF65-F5344CB8AC3E}">
        <p14:creationId xmlns:p14="http://schemas.microsoft.com/office/powerpoint/2010/main" val="303980345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800" i="1" dirty="0"/>
              <a:t>Zásady </a:t>
            </a:r>
            <a:r>
              <a:rPr lang="cs-CZ" altLang="cs-CZ" sz="4800" i="1" dirty="0" smtClean="0"/>
              <a:t>finančního </a:t>
            </a:r>
            <a:r>
              <a:rPr lang="cs-CZ" altLang="cs-CZ" sz="4800" i="1" dirty="0"/>
              <a:t>práva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4400" dirty="0">
                <a:solidFill>
                  <a:srgbClr val="FF0000"/>
                </a:solidFill>
              </a:rPr>
              <a:t>Obecné</a:t>
            </a:r>
            <a:r>
              <a:rPr lang="cs-CZ" altLang="cs-CZ" sz="4400" dirty="0"/>
              <a:t> zásady pro tvorbu práva</a:t>
            </a:r>
          </a:p>
          <a:p>
            <a:pPr eaLnBrk="1" hangingPunct="1"/>
            <a:r>
              <a:rPr lang="cs-CZ" altLang="cs-CZ" sz="4400" dirty="0">
                <a:solidFill>
                  <a:srgbClr val="FF0000"/>
                </a:solidFill>
              </a:rPr>
              <a:t>Speciální</a:t>
            </a:r>
            <a:r>
              <a:rPr lang="cs-CZ" altLang="cs-CZ" sz="4400" dirty="0"/>
              <a:t> principy</a:t>
            </a:r>
          </a:p>
        </p:txBody>
      </p:sp>
    </p:spTree>
    <p:extLst>
      <p:ext uri="{BB962C8B-B14F-4D97-AF65-F5344CB8AC3E}">
        <p14:creationId xmlns:p14="http://schemas.microsoft.com/office/powerpoint/2010/main" val="88756959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(3)</Template>
  <TotalTime>88</TotalTime>
  <Words>730</Words>
  <Application>Microsoft Office PowerPoint</Application>
  <PresentationFormat>Širokoúhlá obrazovka</PresentationFormat>
  <Paragraphs>172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7" baseType="lpstr">
      <vt:lpstr>Arial</vt:lpstr>
      <vt:lpstr>Arial Black</vt:lpstr>
      <vt:lpstr>Arial Unicode MS</vt:lpstr>
      <vt:lpstr>Impact</vt:lpstr>
      <vt:lpstr>Tahoma</vt:lpstr>
      <vt:lpstr>Times New Roman</vt:lpstr>
      <vt:lpstr>Wingdings</vt:lpstr>
      <vt:lpstr>Prezentace_MU_CZ</vt:lpstr>
      <vt:lpstr>Prezentace aplikace PowerPoint</vt:lpstr>
      <vt:lpstr>  Veřejné finance a fiskální právo        </vt:lpstr>
      <vt:lpstr>Podmínky ke složení ZK</vt:lpstr>
      <vt:lpstr>Prezentace aplikace PowerPoint</vt:lpstr>
      <vt:lpstr>VZNIK  FP</vt:lpstr>
      <vt:lpstr>ÚKOL FP</vt:lpstr>
      <vt:lpstr>Veřejné finance</vt:lpstr>
      <vt:lpstr>Materiální základ </vt:lpstr>
      <vt:lpstr>Zásady finančního práva</vt:lpstr>
      <vt:lpstr>Obecné principy finančního práva</vt:lpstr>
      <vt:lpstr>Speciální principy</vt:lpstr>
      <vt:lpstr>Prezentace aplikace PowerPoint</vt:lpstr>
      <vt:lpstr>Další zásady</vt:lpstr>
      <vt:lpstr>Prezentace aplikace PowerPoint</vt:lpstr>
      <vt:lpstr>Náhled na  FP</vt:lpstr>
      <vt:lpstr>Prezentace aplikace PowerPoint</vt:lpstr>
      <vt:lpstr>Prezentace aplikace PowerPoint</vt:lpstr>
      <vt:lpstr>Prezentace aplikace PowerPoint</vt:lpstr>
      <vt:lpstr>FP jako nejmladší právní odvětví</vt:lpstr>
      <vt:lpstr>Odvětvotvorná kriteria</vt:lpstr>
      <vt:lpstr>Prezentace aplikace PowerPoint</vt:lpstr>
      <vt:lpstr>Prezentace aplikace PowerPoint</vt:lpstr>
      <vt:lpstr>OBECNĚ ZÁVAZNÉ NORMATIVNÍ AKTY</vt:lpstr>
      <vt:lpstr>Prezentace aplikace PowerPoint</vt:lpstr>
      <vt:lpstr>Prezentace aplikace PowerPoint</vt:lpstr>
      <vt:lpstr>Prezentace aplikace PowerPoint</vt:lpstr>
      <vt:lpstr>Prezentace aplikace PowerPoint</vt:lpstr>
      <vt:lpstr>Fiskální část</vt:lpstr>
      <vt:lpstr>Nefiskální část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Ivana Pařízková</dc:creator>
  <cp:lastModifiedBy>Ivana Pařízková</cp:lastModifiedBy>
  <cp:revision>5</cp:revision>
  <cp:lastPrinted>1601-01-01T00:00:00Z</cp:lastPrinted>
  <dcterms:created xsi:type="dcterms:W3CDTF">2019-02-22T13:23:20Z</dcterms:created>
  <dcterms:modified xsi:type="dcterms:W3CDTF">2019-02-22T14:52:00Z</dcterms:modified>
</cp:coreProperties>
</file>