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87"/>
  </p:notesMasterIdLst>
  <p:handoutMasterIdLst>
    <p:handoutMasterId r:id="rId88"/>
  </p:handoutMasterIdLst>
  <p:sldIdLst>
    <p:sldId id="256" r:id="rId2"/>
    <p:sldId id="313" r:id="rId3"/>
    <p:sldId id="314" r:id="rId4"/>
    <p:sldId id="315" r:id="rId5"/>
    <p:sldId id="316" r:id="rId6"/>
    <p:sldId id="318" r:id="rId7"/>
    <p:sldId id="319" r:id="rId8"/>
    <p:sldId id="331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332" r:id="rId17"/>
    <p:sldId id="333" r:id="rId18"/>
    <p:sldId id="334" r:id="rId19"/>
    <p:sldId id="335" r:id="rId20"/>
    <p:sldId id="336" r:id="rId21"/>
    <p:sldId id="284" r:id="rId22"/>
    <p:sldId id="277" r:id="rId23"/>
    <p:sldId id="281" r:id="rId24"/>
    <p:sldId id="285" r:id="rId25"/>
    <p:sldId id="286" r:id="rId26"/>
    <p:sldId id="287" r:id="rId27"/>
    <p:sldId id="288" r:id="rId28"/>
    <p:sldId id="289" r:id="rId29"/>
    <p:sldId id="290" r:id="rId30"/>
    <p:sldId id="282" r:id="rId31"/>
    <p:sldId id="291" r:id="rId32"/>
    <p:sldId id="297" r:id="rId33"/>
    <p:sldId id="303" r:id="rId34"/>
    <p:sldId id="304" r:id="rId35"/>
    <p:sldId id="305" r:id="rId36"/>
    <p:sldId id="299" r:id="rId37"/>
    <p:sldId id="306" r:id="rId38"/>
    <p:sldId id="271" r:id="rId39"/>
    <p:sldId id="345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354" r:id="rId48"/>
    <p:sldId id="355" r:id="rId49"/>
    <p:sldId id="356" r:id="rId50"/>
    <p:sldId id="357" r:id="rId51"/>
    <p:sldId id="358" r:id="rId52"/>
    <p:sldId id="359" r:id="rId53"/>
    <p:sldId id="360" r:id="rId54"/>
    <p:sldId id="361" r:id="rId55"/>
    <p:sldId id="362" r:id="rId56"/>
    <p:sldId id="363" r:id="rId57"/>
    <p:sldId id="364" r:id="rId58"/>
    <p:sldId id="365" r:id="rId59"/>
    <p:sldId id="366" r:id="rId60"/>
    <p:sldId id="367" r:id="rId61"/>
    <p:sldId id="368" r:id="rId62"/>
    <p:sldId id="369" r:id="rId63"/>
    <p:sldId id="370" r:id="rId64"/>
    <p:sldId id="371" r:id="rId65"/>
    <p:sldId id="372" r:id="rId66"/>
    <p:sldId id="373" r:id="rId67"/>
    <p:sldId id="374" r:id="rId68"/>
    <p:sldId id="375" r:id="rId69"/>
    <p:sldId id="376" r:id="rId70"/>
    <p:sldId id="377" r:id="rId71"/>
    <p:sldId id="378" r:id="rId72"/>
    <p:sldId id="379" r:id="rId73"/>
    <p:sldId id="380" r:id="rId74"/>
    <p:sldId id="381" r:id="rId75"/>
    <p:sldId id="382" r:id="rId76"/>
    <p:sldId id="383" r:id="rId77"/>
    <p:sldId id="391" r:id="rId78"/>
    <p:sldId id="392" r:id="rId79"/>
    <p:sldId id="384" r:id="rId80"/>
    <p:sldId id="385" r:id="rId81"/>
    <p:sldId id="386" r:id="rId82"/>
    <p:sldId id="387" r:id="rId83"/>
    <p:sldId id="388" r:id="rId84"/>
    <p:sldId id="389" r:id="rId85"/>
    <p:sldId id="390" r:id="rId8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38" autoAdjust="0"/>
    <p:restoredTop sz="93979" autoAdjust="0"/>
  </p:normalViewPr>
  <p:slideViewPr>
    <p:cSldViewPr snapToGrid="0">
      <p:cViewPr varScale="1">
        <p:scale>
          <a:sx n="92" d="100"/>
          <a:sy n="92" d="100"/>
        </p:scale>
        <p:origin x="33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6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428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04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908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93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53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073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19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330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118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0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9303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3282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815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4924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00699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86175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54461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79620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862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17443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1851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98036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83026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32106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66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7986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42050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17382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4241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6243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06017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3531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205563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3332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8794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63006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38534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46910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81961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4662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1969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760848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174356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26816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34902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300697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582568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04551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799088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36173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842195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9529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43804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529496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60240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715508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30360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826319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651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997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318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90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143" y="2507343"/>
            <a:ext cx="8824686" cy="2663825"/>
          </a:xfrm>
        </p:spPr>
        <p:txBody>
          <a:bodyPr/>
          <a:lstStyle/>
          <a:p>
            <a:pPr algn="ctr"/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BM405K Vybrané otázky správního procesu </a:t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500" dirty="0"/>
              <a:t>Správní trestání - </a:t>
            </a:r>
            <a:r>
              <a:rPr lang="cs-CZ" sz="2500" b="0" dirty="0"/>
              <a:t>obecné otázky řízení před správními orgány ve věcech správního trestání, soudní přezkum rozhodnutí o správních deliktech, vztahy správního práva trestního k trestnímu právu a k dalším právním odvětvím, řízení o přestupcích, přezkum rozhodnutí o přestupku ze strany správních orgánů, příklady z praxe, judikatura </a:t>
            </a:r>
            <a:r>
              <a:rPr lang="cs-CZ" sz="2500" b="0" i="1" dirty="0"/>
              <a:t>(dle zák. č. 250/2016 Sb.,</a:t>
            </a:r>
            <a:r>
              <a:rPr lang="cs-CZ" sz="2500" b="0" dirty="0"/>
              <a:t> </a:t>
            </a:r>
            <a:r>
              <a:rPr lang="cs-CZ" sz="2500" b="0" i="1" dirty="0"/>
              <a:t>zákon o odpovědnosti za přestupky a řízení o nich)</a:t>
            </a:r>
            <a: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5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500" b="0" dirty="0"/>
              <a:t>JUDr. David Hejč, Ph.D</a:t>
            </a:r>
            <a:r>
              <a:rPr lang="cs-CZ" altLang="cs-CZ" sz="2800" b="0" dirty="0"/>
              <a:t>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(kárné, kázeňské) delikty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VŠ, …), 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68014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Advokáti </a:t>
            </a:r>
            <a:r>
              <a:rPr lang="cs-CZ" altLang="cs-CZ" sz="1800" dirty="0"/>
              <a:t>(č. 85/1996 Sb., postup podle TŘ), </a:t>
            </a:r>
            <a:r>
              <a:rPr lang="cs-CZ" altLang="cs-CZ" sz="1800" b="1" dirty="0"/>
              <a:t>notáři</a:t>
            </a:r>
            <a:r>
              <a:rPr lang="cs-CZ" altLang="cs-CZ" sz="1800" dirty="0"/>
              <a:t> (x soudní exekutoři – NSS)</a:t>
            </a:r>
          </a:p>
          <a:p>
            <a:pPr algn="just"/>
            <a:r>
              <a:rPr lang="cs-CZ" altLang="cs-CZ" sz="1800" b="1" dirty="0"/>
              <a:t>Lékaři, lékárníci, stomatologové, veterinární lékaři</a:t>
            </a:r>
          </a:p>
          <a:p>
            <a:pPr algn="just"/>
            <a:r>
              <a:rPr lang="cs-CZ" altLang="cs-CZ" sz="1800" b="1" dirty="0"/>
              <a:t>Daňoví poradci, auditoři, patentoví zástupci</a:t>
            </a:r>
            <a:r>
              <a:rPr lang="cs-CZ" altLang="cs-CZ" sz="1800" dirty="0"/>
              <a:t>, …</a:t>
            </a:r>
          </a:p>
          <a:p>
            <a:pPr algn="just"/>
            <a:r>
              <a:rPr lang="cs-CZ" altLang="cs-CZ" sz="1800" b="1" dirty="0"/>
              <a:t>Studenti VŠ</a:t>
            </a:r>
          </a:p>
          <a:p>
            <a:pPr algn="just"/>
            <a:r>
              <a:rPr lang="cs-CZ" altLang="cs-CZ" sz="1800" b="1" dirty="0"/>
              <a:t>Vojáci z povolání </a:t>
            </a:r>
            <a:r>
              <a:rPr lang="cs-CZ" altLang="cs-CZ" sz="1800" dirty="0"/>
              <a:t>(221/1999 Sb.) </a:t>
            </a:r>
            <a:r>
              <a:rPr lang="cs-CZ" altLang="cs-CZ" sz="18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/>
              <a:t>Příslušníci bezpečnostních sborů </a:t>
            </a:r>
            <a:r>
              <a:rPr lang="cs-CZ" altLang="cs-CZ" sz="1800" dirty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/>
            <a:r>
              <a:rPr lang="cs-CZ" altLang="cs-CZ" sz="1800" b="1" dirty="0"/>
              <a:t>Státní úředníci </a:t>
            </a:r>
            <a:r>
              <a:rPr lang="cs-CZ" altLang="cs-CZ" sz="1800" dirty="0"/>
              <a:t>v režimu tzv. státní služby (234/2014 Sb.)</a:t>
            </a:r>
          </a:p>
          <a:p>
            <a:pPr algn="just"/>
            <a:endParaRPr lang="cs-CZ" altLang="cs-CZ" sz="1800" dirty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04268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234037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835253"/>
            <a:ext cx="8086635" cy="647700"/>
          </a:xfrm>
        </p:spPr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84553"/>
            <a:ext cx="8082321" cy="4359274"/>
          </a:xfrm>
        </p:spPr>
        <p:txBody>
          <a:bodyPr/>
          <a:lstStyle/>
          <a:p>
            <a:pPr algn="just"/>
            <a:r>
              <a:rPr lang="cs-CZ" altLang="cs-CZ" sz="1800" b="1" dirty="0"/>
              <a:t>NSS,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5 As 76/2009, č. 2236/2011 Sb. NSS „</a:t>
            </a:r>
            <a:r>
              <a:rPr lang="cs-CZ" altLang="cs-CZ" sz="1800" i="1" dirty="0"/>
              <a:t>O poměru speciality lze hovořit tam, kde se jedná o právní ochranu týchž zájmů. Objektem ochrany v § 62 odst. 2 správního řádu …je </a:t>
            </a:r>
            <a:r>
              <a:rPr lang="cs-CZ" altLang="cs-CZ" sz="18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8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8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800" i="1" dirty="0"/>
              <a:t>napadená pachatelem přestupku. V tomto případě je dána mnohost chráněných zájmů, stanovení vůči sobě nejsou a ani nemohou být ve vztahu speciality. Pouhá skutečnost, že se jedná o veřejného činitele, sama o sobě neznamená, že nelze použít zákona … o přestupcích. </a:t>
            </a:r>
            <a:r>
              <a:rPr lang="cs-CZ" altLang="cs-CZ" sz="18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8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800" b="1" dirty="0"/>
              <a:t>.</a:t>
            </a:r>
          </a:p>
          <a:p>
            <a:pPr algn="just"/>
            <a:r>
              <a:rPr lang="cs-CZ" altLang="cs-CZ" sz="1800" b="1" dirty="0"/>
              <a:t>§ 5 odst. 1 písm. b) zákona č. 251/2016 Sb. – další forma ochrany „úředníka“</a:t>
            </a:r>
          </a:p>
        </p:txBody>
      </p:sp>
    </p:spTree>
    <p:extLst>
      <p:ext uri="{BB962C8B-B14F-4D97-AF65-F5344CB8AC3E}">
        <p14:creationId xmlns:p14="http://schemas.microsoft.com/office/powerpoint/2010/main" val="4179216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703848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/>
              <a:t>(NSS, </a:t>
            </a:r>
            <a:r>
              <a:rPr lang="cs-CZ" sz="1800" dirty="0" err="1"/>
              <a:t>sp</a:t>
            </a:r>
            <a:r>
              <a:rPr lang="cs-CZ" sz="1800" dirty="0"/>
              <a:t>. zn. 8 As 16/2012, č. 2890/2013 Sb. NSS, „</a:t>
            </a:r>
            <a:r>
              <a:rPr lang="cs-CZ" sz="18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1800" dirty="0"/>
              <a:t>“)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přestupkem; )</a:t>
            </a: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127278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088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Důsledek: obecná právní úprava </a:t>
            </a:r>
            <a:r>
              <a:rPr lang="cs-CZ" altLang="cs-CZ" dirty="0"/>
              <a:t>správního trestání po stránce </a:t>
            </a:r>
            <a:r>
              <a:rPr lang="cs-CZ" altLang="cs-CZ" b="1" dirty="0"/>
              <a:t>hmotně právní a procesní</a:t>
            </a:r>
            <a:r>
              <a:rPr lang="cs-CZ" altLang="cs-CZ" dirty="0"/>
              <a:t>, ponechána vazba na </a:t>
            </a:r>
            <a:r>
              <a:rPr lang="cs-CZ" altLang="cs-CZ" b="1" dirty="0"/>
              <a:t>správní řád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nich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Změnový zákon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7946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060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494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6" name="table"/>
          <p:cNvPicPr/>
          <p:nvPr/>
        </p:nvPicPr>
        <p:blipFill>
          <a:blip r:embed="rId3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84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i="1" dirty="0"/>
              <a:t>Tento zákon upravuje podmínky odpovědnosti za přestupek, druhy správních trestů a ochranných opatření a zásady pro jejich ukládání, postup před zahájením řízení o přestupku a postup v řízení o přestupku </a:t>
            </a:r>
            <a:r>
              <a:rPr lang="cs-CZ" altLang="cs-CZ" dirty="0"/>
              <a:t>(§ 1)</a:t>
            </a:r>
          </a:p>
          <a:p>
            <a:pPr marL="0" indent="0" algn="just">
              <a:buNone/>
            </a:pPr>
            <a:endParaRPr lang="cs-CZ" altLang="cs-CZ" dirty="0"/>
          </a:p>
          <a:p>
            <a:pPr algn="just"/>
            <a:r>
              <a:rPr lang="cs-CZ" altLang="cs-CZ" i="1" dirty="0"/>
              <a:t>Lex </a:t>
            </a:r>
            <a:r>
              <a:rPr lang="cs-CZ" altLang="cs-CZ" i="1" dirty="0" err="1"/>
              <a:t>generalis</a:t>
            </a:r>
            <a:r>
              <a:rPr lang="cs-CZ" altLang="cs-CZ" i="1" dirty="0"/>
              <a:t> </a:t>
            </a:r>
            <a:r>
              <a:rPr lang="cs-CZ" altLang="cs-CZ" dirty="0"/>
              <a:t>- odchylky od obecné úpravy by měly být pouze výjimečné a vždy řádně odůvodněné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926987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250/2016</a:t>
            </a:r>
          </a:p>
          <a:p>
            <a:pPr algn="just"/>
            <a:r>
              <a:rPr lang="cs-CZ" sz="1600" dirty="0"/>
              <a:t>ČÁST PRVNÍ - OBECNÁ USTANOVENÍ (§ 1 - § 4)</a:t>
            </a:r>
          </a:p>
          <a:p>
            <a:pPr algn="just"/>
            <a:r>
              <a:rPr lang="cs-CZ" sz="1600" dirty="0"/>
              <a:t>ČÁST DRUHÁ - ZÁKLADY ODPOVĚDNOSTI ZA PŘESTUPEK (§ 5 - § 59)</a:t>
            </a:r>
          </a:p>
          <a:p>
            <a:pPr lvl="1" algn="just"/>
            <a:r>
              <a:rPr lang="cs-CZ" sz="1600" dirty="0"/>
              <a:t>HLAVA I - SPOLEČNÁ USTANOVENÍ PRO FYZICKOU OSOBU, PRÁVNICKOU OSOBU A PODNIKAJÍCÍ FYZICKOU OSOBU (§ 5 - § 12)</a:t>
            </a:r>
          </a:p>
          <a:p>
            <a:pPr lvl="1" algn="just"/>
            <a:r>
              <a:rPr lang="cs-CZ" sz="1600" dirty="0"/>
              <a:t>HLAVA II - ODPOVĚDNOST FYZICKÉ OSOBY ZA PŘESTUPEK (§ 13 - § 19)</a:t>
            </a:r>
          </a:p>
          <a:p>
            <a:pPr lvl="1" algn="just"/>
            <a:r>
              <a:rPr lang="cs-CZ" sz="1600" dirty="0"/>
              <a:t>HLAVA III - ODPOVĚDNOST PRÁVNICKÉ OSOBY ZA PŘESTUPEK </a:t>
            </a:r>
          </a:p>
          <a:p>
            <a:pPr marL="457200" lvl="1" indent="0" algn="just">
              <a:buNone/>
            </a:pPr>
            <a:r>
              <a:rPr lang="cs-CZ" sz="1600" dirty="0"/>
              <a:t>		(§ 20 - § 21)</a:t>
            </a:r>
          </a:p>
          <a:p>
            <a:pPr lvl="1" algn="just"/>
            <a:r>
              <a:rPr lang="cs-CZ" sz="1600" dirty="0"/>
              <a:t>HLAVA IV - ODPOVĚDNOST PODNIKAJÍCÍ FYZICKÉ OSOBY ZA PŘESTUPEK (§ 22 - § 23)</a:t>
            </a:r>
          </a:p>
          <a:p>
            <a:pPr lvl="1" algn="just"/>
            <a:r>
              <a:rPr lang="cs-CZ" sz="1600" dirty="0"/>
              <a:t>HLAVA V - OKOLNOSTI VYLUČUJÍCÍ PROTIPRÁVNOST (§ 24 - § 28)</a:t>
            </a:r>
          </a:p>
          <a:p>
            <a:pPr lvl="1" algn="just"/>
            <a:r>
              <a:rPr lang="cs-CZ" sz="1600" dirty="0"/>
              <a:t>HLAVA VI - ZÁNIK ODPOVĚDNOSTI ZA PŘESTUPEK A ODPOVĚDNOST PRÁVNÍHO NÁSTUPCE (§ 29 - § 34)</a:t>
            </a:r>
          </a:p>
          <a:p>
            <a:pPr lvl="1" algn="just"/>
            <a:r>
              <a:rPr lang="cs-CZ" sz="1600" dirty="0"/>
              <a:t>HLAVA VII - SPRÁVNÍ TRESTY A JEJICH UKLÁDÁNÍ (§ 35 - § 50)</a:t>
            </a:r>
          </a:p>
          <a:p>
            <a:pPr lvl="1" algn="just"/>
            <a:r>
              <a:rPr lang="cs-CZ" sz="1600" dirty="0"/>
              <a:t>HLAVA VIII - OCHRANNÁ OPATŘENÍ (§ 51 - § 54)</a:t>
            </a:r>
          </a:p>
          <a:p>
            <a:pPr lvl="1" algn="just"/>
            <a:r>
              <a:rPr lang="cs-CZ" sz="1600" dirty="0"/>
              <a:t>HLAVA IX - ZVLÁŠTNÍ USTANOVENÍ O MLADISTVÝCH (§ 55 - § 59)</a:t>
            </a:r>
          </a:p>
          <a:p>
            <a:pPr algn="just"/>
            <a:r>
              <a:rPr lang="cs-CZ" sz="1600" dirty="0"/>
              <a:t>ČÁST TŘETÍ - ŘÍZENÍ O PŘESTUPCÍCH (§ 60 - § 102)</a:t>
            </a:r>
          </a:p>
          <a:p>
            <a:pPr algn="just"/>
            <a:r>
              <a:rPr lang="cs-CZ" sz="1600" dirty="0"/>
              <a:t>ČÁST ČTVRTÁ - SPOLEČNÁ, PŘECHODNÁ A ZÁVĚREČNÁ USTANOVENÍ </a:t>
            </a:r>
          </a:p>
          <a:p>
            <a:pPr marL="0" indent="0" algn="just">
              <a:buNone/>
            </a:pPr>
            <a:r>
              <a:rPr lang="cs-CZ" sz="1600" dirty="0"/>
              <a:t>		  (§ 103 - § 112)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09033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časová:</a:t>
            </a:r>
          </a:p>
          <a:p>
            <a:pPr lvl="2" algn="just"/>
            <a:r>
              <a:rPr lang="cs-CZ" altLang="cs-CZ" b="1" dirty="0"/>
              <a:t>zákaz retroaktivity</a:t>
            </a:r>
            <a:r>
              <a:rPr lang="cs-CZ" altLang="cs-CZ" dirty="0"/>
              <a:t> - čl. 40 odst. 6 Listiny základních práv a svobod: </a:t>
            </a:r>
            <a:r>
              <a:rPr lang="cs-CZ" altLang="cs-CZ" i="1" dirty="0"/>
              <a:t>Trestnost činu se posuzuje a trest se ukládá podle zákona účinného v době, </a:t>
            </a:r>
            <a:r>
              <a:rPr lang="cs-CZ" altLang="cs-CZ" i="1" u="sng" dirty="0"/>
              <a:t>kdy byl čin spáchán</a:t>
            </a:r>
            <a:r>
              <a:rPr lang="cs-CZ" altLang="cs-CZ" i="1" dirty="0"/>
              <a:t>. Pozdějšího zákona se použije, jestliže je to pro pachatele příznivější </a:t>
            </a:r>
            <a:r>
              <a:rPr lang="cs-CZ" altLang="cs-CZ" sz="2800" dirty="0"/>
              <a:t>(pravá retroaktivita)</a:t>
            </a:r>
            <a:r>
              <a:rPr lang="cs-CZ" altLang="cs-CZ" i="1" dirty="0"/>
              <a:t> – </a:t>
            </a:r>
            <a:r>
              <a:rPr lang="cs-CZ" altLang="cs-CZ" dirty="0"/>
              <a:t>srov. § 2 odst. 1 zákona č. 250/2016 Sb.</a:t>
            </a:r>
          </a:p>
          <a:p>
            <a:pPr lvl="2" algn="just"/>
            <a:r>
              <a:rPr lang="cs-CZ" altLang="cs-CZ" b="1" dirty="0"/>
              <a:t>Přestupek je spáchán</a:t>
            </a:r>
            <a:r>
              <a:rPr lang="cs-CZ" altLang="cs-CZ" dirty="0"/>
              <a:t> v době, kdy pachatel konal nebo v případě opomenutí byl povinen konat. Není rozhodující, kdy následek nastane nebo kdy měl nastat.</a:t>
            </a:r>
          </a:p>
          <a:p>
            <a:pPr lvl="2" algn="just"/>
            <a:endParaRPr lang="cs-CZ" altLang="cs-CZ" dirty="0"/>
          </a:p>
          <a:p>
            <a:pPr lvl="2"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4449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Působnost časová: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Správní trest</a:t>
            </a:r>
            <a:r>
              <a:rPr lang="cs-CZ" dirty="0"/>
              <a:t> se ukládá podle zákona účinného v 	době spáchání přestupku, ale uložit lze pouze takový 	druh správního trestu, jehož uložení dovoluje zákon 	účinný v době rozhodování o tomto přestupku (§ 2 	odst. 6)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Ochranné opatření </a:t>
            </a:r>
            <a:r>
              <a:rPr lang="cs-CZ" dirty="0"/>
              <a:t>je ukládáno vždy podle 	zákona účinného v době, kdy se o něm 	rozhoduje 	(§ 2 odst. 7) </a:t>
            </a:r>
          </a:p>
          <a:p>
            <a:pPr marL="0" indent="0" algn="just">
              <a:buNone/>
            </a:pPr>
            <a:r>
              <a:rPr lang="cs-CZ" dirty="0"/>
              <a:t>	Úprava pro </a:t>
            </a:r>
            <a:r>
              <a:rPr lang="cs-CZ" b="1" dirty="0"/>
              <a:t>specifické situace </a:t>
            </a:r>
            <a:r>
              <a:rPr lang="cs-CZ" dirty="0"/>
              <a:t>(§ 2 odst. 3, 4, 5)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044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17638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</a:t>
            </a:r>
            <a:r>
              <a:rPr lang="cs-CZ" dirty="0" err="1"/>
              <a:t>FO</a:t>
            </a:r>
            <a:r>
              <a:rPr lang="cs-CZ" dirty="0"/>
              <a:t> se sídlem nebo výkonem činnost anebo nemovitým majetkem v ČR, za 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06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17638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Soudce Ústavního soudu</a:t>
            </a:r>
            <a:r>
              <a:rPr lang="cs-CZ" dirty="0"/>
              <a:t> nelze stíhat pro přestupek (§ 4 odst. 2 zákona č. 182/1993 Sb.) – návrh na zrušení ustanovení § 4 odst. 2 a § 133 odst. 2 zákona č. 182/1993 Sb. – navrhovatel sám Ústavní soud (předseda kárného senátu Ústavního soudu) - Pl. ÚS 29/16.</a:t>
            </a:r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166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8796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0342"/>
            <a:ext cx="8082321" cy="5217658"/>
          </a:xfrm>
        </p:spPr>
        <p:txBody>
          <a:bodyPr/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8587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8796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0342"/>
            <a:ext cx="8082321" cy="5217658"/>
          </a:xfrm>
        </p:spPr>
        <p:txBody>
          <a:bodyPr/>
          <a:lstStyle/>
          <a:p>
            <a:r>
              <a:rPr lang="cs-CZ" dirty="0"/>
              <a:t>Pl.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6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</a:t>
            </a:r>
            <a:r>
              <a:rPr lang="cs-CZ" sz="1600" i="1" dirty="0" err="1"/>
              <a:t>rozhodutí</a:t>
            </a:r>
            <a:r>
              <a:rPr lang="cs-CZ" sz="1600" i="1" dirty="0"/>
              <a:t> parlamentních orgánů vydaných při výkonu jejich disciplinární pravomoci v systému správního soudnictví.</a:t>
            </a:r>
            <a:endParaRPr lang="cs-CZ" dirty="0"/>
          </a:p>
          <a:p>
            <a:r>
              <a:rPr lang="cs-CZ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6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6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821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955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0200"/>
            <a:ext cx="8082321" cy="453231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/>
              <a:t>Uplatnění 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– </a:t>
            </a:r>
            <a:r>
              <a:rPr lang="cs-CZ" sz="2000" b="1" dirty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Aktivní 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96753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840288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49981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4"/>
            <a:ext cx="8086635" cy="647700"/>
          </a:xfrm>
        </p:spPr>
        <p:txBody>
          <a:bodyPr/>
          <a:lstStyle/>
          <a:p>
            <a:r>
              <a:rPr lang="cs-CZ" dirty="0"/>
              <a:t>Formální znaky skutkové podstaty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79754"/>
            <a:ext cx="8082321" cy="4852759"/>
          </a:xfrm>
        </p:spPr>
        <p:txBody>
          <a:bodyPr/>
          <a:lstStyle/>
          <a:p>
            <a:pPr lvl="0" algn="just"/>
            <a:r>
              <a:rPr lang="cs-CZ" sz="2200" b="1" dirty="0"/>
              <a:t>objekt přestupku </a:t>
            </a:r>
            <a:r>
              <a:rPr lang="cs-CZ" sz="2200" dirty="0"/>
              <a:t>– obecný (zájem na řádném výkonu veřejné správy); druhový (oblast či odvětví); individuální (dle jednotlivých skutkových podstat)</a:t>
            </a:r>
          </a:p>
          <a:p>
            <a:pPr lvl="0" algn="just"/>
            <a:r>
              <a:rPr lang="cs-CZ" sz="2200" b="1" dirty="0"/>
              <a:t>objektivní stránka – </a:t>
            </a:r>
            <a:r>
              <a:rPr lang="cs-CZ" sz="2200" dirty="0"/>
              <a:t>jednání, následek a příčinná souvislost mezi jednání a následkem – jednání/opomenutí (§ 10)</a:t>
            </a:r>
          </a:p>
          <a:p>
            <a:pPr lvl="0" algn="just"/>
            <a:r>
              <a:rPr lang="cs-CZ" sz="2200" b="1" dirty="0"/>
              <a:t>subjekt přestupku – </a:t>
            </a:r>
            <a:r>
              <a:rPr lang="cs-CZ" sz="2200" dirty="0"/>
              <a:t>osoba, která za delikt odpovídá. U přestupků jí může být jak fyzická, tak právnická osoba, u některých přestupků pak fyzická nebo právnická osoba ve zvláštním postavení (přestupky se speciálním subjektem) + spolupachatel (§ 12)</a:t>
            </a:r>
          </a:p>
          <a:p>
            <a:pPr lvl="0" algn="just"/>
            <a:r>
              <a:rPr lang="cs-CZ" sz="2200" b="1" dirty="0"/>
              <a:t>subjektivní stránka – </a:t>
            </a:r>
            <a:r>
              <a:rPr lang="cs-CZ" sz="2200" dirty="0"/>
              <a:t>vnitřní psychický vztah pachatele k protiprávnímu jednání - zavinění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Není zavinění </a:t>
            </a:r>
            <a:r>
              <a:rPr lang="cs-CZ" altLang="cs-CZ" dirty="0"/>
              <a:t>(ale je u </a:t>
            </a:r>
            <a:r>
              <a:rPr lang="cs-CZ" altLang="cs-CZ" dirty="0" err="1"/>
              <a:t>FO</a:t>
            </a:r>
            <a:r>
              <a:rPr lang="cs-CZ" altLang="cs-CZ" dirty="0"/>
              <a:t> v § 15), kombinace subjektivní a objektivní odpovědnosti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727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903" y="677864"/>
            <a:ext cx="8086635" cy="647700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217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den následující po 15. narozeninách(§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osoba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dirty="0" err="1"/>
              <a:t>která</a:t>
            </a:r>
            <a:r>
              <a:rPr lang="cs-CZ" sz="2000" dirty="0"/>
              <a:t>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(úmyslné 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98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5379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75903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za PO jednala, jestliže PO výsledku takového jednání využila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3746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</a:t>
            </a:r>
            <a:r>
              <a:rPr lang="cs-CZ" sz="2200" b="1" dirty="0"/>
              <a:t>případ kdy jedná sama</a:t>
            </a:r>
          </a:p>
          <a:p>
            <a:r>
              <a:rPr lang="cs-CZ" sz="2200" dirty="0"/>
              <a:t>Podnikající FO je též pachatelem,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9155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9143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95680"/>
            <a:ext cx="8086635" cy="647700"/>
          </a:xfrm>
        </p:spPr>
        <p:txBody>
          <a:bodyPr/>
          <a:lstStyle/>
          <a:p>
            <a:pPr algn="ctr"/>
            <a:r>
              <a:rPr lang="cs-CZ" altLang="cs-CZ" dirty="0"/>
              <a:t>ŘÍZENÍ O PŘESTUPCÍCH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903" y="1686153"/>
            <a:ext cx="8082321" cy="4114800"/>
          </a:xfrm>
        </p:spPr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Příslušnost</a:t>
            </a:r>
            <a:r>
              <a:rPr lang="cs-CZ" altLang="cs-CZ" sz="1800" dirty="0"/>
              <a:t> § 60 až 64 (</a:t>
            </a:r>
            <a:r>
              <a:rPr lang="cs-CZ" altLang="cs-CZ" sz="1800" dirty="0" err="1"/>
              <a:t>ObÚRP</a:t>
            </a:r>
            <a:r>
              <a:rPr lang="cs-CZ" altLang="cs-CZ" sz="1800" dirty="0"/>
              <a:t>, přestupkové komise, zvláštní případ tzv. systémové podjatosti v § 63; </a:t>
            </a:r>
          </a:p>
          <a:p>
            <a:pPr lvl="1" algn="just"/>
            <a:r>
              <a:rPr lang="cs-CZ" altLang="cs-CZ" sz="1800" b="1" dirty="0"/>
              <a:t>doručování </a:t>
            </a:r>
            <a:r>
              <a:rPr lang="cs-CZ" altLang="cs-CZ" sz="1800" dirty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altLang="cs-CZ" sz="1800" b="1" dirty="0"/>
              <a:t>Účastníci řízení </a:t>
            </a:r>
            <a:r>
              <a:rPr lang="cs-CZ" altLang="cs-CZ" sz="1800" dirty="0"/>
              <a:t>§ 68 až 72 (obviněný, poškozený a vlastník věci; § 71 </a:t>
            </a:r>
            <a:r>
              <a:rPr lang="cs-CZ" altLang="cs-CZ" sz="1800" b="1" dirty="0"/>
              <a:t>osoba přímo postižená spácháním přestupku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Postup před zahájením řízení </a:t>
            </a:r>
            <a:r>
              <a:rPr lang="cs-CZ" altLang="cs-CZ" sz="1800" dirty="0"/>
              <a:t>§ 73 až 76 (oznamování a odložení věci)</a:t>
            </a:r>
          </a:p>
          <a:p>
            <a:pPr lvl="1" algn="just"/>
            <a:r>
              <a:rPr lang="cs-CZ" altLang="cs-CZ" sz="1800" b="1" dirty="0"/>
              <a:t>Průběh řízení </a:t>
            </a:r>
            <a:r>
              <a:rPr lang="cs-CZ" altLang="cs-CZ" sz="1800" dirty="0"/>
              <a:t>§ 77 až 87 (zahájení – oznámení, náležitosti; </a:t>
            </a:r>
            <a:r>
              <a:rPr lang="cs-CZ" altLang="cs-CZ" sz="1800" dirty="0">
                <a:solidFill>
                  <a:srgbClr val="FF0000"/>
                </a:solidFill>
              </a:rPr>
              <a:t>§ 80 ústní jednání – na požádání obviněného, je-li to nezbytné k uplatnění jeho práv</a:t>
            </a:r>
            <a:r>
              <a:rPr lang="cs-CZ" altLang="cs-CZ" sz="1800" dirty="0"/>
              <a:t>; dokazování, záruka za splnění povinnosti, přeměny PO; zastavení řízení, narovnání)</a:t>
            </a:r>
          </a:p>
          <a:p>
            <a:pPr lvl="1" algn="just"/>
            <a:r>
              <a:rPr lang="cs-CZ" altLang="cs-CZ" sz="1800" b="1" dirty="0"/>
              <a:t>Zvláštní druhy řízení </a:t>
            </a:r>
            <a:r>
              <a:rPr lang="cs-CZ" altLang="cs-CZ" sz="1800" dirty="0"/>
              <a:t>§ 88 až 92 (společné řízení, </a:t>
            </a:r>
            <a:r>
              <a:rPr lang="cs-CZ" altLang="cs-CZ" sz="1800" dirty="0" err="1"/>
              <a:t>NŠ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BO</a:t>
            </a:r>
            <a:r>
              <a:rPr lang="cs-CZ" altLang="cs-CZ" sz="1800" dirty="0"/>
              <a:t>, </a:t>
            </a:r>
            <a:r>
              <a:rPr lang="cs-CZ" altLang="cs-CZ" sz="1800" dirty="0">
                <a:solidFill>
                  <a:srgbClr val="FF0000"/>
                </a:solidFill>
              </a:rPr>
              <a:t>příkaz, příkaz na místě, příkazový blok</a:t>
            </a:r>
            <a:r>
              <a:rPr lang="cs-CZ" altLang="cs-CZ" sz="1800" dirty="0"/>
              <a:t>) 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041533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Rozhodnutí o přestupku </a:t>
            </a:r>
            <a:r>
              <a:rPr lang="cs-CZ" altLang="cs-CZ" sz="1800" dirty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altLang="cs-CZ" sz="1800" b="1" dirty="0"/>
              <a:t>Náklady řízení </a:t>
            </a:r>
            <a:r>
              <a:rPr lang="cs-CZ" altLang="cs-CZ" sz="1800" dirty="0"/>
              <a:t>§ 95 (paušální částka)</a:t>
            </a:r>
          </a:p>
          <a:p>
            <a:pPr lvl="1" algn="just"/>
            <a:r>
              <a:rPr lang="cs-CZ" altLang="cs-CZ" sz="1800" b="1" dirty="0"/>
              <a:t>Řízení o odvolání </a:t>
            </a:r>
            <a:r>
              <a:rPr lang="cs-CZ" altLang="cs-CZ" sz="1800" dirty="0"/>
              <a:t>§ 96 až 98 (není koncentrace řízení, zákaz reformace in peius,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moci </a:t>
            </a:r>
            <a:r>
              <a:rPr lang="cs-CZ" altLang="cs-CZ" sz="1800" dirty="0"/>
              <a:t>§ 99 až 102 (nové rozhodnutí – upuštění od výkonu zbytku správního trestu, přezkumné řízení, přezkum příkazu na místě, </a:t>
            </a:r>
            <a:r>
              <a:rPr lang="cs-CZ" altLang="cs-CZ" sz="1800" dirty="0">
                <a:solidFill>
                  <a:srgbClr val="FF0000"/>
                </a:solidFill>
              </a:rPr>
              <a:t>přechod úhrady pokuty na právního nástupce</a:t>
            </a:r>
            <a:r>
              <a:rPr lang="cs-CZ" altLang="cs-CZ" sz="1800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ŘÍZENÍ O PŘESTUPCÍCH</a:t>
            </a:r>
          </a:p>
        </p:txBody>
      </p:sp>
    </p:spTree>
    <p:extLst>
      <p:ext uri="{BB962C8B-B14F-4D97-AF65-F5344CB8AC3E}">
        <p14:creationId xmlns:p14="http://schemas.microsoft.com/office/powerpoint/2010/main" val="77493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Funkce</a:t>
            </a:r>
            <a:r>
              <a:rPr lang="cs-CZ" dirty="0"/>
              <a:t>: reparační, satisfakční, </a:t>
            </a:r>
            <a:r>
              <a:rPr lang="cs-CZ" dirty="0" err="1"/>
              <a:t>retributivní</a:t>
            </a:r>
            <a:r>
              <a:rPr lang="cs-CZ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Městského soudu v Praze ze dne 16. 11. 2004, č.j. 10 Ca 250/2003 - 48, publikovaný pod č. 560/2005 Sb. NSS „</a:t>
            </a:r>
            <a:r>
              <a:rPr lang="cs-CZ" i="1" dirty="0">
                <a:solidFill>
                  <a:srgbClr val="FF3300"/>
                </a:solidFill>
              </a:rPr>
              <a:t>preventivní</a:t>
            </a:r>
            <a:r>
              <a:rPr lang="cs-CZ" i="1" dirty="0"/>
              <a:t> úloha postihu nespočívá jen v účinku vůči žalobci. Postih musí mít sílu </a:t>
            </a:r>
            <a:r>
              <a:rPr lang="cs-CZ" i="1" dirty="0">
                <a:solidFill>
                  <a:srgbClr val="FF3300"/>
                </a:solidFill>
              </a:rPr>
              <a:t>odradit </a:t>
            </a:r>
            <a:r>
              <a:rPr lang="cs-CZ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i="1" dirty="0">
                <a:solidFill>
                  <a:srgbClr val="FF3300"/>
                </a:solidFill>
              </a:rPr>
              <a:t>znatelný</a:t>
            </a:r>
            <a:r>
              <a:rPr lang="cs-CZ" i="1" dirty="0"/>
              <a:t> v majetkové sféře delikventa, tedy být nikoli pro něho zanedbatelný, a nutně tak musí v sobě obsahovat i </a:t>
            </a:r>
            <a:r>
              <a:rPr lang="cs-CZ" i="1" dirty="0">
                <a:solidFill>
                  <a:srgbClr val="FF3300"/>
                </a:solidFill>
              </a:rPr>
              <a:t>represivní složku</a:t>
            </a:r>
            <a:r>
              <a:rPr lang="cs-CZ" i="1" dirty="0"/>
              <a:t>. V opačném případě by totiž postih delikventa smysl postrádal</a:t>
            </a:r>
            <a:r>
              <a:rPr lang="cs-CZ" dirty="0"/>
              <a:t>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212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05853"/>
            <a:ext cx="8086635" cy="647700"/>
          </a:xfrm>
        </p:spPr>
        <p:txBody>
          <a:bodyPr/>
          <a:lstStyle/>
          <a:p>
            <a:r>
              <a:rPr lang="pl-PL" dirty="0"/>
              <a:t>Věcná příslušnost § 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53553"/>
            <a:ext cx="7973229" cy="5352047"/>
          </a:xfrm>
        </p:spPr>
        <p:txBody>
          <a:bodyPr/>
          <a:lstStyle/>
          <a:p>
            <a:r>
              <a:rPr lang="cs-CZ" sz="2200" dirty="0"/>
              <a:t>určuje typově orgán, který má vést řízení přestupku</a:t>
            </a:r>
          </a:p>
          <a:p>
            <a:r>
              <a:rPr lang="cs-CZ" sz="2200" b="1" dirty="0"/>
              <a:t>funkční</a:t>
            </a:r>
            <a:r>
              <a:rPr lang="cs-CZ" sz="2200" dirty="0"/>
              <a:t> příslušnost – určení, který z orgánů – článků vnitřní organizační struktury věcně příslušného správního orgánu – je příslušný správní řízení vést</a:t>
            </a:r>
          </a:p>
          <a:p>
            <a:pPr algn="just"/>
            <a:r>
              <a:rPr lang="cs-CZ" sz="2200" i="1" dirty="0"/>
              <a:t>správním orgánem příslušným k řízení je obecní úřad obce s rozšířenou působností, nestanoví-li zákon jinak </a:t>
            </a:r>
            <a:r>
              <a:rPr lang="cs-CZ" sz="2200" dirty="0"/>
              <a:t>(zpravidla  stanoví - jedná se tedy o úpravu zbytkové věcné příslušnosti pro případy, kdy zvláštní zákon věcnou příslušnost neupravuje)</a:t>
            </a:r>
          </a:p>
          <a:p>
            <a:pPr algn="just"/>
            <a:r>
              <a:rPr lang="cs-CZ" sz="2200" dirty="0"/>
              <a:t>výslovně vyjmenované přestupky, které projednávají („běžné“) obecní úřady – přestupky (Zákon č. 251/2016 ) proti: a</a:t>
            </a:r>
            <a:r>
              <a:rPr lang="cs-CZ" sz="2200" i="1" dirty="0"/>
              <a:t>) pořádku v územní samosprávě,</a:t>
            </a:r>
          </a:p>
          <a:p>
            <a:pPr marL="0" indent="0" algn="just">
              <a:buNone/>
            </a:pPr>
            <a:r>
              <a:rPr lang="cs-CZ" sz="2200" i="1" dirty="0"/>
              <a:t>	 b) proti veřejnému pořádku,</a:t>
            </a:r>
          </a:p>
          <a:p>
            <a:pPr marL="0" indent="0" algn="just">
              <a:buNone/>
            </a:pPr>
            <a:r>
              <a:rPr lang="cs-CZ" sz="2200" i="1" dirty="0"/>
              <a:t>	 c) proti občanskému soužití a</a:t>
            </a:r>
          </a:p>
          <a:p>
            <a:pPr marL="0" indent="0" algn="just">
              <a:buNone/>
            </a:pPr>
            <a:r>
              <a:rPr lang="cs-CZ" sz="2200" i="1" dirty="0"/>
              <a:t>	 d) proti majetku</a:t>
            </a:r>
          </a:p>
          <a:p>
            <a:pPr marL="0" indent="0" algn="just">
              <a:buNone/>
            </a:pPr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09076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Přenos příslušnosti na základě veřejnoprávní smlouvy § 105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Obec může uzavřít </a:t>
            </a:r>
            <a:r>
              <a:rPr lang="cs-CZ" b="1" i="1" dirty="0"/>
              <a:t>veřejnoprávní smlouvu </a:t>
            </a:r>
            <a:r>
              <a:rPr lang="cs-CZ" dirty="0"/>
              <a:t>(tzv. </a:t>
            </a:r>
            <a:r>
              <a:rPr lang="cs-CZ" dirty="0" err="1"/>
              <a:t>koordinařní</a:t>
            </a:r>
            <a:r>
              <a:rPr lang="cs-CZ" dirty="0"/>
              <a:t>)</a:t>
            </a:r>
            <a:r>
              <a:rPr lang="cs-CZ" b="1" i="1" dirty="0"/>
              <a:t> </a:t>
            </a:r>
            <a:r>
              <a:rPr lang="cs-CZ" i="1" dirty="0"/>
              <a:t>o přenosu příslušnosti k projednávání přestupků </a:t>
            </a:r>
          </a:p>
          <a:p>
            <a:pPr lvl="1"/>
            <a:r>
              <a:rPr lang="cs-CZ" dirty="0"/>
              <a:t>pouze s obcí s rozšířenou působností nebo </a:t>
            </a:r>
          </a:p>
          <a:p>
            <a:pPr lvl="1"/>
            <a:r>
              <a:rPr lang="cs-CZ" dirty="0"/>
              <a:t>s obcí s pověřeným obecním úřadem, v jejímž správním obvodu se obec nachází. </a:t>
            </a:r>
          </a:p>
          <a:p>
            <a:pPr lvl="1"/>
            <a:r>
              <a:rPr lang="cs-CZ" dirty="0"/>
              <a:t>Obec může veřejnoprávní smlouvou přenášet pouze veškerou příslušnost k projednávání přestupků.</a:t>
            </a:r>
          </a:p>
          <a:p>
            <a:r>
              <a:rPr lang="cs-CZ" dirty="0"/>
              <a:t>v praxi frekventovaně využíváno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8127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46568"/>
            <a:ext cx="8086635" cy="647700"/>
          </a:xfrm>
        </p:spPr>
        <p:txBody>
          <a:bodyPr/>
          <a:lstStyle/>
          <a:p>
            <a:r>
              <a:rPr lang="cs-CZ" dirty="0"/>
              <a:t>Komise pro projednávání přestupků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066" y="1294267"/>
            <a:ext cx="8082321" cy="5164589"/>
          </a:xfrm>
        </p:spPr>
        <p:txBody>
          <a:bodyPr/>
          <a:lstStyle/>
          <a:p>
            <a:r>
              <a:rPr lang="cs-CZ" dirty="0"/>
              <a:t>U obcí není funkčně příslušným orgánem pouze k řízení o přestupcích pouze obecní úřad, ale rovněž </a:t>
            </a:r>
            <a:r>
              <a:rPr lang="cs-CZ" b="1" dirty="0"/>
              <a:t>komise pro projednávání přestupků</a:t>
            </a:r>
          </a:p>
          <a:p>
            <a:r>
              <a:rPr lang="cs-CZ" dirty="0"/>
              <a:t>je </a:t>
            </a:r>
            <a:r>
              <a:rPr lang="cs-CZ" b="1" dirty="0"/>
              <a:t>zvláštním orgánem obce</a:t>
            </a:r>
            <a:r>
              <a:rPr lang="cs-CZ" dirty="0"/>
              <a:t> a její zřízení je </a:t>
            </a:r>
            <a:r>
              <a:rPr lang="cs-CZ" b="1" dirty="0"/>
              <a:t>fakultativní </a:t>
            </a:r>
            <a:r>
              <a:rPr lang="cs-CZ" dirty="0"/>
              <a:t>– rozhodnutí starosty obce</a:t>
            </a:r>
          </a:p>
          <a:p>
            <a:pPr algn="just"/>
            <a:r>
              <a:rPr lang="cs-CZ" dirty="0"/>
              <a:t>Komise může rozhodovat o všech přestupcích, k nimž je podle zákona příslušná = přestupky proti pořádku ve státní správě,  proti pořádku v územní samosprávě, proti veřejnému pořádku, proti občanskému soužití, proti majetku + přestupky, o kterých to stanoví </a:t>
            </a:r>
            <a:r>
              <a:rPr lang="cs-CZ" b="1" dirty="0"/>
              <a:t>jiný zákon</a:t>
            </a:r>
          </a:p>
          <a:p>
            <a:pPr algn="just"/>
            <a:r>
              <a:rPr lang="cs-CZ" dirty="0"/>
              <a:t>Při zřízení komise </a:t>
            </a:r>
            <a:r>
              <a:rPr lang="cs-CZ" b="1" dirty="0"/>
              <a:t>starosta určí</a:t>
            </a:r>
            <a:r>
              <a:rPr lang="cs-CZ" dirty="0"/>
              <a:t>, které ze shora uvedených přestupků komise projednává namísto obecního úřadu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58741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6224"/>
            <a:ext cx="8086635" cy="647700"/>
          </a:xfrm>
        </p:spPr>
        <p:txBody>
          <a:bodyPr/>
          <a:lstStyle/>
          <a:p>
            <a:r>
              <a:rPr lang="cs-CZ" dirty="0"/>
              <a:t>Komise pro projednávání přestupků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4446" y="1691142"/>
            <a:ext cx="8082321" cy="4557258"/>
          </a:xfrm>
        </p:spPr>
        <p:txBody>
          <a:bodyPr/>
          <a:lstStyle/>
          <a:p>
            <a:r>
              <a:rPr lang="cs-CZ" dirty="0"/>
              <a:t>kolegiální orgán (§ 134 SpŘ) - komise má lichý počet členů - vždy nejméně </a:t>
            </a:r>
            <a:r>
              <a:rPr lang="cs-CZ" b="1" dirty="0"/>
              <a:t>3</a:t>
            </a:r>
          </a:p>
          <a:p>
            <a:r>
              <a:rPr lang="cs-CZ" dirty="0"/>
              <a:t>starosta jmenuje a odvolává předsedu komise a další její členy</a:t>
            </a:r>
          </a:p>
          <a:p>
            <a:r>
              <a:rPr lang="cs-CZ" dirty="0"/>
              <a:t>kvalifikační požadavky předsedy komise (§ 111) – požadavky na oprávněnou úřední osobu vést řízení o přestupku</a:t>
            </a:r>
          </a:p>
          <a:p>
            <a:pPr lvl="1"/>
            <a:r>
              <a:rPr lang="cs-CZ" dirty="0"/>
              <a:t>vysokoškolské magisterské vzdělání v oboru právo na vysoké škole v České republice (vzdělání na právnické fakultě) nebo </a:t>
            </a:r>
          </a:p>
          <a:p>
            <a:pPr lvl="1"/>
            <a:r>
              <a:rPr lang="cs-CZ" dirty="0"/>
              <a:t>bakalářské v jiné oblasti a prokázat odbornou způsobilost splněním zkoušky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07902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80572"/>
            <a:ext cx="8086635" cy="858839"/>
          </a:xfrm>
        </p:spPr>
        <p:txBody>
          <a:bodyPr/>
          <a:lstStyle/>
          <a:p>
            <a:r>
              <a:rPr lang="cs-CZ" dirty="0"/>
              <a:t>Místní příslušnost § 62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11086"/>
            <a:ext cx="8082321" cy="5246914"/>
          </a:xfrm>
        </p:spPr>
        <p:txBody>
          <a:bodyPr/>
          <a:lstStyle/>
          <a:p>
            <a:r>
              <a:rPr lang="cs-CZ" dirty="0"/>
              <a:t>určuje, který z věcně příslušných správních orgánů má z hlediska své územní působnosti vést správní řízení</a:t>
            </a:r>
          </a:p>
          <a:p>
            <a:r>
              <a:rPr lang="cs-CZ" i="1" dirty="0"/>
              <a:t>místně příslušný správní orgán, v jehož správním obvodu byl přestupek spáchán</a:t>
            </a:r>
          </a:p>
          <a:p>
            <a:pPr lvl="1"/>
            <a:r>
              <a:rPr lang="cs-CZ" dirty="0"/>
              <a:t>Nelze-li:</a:t>
            </a:r>
          </a:p>
          <a:p>
            <a:pPr lvl="2"/>
            <a:r>
              <a:rPr lang="cs-CZ" dirty="0"/>
              <a:t>místo</a:t>
            </a:r>
            <a:r>
              <a:rPr lang="cs-CZ" b="1" dirty="0"/>
              <a:t> trvalého pobytu </a:t>
            </a:r>
            <a:r>
              <a:rPr lang="cs-CZ" dirty="0" err="1"/>
              <a:t>FO</a:t>
            </a:r>
            <a:r>
              <a:rPr lang="cs-CZ" dirty="0"/>
              <a:t> podezřelé z přestupku </a:t>
            </a:r>
          </a:p>
          <a:p>
            <a:pPr lvl="2"/>
            <a:r>
              <a:rPr lang="cs-CZ" dirty="0"/>
              <a:t>místo </a:t>
            </a:r>
            <a:r>
              <a:rPr lang="cs-CZ" b="1" dirty="0"/>
              <a:t>sídla, výkonu činnosti, nebo nemovitého majetku</a:t>
            </a:r>
            <a:r>
              <a:rPr lang="cs-CZ" dirty="0"/>
              <a:t> podnikající </a:t>
            </a:r>
            <a:r>
              <a:rPr lang="cs-CZ" dirty="0" err="1"/>
              <a:t>FO</a:t>
            </a:r>
            <a:r>
              <a:rPr lang="cs-CZ" dirty="0"/>
              <a:t> nebo PO.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Nelze-li nebo je-li místně příslušných více správních orgánů:</a:t>
            </a:r>
          </a:p>
          <a:p>
            <a:pPr lvl="2" algn="just"/>
            <a:r>
              <a:rPr lang="cs-CZ" i="1" dirty="0"/>
              <a:t>provede řízení správní orgán, v jehož správním obvodu </a:t>
            </a:r>
            <a:r>
              <a:rPr lang="cs-CZ" b="1" i="1" dirty="0"/>
              <a:t>vyšel přestupek nejdříve najevo</a:t>
            </a:r>
          </a:p>
          <a:p>
            <a:pPr algn="just"/>
            <a:r>
              <a:rPr lang="cs-CZ" b="1" dirty="0"/>
              <a:t>kompetenční spor </a:t>
            </a:r>
            <a:r>
              <a:rPr lang="cs-CZ" dirty="0"/>
              <a:t>- § 11 odst. 2 SpŘ</a:t>
            </a: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18651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544968"/>
            <a:ext cx="8086635" cy="647700"/>
          </a:xfrm>
        </p:spPr>
        <p:txBody>
          <a:bodyPr/>
          <a:lstStyle/>
          <a:p>
            <a:r>
              <a:rPr lang="cs-CZ" dirty="0"/>
              <a:t>Vyloučení pro podjatost (§ 63)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85172"/>
            <a:ext cx="8082321" cy="4840287"/>
          </a:xfrm>
        </p:spPr>
        <p:txBody>
          <a:bodyPr/>
          <a:lstStyle/>
          <a:p>
            <a:r>
              <a:rPr lang="cs-CZ" b="1" dirty="0"/>
              <a:t>Obecná právní úprava </a:t>
            </a:r>
            <a:r>
              <a:rPr lang="cs-CZ" dirty="0"/>
              <a:t>- § 14 SpŘ:</a:t>
            </a:r>
          </a:p>
          <a:p>
            <a:pPr algn="just"/>
            <a:r>
              <a:rPr lang="cs-CZ" dirty="0"/>
              <a:t>(1) </a:t>
            </a:r>
            <a:r>
              <a:rPr lang="cs-CZ" i="1" dirty="0"/>
              <a:t>Každá osoba bezprostředně se podílející na výkonu pravomoci správního orgánu, o níž lze důvodně předpokládat, že má s ohledem na svůj </a:t>
            </a:r>
            <a:r>
              <a:rPr lang="cs-CZ" b="1" i="1" dirty="0"/>
              <a:t>poměr k věci, k účastníkům řízení nebo jejich zástupcům </a:t>
            </a:r>
            <a:r>
              <a:rPr lang="cs-CZ" i="1" dirty="0"/>
              <a:t>takový zájem na výsledku řízení, pro nějž lze pochybovat o její nepodjatosti, je vyloučena ze všech úkonů v řízení, při jejichž provádění by mohla výsledek řízení ovlivnit.</a:t>
            </a:r>
          </a:p>
          <a:p>
            <a:pPr algn="just"/>
            <a:r>
              <a:rPr lang="cs-CZ" b="1" dirty="0"/>
              <a:t>Zvláštní právní úprava </a:t>
            </a:r>
            <a:r>
              <a:rPr lang="cs-CZ" dirty="0"/>
              <a:t>- § 63</a:t>
            </a:r>
          </a:p>
          <a:p>
            <a:pPr lvl="1" algn="just"/>
            <a:r>
              <a:rPr lang="cs-CZ" dirty="0"/>
              <a:t> z řízení vyloučen orgán územního samosprávného celku, pokud má být obviněným tento územní samosprávný celek (například obecní úřad nemůže projednávat přestupek své vlastní obce)</a:t>
            </a:r>
          </a:p>
          <a:p>
            <a:pPr lvl="1" algn="just"/>
            <a:r>
              <a:rPr lang="cs-CZ" dirty="0"/>
              <a:t>obdobně, je-li podezřelým z přestupku zastupitel obce příslušné k jeho projednání.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6523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503" y="515939"/>
            <a:ext cx="8086635" cy="647700"/>
          </a:xfrm>
        </p:spPr>
        <p:txBody>
          <a:bodyPr/>
          <a:lstStyle/>
          <a:p>
            <a:r>
              <a:rPr lang="cs-CZ" dirty="0"/>
              <a:t>Předání věci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63638"/>
            <a:ext cx="8540083" cy="5694361"/>
          </a:xfrm>
        </p:spPr>
        <p:txBody>
          <a:bodyPr/>
          <a:lstStyle/>
          <a:p>
            <a:pPr algn="just"/>
            <a:r>
              <a:rPr lang="cs-CZ" dirty="0"/>
              <a:t>Správní orgán má povinnost bezodkladně věc předat i v průběhu řízení, jestliže nastane některý ze zákonných důvodů:</a:t>
            </a:r>
          </a:p>
          <a:p>
            <a:pPr lvl="1" algn="just"/>
            <a:r>
              <a:rPr lang="cs-CZ" dirty="0"/>
              <a:t>orgánu činnému v trestním řízení, jestliže má podezření, že je skutek trestným činem</a:t>
            </a:r>
          </a:p>
          <a:p>
            <a:pPr lvl="1" algn="just"/>
            <a:r>
              <a:rPr lang="cs-CZ" dirty="0"/>
              <a:t>Kde důvod předání věci navazuje na úpravu osobní působnosti zákona (disciplinární řízení poslance nebo senátora, příslušníků bezpečnostních sborů )</a:t>
            </a:r>
          </a:p>
          <a:p>
            <a:pPr lvl="1" algn="just"/>
            <a:r>
              <a:rPr lang="cs-CZ" dirty="0"/>
              <a:t>věcně a místně příslušnému správnímu orgánu, pokud není věcně nebo místně příslušný – popř. kompetenční spor - §133</a:t>
            </a:r>
          </a:p>
          <a:p>
            <a:pPr algn="just"/>
            <a:r>
              <a:rPr lang="cs-CZ" dirty="0"/>
              <a:t>Předání věci je způsob ukončení řízení, které již bylo zahájeno – nejde však o překážku dalšího řízení ve věci. O předání věci se vydává usnesení, které se pouze poznamená do spisu.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43441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8819"/>
            <a:ext cx="8086635" cy="647700"/>
          </a:xfrm>
        </p:spPr>
        <p:txBody>
          <a:bodyPr/>
          <a:lstStyle/>
          <a:p>
            <a:r>
              <a:rPr lang="cs-CZ" dirty="0"/>
              <a:t>Doručování (§ 66 - § 67)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1" y="1346518"/>
            <a:ext cx="8413344" cy="5359082"/>
          </a:xfrm>
        </p:spPr>
        <p:txBody>
          <a:bodyPr/>
          <a:lstStyle/>
          <a:p>
            <a:r>
              <a:rPr lang="cs-CZ" dirty="0"/>
              <a:t>subsidiárně uplatní obecná úprava doručování obsažená v části druhé SpŘ (§ 19 - § 26)</a:t>
            </a:r>
          </a:p>
          <a:p>
            <a:r>
              <a:rPr lang="cs-CZ" dirty="0"/>
              <a:t>zvláštní úprava zák. č. 250/2016 Sb., jen specifika pro:</a:t>
            </a:r>
          </a:p>
          <a:p>
            <a:pPr lvl="1"/>
            <a:r>
              <a:rPr lang="cs-CZ" dirty="0"/>
              <a:t>Doručování </a:t>
            </a:r>
            <a:r>
              <a:rPr lang="cs-CZ" b="1" dirty="0"/>
              <a:t>veřejnou vyhláškou </a:t>
            </a:r>
            <a:r>
              <a:rPr lang="cs-CZ" dirty="0"/>
              <a:t>(osobě poškozeného)</a:t>
            </a:r>
          </a:p>
          <a:p>
            <a:pPr lvl="2"/>
            <a:r>
              <a:rPr lang="cs-CZ" i="1" dirty="0"/>
              <a:t>na úřední desku vyvěsí pouze oznámení o možnosti převzít doručovanou písemnost </a:t>
            </a:r>
            <a:r>
              <a:rPr lang="cs-CZ" b="1" dirty="0"/>
              <a:t>X</a:t>
            </a:r>
            <a:r>
              <a:rPr lang="cs-CZ" dirty="0"/>
              <a:t> nikoliv samotná písemnost srov. § 25 odst. 2 SpŘ + srov. výjimku § 70 odst. 1 (vyrozumění poškozeného)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dirty="0"/>
              <a:t>Doručování </a:t>
            </a:r>
            <a:r>
              <a:rPr lang="cs-CZ" b="1" dirty="0"/>
              <a:t>zmocněnci</a:t>
            </a:r>
          </a:p>
          <a:p>
            <a:pPr indent="0">
              <a:buNone/>
            </a:pPr>
            <a:r>
              <a:rPr lang="cs-CZ" b="1" dirty="0"/>
              <a:t>	</a:t>
            </a:r>
            <a:r>
              <a:rPr lang="cs-CZ" i="1" dirty="0"/>
              <a:t>Jestliže se nedaří doručovat zmocněnci účastníka 	řízení, doručuje správní orgán pouze účastníkovi řízení 	</a:t>
            </a:r>
            <a:r>
              <a:rPr lang="cs-CZ" b="1" dirty="0"/>
              <a:t>X</a:t>
            </a:r>
            <a:r>
              <a:rPr lang="cs-CZ" dirty="0"/>
              <a:t> správní orgán nebude takovému zmocněnci 	doručovat veřejnou vyhláškou resp. ustanovovat mu 	opatrovníka srov. § 33 odst. 4 SpŘ,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78091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03025"/>
            <a:ext cx="8086635" cy="647700"/>
          </a:xfrm>
        </p:spPr>
        <p:txBody>
          <a:bodyPr/>
          <a:lstStyle/>
          <a:p>
            <a:r>
              <a:rPr lang="cs-CZ" dirty="0"/>
              <a:t>Účastníci řízení (§ 68 - § 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69571"/>
            <a:ext cx="8082321" cy="4662942"/>
          </a:xfrm>
        </p:spPr>
        <p:txBody>
          <a:bodyPr/>
          <a:lstStyle/>
          <a:p>
            <a:r>
              <a:rPr lang="cs-CZ" b="1" dirty="0"/>
              <a:t>obviněný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poškozený</a:t>
            </a:r>
            <a:r>
              <a:rPr lang="cs-CZ" dirty="0"/>
              <a:t> </a:t>
            </a:r>
            <a:r>
              <a:rPr lang="cs-CZ" i="1" dirty="0"/>
              <a:t>v části řízení, která se týká jím uplatněného nároku na náhradu škody nebo nároku na vydání bezdůvodného obohacení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vlastník věci</a:t>
            </a:r>
            <a:r>
              <a:rPr lang="cs-CZ" dirty="0"/>
              <a:t>, </a:t>
            </a:r>
            <a:r>
              <a:rPr lang="cs-CZ" i="1" dirty="0"/>
              <a:t>která může být nebo byla zabrána, v části řízení, která se týká zabrání věci nebo náhradní hodnoty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7329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54845"/>
            <a:ext cx="8086635" cy="647700"/>
          </a:xfrm>
        </p:spPr>
        <p:txBody>
          <a:bodyPr/>
          <a:lstStyle/>
          <a:p>
            <a:r>
              <a:rPr lang="cs-CZ" dirty="0"/>
              <a:t>Obviněný (§ 69)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5" y="1638300"/>
            <a:ext cx="8169216" cy="4819650"/>
          </a:xfrm>
        </p:spPr>
        <p:txBody>
          <a:bodyPr/>
          <a:lstStyle/>
          <a:p>
            <a:r>
              <a:rPr lang="cs-CZ" dirty="0"/>
              <a:t>z </a:t>
            </a:r>
            <a:r>
              <a:rPr lang="cs-CZ" b="1" dirty="0"/>
              <a:t>podezřelého</a:t>
            </a:r>
            <a:r>
              <a:rPr lang="cs-CZ" dirty="0"/>
              <a:t> se stává </a:t>
            </a:r>
            <a:r>
              <a:rPr lang="cs-CZ" b="1" dirty="0"/>
              <a:t>obviněný</a:t>
            </a:r>
            <a:r>
              <a:rPr lang="cs-CZ" dirty="0"/>
              <a:t>, jakmile vůči němu správní orgán učiní </a:t>
            </a:r>
            <a:r>
              <a:rPr lang="cs-CZ" b="1" dirty="0"/>
              <a:t>první úkon v řízení</a:t>
            </a:r>
            <a:r>
              <a:rPr lang="cs-CZ" dirty="0"/>
              <a:t>, tzn.:</a:t>
            </a:r>
          </a:p>
          <a:p>
            <a:pPr lvl="1"/>
            <a:r>
              <a:rPr lang="cs-CZ" b="1" dirty="0"/>
              <a:t>oznámení o zahájení</a:t>
            </a:r>
            <a:r>
              <a:rPr lang="cs-CZ" dirty="0"/>
              <a:t> řízení obviněnému (§ 78 odst. 2)</a:t>
            </a:r>
          </a:p>
          <a:p>
            <a:pPr lvl="1"/>
            <a:r>
              <a:rPr lang="cs-CZ" dirty="0"/>
              <a:t> vydáním </a:t>
            </a:r>
            <a:r>
              <a:rPr lang="cs-CZ" b="1" dirty="0"/>
              <a:t>příkazu</a:t>
            </a:r>
            <a:r>
              <a:rPr lang="cs-CZ" dirty="0"/>
              <a:t> jako prvním úkonem v řízení (§ 90)</a:t>
            </a:r>
          </a:p>
          <a:p>
            <a:endParaRPr lang="cs-CZ" dirty="0"/>
          </a:p>
          <a:p>
            <a:pPr algn="just"/>
            <a:r>
              <a:rPr lang="cs-CZ" b="1" dirty="0"/>
              <a:t>Presumpce neviny - </a:t>
            </a:r>
            <a:r>
              <a:rPr lang="cs-CZ" i="1" dirty="0"/>
              <a:t>Dokud není pravomocným rozhodnutím o přestupku vyslovena vina obviněného, hledí se na něj jako na nevinného.</a:t>
            </a:r>
          </a:p>
          <a:p>
            <a:pPr algn="just"/>
            <a:endParaRPr lang="cs-CZ" i="1" dirty="0"/>
          </a:p>
          <a:p>
            <a:pPr algn="just"/>
            <a:r>
              <a:rPr lang="cs-CZ" b="1" dirty="0"/>
              <a:t>In </a:t>
            </a:r>
            <a:r>
              <a:rPr lang="cs-CZ" b="1" dirty="0" err="1"/>
              <a:t>dubio</a:t>
            </a:r>
            <a:r>
              <a:rPr lang="cs-CZ" b="1" dirty="0"/>
              <a:t> pro </a:t>
            </a:r>
            <a:r>
              <a:rPr lang="cs-CZ" b="1" dirty="0" err="1"/>
              <a:t>reo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i="1" dirty="0"/>
              <a:t>V pochybnostech správní orgán rozhodne ve prospěch obviněného.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512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800" u="sng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(využívají jiná odvětví, než SP – FP, PŽP, </a:t>
            </a:r>
            <a:r>
              <a:rPr lang="cs-CZ" sz="1800" dirty="0" err="1"/>
              <a:t>SocZab</a:t>
            </a:r>
            <a:r>
              <a:rPr lang="cs-CZ" sz="1800" dirty="0"/>
              <a:t>)* </a:t>
            </a:r>
            <a:r>
              <a:rPr lang="cs-CZ" sz="1800" b="1" dirty="0"/>
              <a:t>odpovědnost za porušení norem správního práva</a:t>
            </a:r>
            <a:r>
              <a:rPr lang="cs-CZ" sz="1800" dirty="0"/>
              <a:t> (jinými odvětvími – TP, OP)</a:t>
            </a:r>
            <a:endParaRPr lang="cs-CZ" sz="1800" dirty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/>
              <a:t>upravuje správně právní odpovědnost;</a:t>
            </a:r>
            <a:r>
              <a:rPr lang="cs-CZ" sz="1800" dirty="0"/>
              <a:t> stanovuje </a:t>
            </a:r>
            <a:r>
              <a:rPr lang="cs-CZ" sz="1800" b="1" dirty="0"/>
              <a:t>následky (tj. odpovědnost)</a:t>
            </a:r>
            <a:r>
              <a:rPr lang="cs-CZ" sz="1800" dirty="0"/>
              <a:t> za porušení právních norem (</a:t>
            </a:r>
            <a:r>
              <a:rPr lang="cs-CZ" sz="1800" b="1" dirty="0"/>
              <a:t>správní delikt</a:t>
            </a:r>
            <a:r>
              <a:rPr lang="cs-CZ" sz="1800" dirty="0"/>
              <a:t>) v oblasti veřejné správy; je realizováno tzv. </a:t>
            </a:r>
            <a:r>
              <a:rPr lang="cs-CZ" sz="1800" b="1" dirty="0"/>
              <a:t>správními orgány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správně právní odpovědnost je odpovědností za </a:t>
            </a:r>
            <a:r>
              <a:rPr lang="cs-CZ" sz="1800" b="1" u="sng" dirty="0">
                <a:solidFill>
                  <a:srgbClr val="FF0000"/>
                </a:solidFill>
              </a:rPr>
              <a:t>SPRÁVNÍ DELIKTY </a:t>
            </a:r>
            <a:r>
              <a:rPr lang="cs-CZ" sz="1800" u="sng" dirty="0"/>
              <a:t>(předpokladem je správní delikt)</a:t>
            </a:r>
            <a:r>
              <a:rPr lang="cs-CZ" sz="1800" dirty="0"/>
              <a:t>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oprávnění veřejné správy (správních orgánů) trestat – </a:t>
            </a:r>
            <a:r>
              <a:rPr lang="cs-CZ" sz="1800" b="1" dirty="0"/>
              <a:t>odrazem</a:t>
            </a:r>
            <a:r>
              <a:rPr lang="cs-CZ" sz="1800" dirty="0"/>
              <a:t> je </a:t>
            </a:r>
            <a:r>
              <a:rPr lang="cs-CZ" sz="18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Systém správních deliktů a správního trestání (viz dále)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90177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Poškozený (§ 70)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8"/>
          </a:xfrm>
        </p:spPr>
        <p:txBody>
          <a:bodyPr/>
          <a:lstStyle/>
          <a:p>
            <a:pPr algn="just"/>
            <a:r>
              <a:rPr lang="cs-CZ" dirty="0"/>
              <a:t>osoba, které byla </a:t>
            </a:r>
            <a:r>
              <a:rPr lang="cs-CZ" b="1" dirty="0"/>
              <a:t>spácháním přestupku </a:t>
            </a:r>
            <a:r>
              <a:rPr lang="cs-CZ" dirty="0"/>
              <a:t>způsobena </a:t>
            </a:r>
            <a:r>
              <a:rPr lang="cs-CZ" b="1" dirty="0"/>
              <a:t>škoda</a:t>
            </a:r>
            <a:r>
              <a:rPr lang="cs-CZ" dirty="0"/>
              <a:t> nebo na jejíž úkor se obviněný spácháním přestupku </a:t>
            </a:r>
            <a:r>
              <a:rPr lang="cs-CZ" b="1" dirty="0"/>
              <a:t>bezdůvodně obohatil</a:t>
            </a:r>
            <a:r>
              <a:rPr lang="cs-CZ" dirty="0"/>
              <a:t>, pokud tento svůj </a:t>
            </a:r>
            <a:r>
              <a:rPr lang="cs-CZ" b="1" dirty="0"/>
              <a:t>nárok uplatnila</a:t>
            </a:r>
            <a:endParaRPr lang="cs-CZ" dirty="0"/>
          </a:p>
          <a:p>
            <a:pPr algn="just"/>
            <a:r>
              <a:rPr lang="cs-CZ" dirty="0"/>
              <a:t>o možnosti uplatnit nárok a o termínu ústního jednání bezodkladně </a:t>
            </a:r>
            <a:r>
              <a:rPr lang="cs-CZ" b="1" dirty="0"/>
              <a:t>vyrozumí</a:t>
            </a:r>
            <a:r>
              <a:rPr lang="cs-CZ" dirty="0"/>
              <a:t> správní orgán společně s </a:t>
            </a:r>
            <a:r>
              <a:rPr lang="cs-CZ" b="1" dirty="0"/>
              <a:t>poučením</a:t>
            </a:r>
            <a:r>
              <a:rPr lang="cs-CZ" dirty="0"/>
              <a:t>, kdy lze nejpozději uplatnit</a:t>
            </a:r>
          </a:p>
          <a:p>
            <a:pPr algn="just"/>
            <a:r>
              <a:rPr lang="cs-CZ" b="1" dirty="0"/>
              <a:t>nejpozději</a:t>
            </a:r>
            <a:r>
              <a:rPr lang="cs-CZ" dirty="0"/>
              <a:t> lze uplatnit  při prvním ústním jednání nebo ve lhůtě určené správním orgánem, nebude-li ústní jednání nařízeno.</a:t>
            </a:r>
          </a:p>
          <a:p>
            <a:pPr algn="just"/>
            <a:r>
              <a:rPr lang="cs-CZ" b="1" dirty="0"/>
              <a:t>nelze</a:t>
            </a:r>
            <a:r>
              <a:rPr lang="cs-CZ" dirty="0"/>
              <a:t> uplatnit, pokud již v této věci probíhá nebo bylo již rozhodnuto v jiném řízení (občanské soudní řízení)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91497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2075" y="526259"/>
            <a:ext cx="8086635" cy="647700"/>
          </a:xfrm>
        </p:spPr>
        <p:txBody>
          <a:bodyPr/>
          <a:lstStyle/>
          <a:p>
            <a:r>
              <a:rPr lang="cs-CZ" dirty="0"/>
              <a:t>Osoby zúčastněné na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875" y="1173959"/>
            <a:ext cx="8082321" cy="4114800"/>
          </a:xfrm>
        </p:spPr>
        <p:txBody>
          <a:bodyPr/>
          <a:lstStyle/>
          <a:p>
            <a:r>
              <a:rPr lang="cs-CZ" b="1" dirty="0"/>
              <a:t>Osoba přímo postižená spácháním přestupku (§ 71)</a:t>
            </a:r>
          </a:p>
          <a:p>
            <a:pPr lvl="1"/>
            <a:r>
              <a:rPr lang="cs-CZ" dirty="0"/>
              <a:t>soba, jejíž práva nebo oprávněné zájmy byly přímo dotčeny jednáním nebo opomenutím, kterým byla naplněna skutková podstata přestupku </a:t>
            </a:r>
          </a:p>
          <a:p>
            <a:pPr lvl="1"/>
            <a:r>
              <a:rPr lang="cs-CZ" dirty="0"/>
              <a:t>nejedná se o poškozeného – neuplatňuje nárok</a:t>
            </a:r>
          </a:p>
          <a:p>
            <a:pPr lvl="1"/>
            <a:r>
              <a:rPr lang="cs-CZ" dirty="0"/>
              <a:t>pokud je její souhlas podmínkou řízení o daném přestupku – např. některé přestupky proti občanskému soužití (§ 7 odst. 7 zák. 251/2016)</a:t>
            </a:r>
          </a:p>
          <a:p>
            <a:r>
              <a:rPr lang="cs-CZ" dirty="0"/>
              <a:t>Procesní práva:</a:t>
            </a:r>
          </a:p>
          <a:p>
            <a:pPr lvl="1" algn="just"/>
            <a:r>
              <a:rPr lang="cs-CZ" sz="2000" i="1" dirty="0"/>
              <a:t>na vyrozumění o zahájení řízení, navrhovat důkazy a činit jiné návrhy po celou dobu řízení, na poskytnutí informací o řízení potřebných ke zpětvzetí souhlasu, vyjádřit v řízení své stanovisko, nahlížet do spisu, účastnit se ústního jednání a být přítomna při všech úkonech v řízení, vyjádřit se před vydáním rozhodnutí k jeho podkladům a na oznámení rozhodnutí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45658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296988"/>
            <a:ext cx="8082321" cy="4951411"/>
          </a:xfrm>
        </p:spPr>
        <p:txBody>
          <a:bodyPr/>
          <a:lstStyle/>
          <a:p>
            <a:pPr algn="just"/>
            <a:r>
              <a:rPr lang="cs-CZ" b="1" dirty="0"/>
              <a:t>Zákonný zástupce a opatrovník mladistvého obviněného a orgán sociálně-právní ochrany dětí</a:t>
            </a:r>
          </a:p>
          <a:p>
            <a:pPr lvl="1" algn="just"/>
            <a:r>
              <a:rPr lang="cs-CZ" dirty="0"/>
              <a:t>pokud je obviněným z přestupku mladiství (§ 55), mají tyto subjekty řadu procesních práv – viz § 72 odst. 1</a:t>
            </a:r>
          </a:p>
          <a:p>
            <a:pPr lvl="1" algn="just"/>
            <a:r>
              <a:rPr lang="cs-CZ" dirty="0"/>
              <a:t>tato práva vykonává pouze orgán sociálně-právní ochrany dětí, pokud:</a:t>
            </a:r>
          </a:p>
          <a:p>
            <a:pPr marL="1371600" lvl="2" indent="-457200" algn="just">
              <a:buAutoNum type="arabicParenR"/>
            </a:pPr>
            <a:r>
              <a:rPr lang="cs-CZ" dirty="0"/>
              <a:t>za tentýž skutek obviněn také zákonný zástupce nebo opatrovník a mladiství nemá jiné, nebo</a:t>
            </a:r>
          </a:p>
          <a:p>
            <a:pPr marL="1371600" lvl="2" indent="-457200" algn="just">
              <a:buAutoNum type="arabicParenR"/>
            </a:pPr>
            <a:r>
              <a:rPr lang="cs-CZ" dirty="0"/>
              <a:t>Je důvodná obava, že zákonný zástupce nebo opatrovník mladistvého obviněného nebude řádně hájit zájmy mladistvého obviněného (např. nepečuje o obviněného a nezajímá se o něj, jeho zájmy odporují zájmům mladistvého)</a:t>
            </a:r>
          </a:p>
          <a:p>
            <a:pPr marL="1371600" lvl="2" indent="-457200" algn="just">
              <a:buAutoNum type="arabicParenR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057365" y="649289"/>
            <a:ext cx="8086635" cy="647700"/>
          </a:xfrm>
        </p:spPr>
        <p:txBody>
          <a:bodyPr/>
          <a:lstStyle/>
          <a:p>
            <a:r>
              <a:rPr lang="cs-CZ" dirty="0"/>
              <a:t>Osoby zúčastněné na řízení</a:t>
            </a:r>
          </a:p>
        </p:txBody>
      </p:sp>
    </p:spTree>
    <p:extLst>
      <p:ext uri="{BB962C8B-B14F-4D97-AF65-F5344CB8AC3E}">
        <p14:creationId xmlns:p14="http://schemas.microsoft.com/office/powerpoint/2010/main" val="8147597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PŘED ZAHÁJENÍM ŘÍZENÍ (§ 73 - § 76)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úkony, které správní orgán činní dříve, než je správní řízení o přestupku zahájeno</a:t>
            </a:r>
          </a:p>
          <a:p>
            <a:r>
              <a:rPr lang="cs-CZ" dirty="0"/>
              <a:t>účelem obecně zjištění, zda má být řízení zahájeno a zajištění či usnadnění průběhu event. budoucího řízení</a:t>
            </a:r>
          </a:p>
          <a:p>
            <a:r>
              <a:rPr lang="cs-CZ" dirty="0"/>
              <a:t>obecná úprava ve SpŘ: přijímání podnětů k zahájení řízení (§ 42); podání vysvětlení (§ 137); zajištění důkazu (§ 138);</a:t>
            </a:r>
          </a:p>
          <a:p>
            <a:r>
              <a:rPr lang="cs-CZ" dirty="0"/>
              <a:t>zvláštní úprava zákona o přestupcích:</a:t>
            </a:r>
          </a:p>
          <a:p>
            <a:pPr lvl="1"/>
            <a:r>
              <a:rPr lang="cs-CZ" dirty="0"/>
              <a:t>oznamování přestupku; součinnost; odložení věci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06411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Oznamování přestupku (§ 73)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Všichni vykonavatelé veřejné správy (srov. § 1 odst. 1 SpŘ) </a:t>
            </a:r>
            <a:r>
              <a:rPr lang="cs-CZ" b="1" dirty="0"/>
              <a:t>oznamovací povinnost -</a:t>
            </a:r>
            <a:r>
              <a:rPr lang="cs-CZ" dirty="0"/>
              <a:t> </a:t>
            </a:r>
            <a:r>
              <a:rPr lang="cs-CZ" i="1" dirty="0"/>
              <a:t>má-li</a:t>
            </a:r>
            <a:r>
              <a:rPr lang="cs-CZ" b="1" i="1" dirty="0"/>
              <a:t> </a:t>
            </a:r>
            <a:r>
              <a:rPr lang="cs-CZ" i="1" dirty="0"/>
              <a:t>důvodné podezření, že byl spáchán přestupek, a není-li sám příslušný k jeho projednání</a:t>
            </a:r>
          </a:p>
          <a:p>
            <a:pPr algn="just"/>
            <a:r>
              <a:rPr lang="cs-CZ" dirty="0"/>
              <a:t>oznamovatel v oznámení uvede jemu známé a zjištěné relevantní skutečnosti – zejména </a:t>
            </a:r>
            <a:r>
              <a:rPr lang="cs-CZ" i="1" dirty="0"/>
              <a:t>kdo je podezřelým z přestupku, pokud je mu znám, popis skutku, ve kterém je přestupek spatřován, místo a čas, kdy měl být přestupek spáchán, zákonné ustanovení obsahující skutkovou podstatu předmětného přestupku a důkazní prostředky, které jsou mu známy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536078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1689"/>
            <a:ext cx="8086635" cy="647700"/>
          </a:xfrm>
        </p:spPr>
        <p:txBody>
          <a:bodyPr/>
          <a:lstStyle/>
          <a:p>
            <a:r>
              <a:rPr lang="cs-CZ" dirty="0"/>
              <a:t>Oznamování přestupku orgánem policie ve zvláštních případech (§ 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49388"/>
            <a:ext cx="8082321" cy="5084761"/>
          </a:xfrm>
        </p:spPr>
        <p:txBody>
          <a:bodyPr/>
          <a:lstStyle/>
          <a:p>
            <a:r>
              <a:rPr lang="cs-CZ" dirty="0"/>
              <a:t>v policie, nasvědčují-li okolnosti tomu, že byl spáchán některý z přestupků uvedených v § 74 odst. 1</a:t>
            </a:r>
          </a:p>
          <a:p>
            <a:r>
              <a:rPr lang="cs-CZ" dirty="0"/>
              <a:t>nejen samotné oznámení, ale také související postupy jako </a:t>
            </a:r>
            <a:r>
              <a:rPr lang="cs-CZ" b="1" dirty="0"/>
              <a:t>prošetřování přestupku</a:t>
            </a:r>
            <a:r>
              <a:rPr lang="cs-CZ" dirty="0"/>
              <a:t>:</a:t>
            </a:r>
          </a:p>
          <a:p>
            <a:pPr lvl="1"/>
            <a:r>
              <a:rPr lang="cs-CZ" i="1" dirty="0"/>
              <a:t>učiní nezbytná šetření ke zjištění osoby podezřelé ze spáchání přestupku a k zajištění důkazních prostředků nezbytných pro pozdější dokazování před správním orgánem</a:t>
            </a:r>
            <a:endParaRPr lang="cs-CZ" dirty="0"/>
          </a:p>
          <a:p>
            <a:r>
              <a:rPr lang="cs-CZ" b="1" dirty="0"/>
              <a:t>a vyřízení věci namísto oznámení přestupku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věc odloží - § 74 odst. 3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488994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5489"/>
            <a:ext cx="8086635" cy="647700"/>
          </a:xfrm>
        </p:spPr>
        <p:txBody>
          <a:bodyPr/>
          <a:lstStyle/>
          <a:p>
            <a:r>
              <a:rPr lang="cs-CZ" dirty="0"/>
              <a:t>Součinnost (§ 75)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60512"/>
            <a:ext cx="8082321" cy="4687887"/>
          </a:xfrm>
        </p:spPr>
        <p:txBody>
          <a:bodyPr/>
          <a:lstStyle/>
          <a:p>
            <a:pPr algn="just"/>
            <a:r>
              <a:rPr lang="cs-CZ" dirty="0"/>
              <a:t>uplatní se nejen v rámci postupu před zahájením řízení, ale také v rámci průběhu řízení a při provádění exekuce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účelem zvýšení efektivity postupu správního orgánu (srov. § 8 odst. 2 SpŘ </a:t>
            </a:r>
            <a:r>
              <a:rPr lang="cs-CZ" i="1" dirty="0"/>
              <a:t>správní orgány vzájemně spolupracují v zájmu dobré správy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na žádost příslušného správního orgánu provede jiný správní orgán potřebné úkony, pokud je k jejich provedení příslušný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98438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Odložení věci (§ 76)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je-li věc oznámena nebo prošetřována a není-li důvod k zahájení řízení nebo nelze-li řízení zahájit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důvody pro odložení korespondují s důvody pro zastavení řízení – kdy řízení již zahájeno bylo (§ 86 odst. 1)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 odložení věci se vydá usnesení, které se pouze poznamená do spisu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704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78972"/>
            <a:ext cx="8086635" cy="647700"/>
          </a:xfrm>
        </p:spPr>
        <p:txBody>
          <a:bodyPr/>
          <a:lstStyle/>
          <a:p>
            <a:r>
              <a:rPr lang="cs-CZ" dirty="0"/>
              <a:t>Zahájení řízení (§ 78)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822"/>
            <a:ext cx="8082321" cy="5195777"/>
          </a:xfrm>
        </p:spPr>
        <p:txBody>
          <a:bodyPr/>
          <a:lstStyle/>
          <a:p>
            <a:r>
              <a:rPr lang="cs-CZ" b="1" dirty="0"/>
              <a:t>Zásada oficiality </a:t>
            </a:r>
            <a:r>
              <a:rPr lang="cs-CZ" dirty="0"/>
              <a:t>– řízení z moci úřední zahajované z iniciativy správního orgánu – obecná úprava viz § 46 SpŘ</a:t>
            </a:r>
          </a:p>
          <a:p>
            <a:r>
              <a:rPr lang="cs-CZ" b="1" dirty="0"/>
              <a:t>Zásada legality </a:t>
            </a:r>
            <a:r>
              <a:rPr lang="cs-CZ" dirty="0"/>
              <a:t>- správní orgán je povinen zahájit řízení o každém přestupku, o němž se dozví</a:t>
            </a:r>
          </a:p>
          <a:p>
            <a:r>
              <a:rPr lang="cs-CZ" b="1" dirty="0"/>
              <a:t>Okamžik zahájení</a:t>
            </a:r>
          </a:p>
          <a:p>
            <a:pPr lvl="1"/>
            <a:r>
              <a:rPr lang="cs-CZ" dirty="0"/>
              <a:t>doručením oznámení o zahájení řízení podezřelému z přestupku</a:t>
            </a:r>
          </a:p>
          <a:p>
            <a:pPr lvl="1"/>
            <a:r>
              <a:rPr lang="cs-CZ" dirty="0"/>
              <a:t>jeho ústním vyhlášením (na požádání potvrzení)</a:t>
            </a:r>
          </a:p>
          <a:p>
            <a:r>
              <a:rPr lang="cs-CZ" b="1" dirty="0"/>
              <a:t>Náležitosti oznámení </a:t>
            </a:r>
            <a:r>
              <a:rPr lang="cs-CZ" dirty="0"/>
              <a:t>(potvrzení):</a:t>
            </a:r>
          </a:p>
          <a:p>
            <a:pPr lvl="1"/>
            <a:r>
              <a:rPr lang="cs-CZ" dirty="0"/>
              <a:t>popis skutku a jeho předběžná právní kvalifikace</a:t>
            </a:r>
          </a:p>
          <a:p>
            <a:pPr lvl="1"/>
            <a:r>
              <a:rPr lang="cs-CZ" dirty="0"/>
              <a:t>právní kvalifikace může být v průběhu řízení o přestupku změněna – obviněný se o tom vyrozumí</a:t>
            </a:r>
          </a:p>
          <a:p>
            <a:pPr lvl="1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69894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69259"/>
            <a:ext cx="8086635" cy="647700"/>
          </a:xfrm>
        </p:spPr>
        <p:txBody>
          <a:bodyPr/>
          <a:lstStyle/>
          <a:p>
            <a:r>
              <a:rPr lang="cs-CZ" dirty="0"/>
              <a:t>Zahájení řízení (§ 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16959"/>
            <a:ext cx="8082321" cy="5318521"/>
          </a:xfrm>
        </p:spPr>
        <p:txBody>
          <a:bodyPr/>
          <a:lstStyle/>
          <a:p>
            <a:pPr algn="just"/>
            <a:r>
              <a:rPr lang="cs-CZ" dirty="0"/>
              <a:t>řízení lze zahájit a v již zahájeném řízení pokračovat </a:t>
            </a:r>
            <a:r>
              <a:rPr lang="cs-CZ" b="1" dirty="0"/>
              <a:t>pouze se souhlasem</a:t>
            </a:r>
            <a:r>
              <a:rPr lang="cs-CZ" dirty="0"/>
              <a:t> osoby přímo postižené spácháním přestupku, pokud to zákon výslovně stanoví</a:t>
            </a:r>
          </a:p>
          <a:p>
            <a:pPr algn="just"/>
            <a:r>
              <a:rPr lang="cs-CZ" dirty="0"/>
              <a:t>jde o řízení </a:t>
            </a:r>
            <a:r>
              <a:rPr lang="cs-CZ" b="1" dirty="0"/>
              <a:t>z moci úřední </a:t>
            </a:r>
            <a:r>
              <a:rPr lang="cs-CZ" dirty="0"/>
              <a:t>– nutný souhlas dané osoby - je podáním podle SpŘ</a:t>
            </a:r>
          </a:p>
          <a:p>
            <a:pPr algn="just"/>
            <a:r>
              <a:rPr lang="cs-CZ" dirty="0"/>
              <a:t>je-li těchto </a:t>
            </a:r>
            <a:r>
              <a:rPr lang="cs-CZ" b="1" dirty="0"/>
              <a:t>osob více </a:t>
            </a:r>
            <a:r>
              <a:rPr lang="cs-CZ" dirty="0"/>
              <a:t>postačí souhlas pouze jedné z nich</a:t>
            </a:r>
          </a:p>
          <a:p>
            <a:pPr algn="just"/>
            <a:r>
              <a:rPr lang="cs-CZ" dirty="0"/>
              <a:t>souhlas musí být dát ve </a:t>
            </a:r>
            <a:r>
              <a:rPr lang="cs-CZ" b="1" dirty="0"/>
              <a:t>lhůtě</a:t>
            </a:r>
            <a:r>
              <a:rPr lang="cs-CZ" dirty="0"/>
              <a:t> (ne kratší 30 dnů)</a:t>
            </a:r>
          </a:p>
          <a:p>
            <a:pPr algn="just"/>
            <a:r>
              <a:rPr lang="cs-CZ" dirty="0"/>
              <a:t>lze jej vzít zpět </a:t>
            </a:r>
            <a:r>
              <a:rPr lang="cs-CZ" b="1" dirty="0"/>
              <a:t>do </a:t>
            </a:r>
            <a:r>
              <a:rPr lang="cs-CZ" b="1" dirty="0" err="1"/>
              <a:t>PM</a:t>
            </a:r>
            <a:r>
              <a:rPr lang="cs-CZ" b="1" dirty="0"/>
              <a:t> rozhodnutí </a:t>
            </a:r>
            <a:r>
              <a:rPr lang="cs-CZ" dirty="0"/>
              <a:t>X poté však nelze již opakovat</a:t>
            </a:r>
          </a:p>
          <a:p>
            <a:pPr algn="just"/>
            <a:r>
              <a:rPr lang="cs-CZ" b="1" dirty="0"/>
              <a:t>poučení</a:t>
            </a:r>
          </a:p>
          <a:p>
            <a:pPr algn="just"/>
            <a:r>
              <a:rPr lang="cs-CZ" b="1" dirty="0"/>
              <a:t>bez souhlasu </a:t>
            </a:r>
            <a:r>
              <a:rPr lang="cs-CZ" dirty="0"/>
              <a:t>lze vybrané přestupky, pokud je osobou přímo postiženou spácháním přestupku osoba mladší osmnácti let nebo byl přestupek důvodem pro vykázání ze společného obydlí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35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Vztah správních deliktů a soudních deliktů (trestných činů)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Společné znaky: legalita, protiprávnost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subjekt, správní orgán/soud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2816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42767"/>
            <a:ext cx="8086635" cy="647700"/>
          </a:xfrm>
        </p:spPr>
        <p:txBody>
          <a:bodyPr/>
          <a:lstStyle/>
          <a:p>
            <a:r>
              <a:rPr lang="cs-CZ" dirty="0"/>
              <a:t>Překážky řízení (§ 77)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549880"/>
            <a:ext cx="8082321" cy="4957246"/>
          </a:xfrm>
        </p:spPr>
        <p:txBody>
          <a:bodyPr/>
          <a:lstStyle/>
          <a:p>
            <a:r>
              <a:rPr lang="cs-CZ" dirty="0"/>
              <a:t>další situace, za jejichž existence nelze zahájit či vést řízení</a:t>
            </a:r>
          </a:p>
          <a:p>
            <a:pPr lvl="1"/>
            <a:r>
              <a:rPr lang="cs-CZ" b="1" dirty="0"/>
              <a:t>ne bis in idem</a:t>
            </a:r>
            <a:r>
              <a:rPr lang="cs-CZ" dirty="0"/>
              <a:t> - zamezení dvojího potrestání</a:t>
            </a:r>
          </a:p>
          <a:p>
            <a:pPr marL="457200" lvl="1" indent="0" algn="just">
              <a:buNone/>
            </a:pPr>
            <a:r>
              <a:rPr lang="cs-CZ" i="1" dirty="0"/>
              <a:t>Nikdo nemůže být obviněn z přestupku za skutek, o němž již bylo v jiném řízení proti téže osobě pravomocně rozhodnuto</a:t>
            </a:r>
          </a:p>
          <a:p>
            <a:pPr lvl="1" algn="just"/>
            <a:r>
              <a:rPr lang="cs-CZ" b="1" dirty="0"/>
              <a:t>překážka litispendence </a:t>
            </a:r>
            <a:r>
              <a:rPr lang="cs-CZ" dirty="0"/>
              <a:t>– probíhajícího sporu</a:t>
            </a:r>
          </a:p>
          <a:p>
            <a:pPr marL="457200" lvl="1" indent="0" algn="just">
              <a:buNone/>
            </a:pPr>
            <a:r>
              <a:rPr lang="cs-CZ" i="1" dirty="0"/>
              <a:t>Nikdo nemůže být obviněn z totožného přestupku za skutek, o němž již bylo proti téže osobě zahájeno řízení podle tohoto zákona nebo trestní řízení</a:t>
            </a:r>
          </a:p>
          <a:p>
            <a:pPr marL="457200" lvl="1" indent="0" algn="just">
              <a:buNone/>
            </a:pPr>
            <a:r>
              <a:rPr lang="cs-CZ" dirty="0"/>
              <a:t>Srov. § 48 SpŘ</a:t>
            </a:r>
          </a:p>
          <a:p>
            <a:pPr algn="just"/>
            <a:r>
              <a:rPr lang="cs-CZ" dirty="0"/>
              <a:t>promítají se do důvodů pro odložení věci a pro zastavení řízení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70637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569102"/>
            <a:ext cx="8086635" cy="647700"/>
          </a:xfrm>
        </p:spPr>
        <p:txBody>
          <a:bodyPr/>
          <a:lstStyle/>
          <a:p>
            <a:r>
              <a:rPr lang="cs-CZ" dirty="0"/>
              <a:t>Průběh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214" y="1168880"/>
            <a:ext cx="8125883" cy="5308120"/>
          </a:xfrm>
        </p:spPr>
        <p:txBody>
          <a:bodyPr/>
          <a:lstStyle/>
          <a:p>
            <a:r>
              <a:rPr lang="cs-CZ" dirty="0"/>
              <a:t>řetězec úkonů respektujících logickou posloupnost směřujících k vydání rozhodnutí ve věci</a:t>
            </a:r>
          </a:p>
          <a:p>
            <a:r>
              <a:rPr lang="cs-CZ" b="1" dirty="0"/>
              <a:t>Ústní jednání – </a:t>
            </a:r>
            <a:r>
              <a:rPr lang="cs-CZ" dirty="0"/>
              <a:t>fakultativní (může nemusí) X předchozí právní úprava (obligatorní)</a:t>
            </a:r>
          </a:p>
          <a:p>
            <a:pPr lvl="1"/>
            <a:r>
              <a:rPr lang="cs-CZ" dirty="0"/>
              <a:t>nařídí </a:t>
            </a:r>
            <a:r>
              <a:rPr lang="cs-CZ" b="1" dirty="0"/>
              <a:t>vždy</a:t>
            </a:r>
            <a:r>
              <a:rPr lang="cs-CZ" dirty="0"/>
              <a:t>, </a:t>
            </a:r>
          </a:p>
          <a:p>
            <a:pPr lvl="2"/>
            <a:r>
              <a:rPr lang="cs-CZ" dirty="0"/>
              <a:t>- pokud o to obviněný </a:t>
            </a:r>
            <a:r>
              <a:rPr lang="cs-CZ" b="1" dirty="0"/>
              <a:t>požádá + je-li to nezbytné k  uplatnění jeho práv </a:t>
            </a:r>
            <a:r>
              <a:rPr lang="cs-CZ" dirty="0"/>
              <a:t>– jinak usnesením zamítne, nebo</a:t>
            </a:r>
          </a:p>
          <a:p>
            <a:pPr marL="1257300" lvl="2" indent="-342900">
              <a:buFontTx/>
              <a:buChar char="-"/>
            </a:pPr>
            <a:r>
              <a:rPr lang="cs-CZ" dirty="0"/>
              <a:t>je-li to </a:t>
            </a:r>
            <a:r>
              <a:rPr lang="cs-CZ" b="1" dirty="0"/>
              <a:t>nezbytné pro zjištění stavu věci </a:t>
            </a:r>
            <a:r>
              <a:rPr lang="cs-CZ" dirty="0"/>
              <a:t>(například výslechy svědků apod.)</a:t>
            </a:r>
          </a:p>
          <a:p>
            <a:pPr marL="1257300" lvl="2" indent="-342900">
              <a:buFontTx/>
              <a:buChar char="-"/>
            </a:pPr>
            <a:r>
              <a:rPr lang="cs-CZ" dirty="0"/>
              <a:t>je-li </a:t>
            </a:r>
            <a:r>
              <a:rPr lang="cs-CZ" b="1" dirty="0"/>
              <a:t>obviněným mladistvý </a:t>
            </a:r>
            <a:r>
              <a:rPr lang="cs-CZ" dirty="0"/>
              <a:t>(prvostupňový SO)</a:t>
            </a:r>
          </a:p>
          <a:p>
            <a:pPr marL="685800">
              <a:buFontTx/>
              <a:buChar char="-"/>
            </a:pPr>
            <a:r>
              <a:rPr lang="cs-CZ" b="1" dirty="0"/>
              <a:t>může</a:t>
            </a:r>
            <a:r>
              <a:rPr lang="cs-CZ" dirty="0"/>
              <a:t> být nařízeno i na </a:t>
            </a:r>
            <a:r>
              <a:rPr lang="cs-CZ" b="1" dirty="0"/>
              <a:t>žádost poškozeného, </a:t>
            </a:r>
            <a:r>
              <a:rPr lang="pl-PL" dirty="0"/>
              <a:t>je-li to třeba k rozhodnutí o jeho nároku - </a:t>
            </a:r>
            <a:r>
              <a:rPr lang="cs-CZ" dirty="0"/>
              <a:t>jinak usnesením zamítne</a:t>
            </a:r>
          </a:p>
          <a:p>
            <a:pPr lvl="1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987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2682"/>
            <a:ext cx="8086635" cy="647700"/>
          </a:xfrm>
        </p:spPr>
        <p:txBody>
          <a:bodyPr/>
          <a:lstStyle/>
          <a:p>
            <a:r>
              <a:rPr lang="cs-CZ" dirty="0"/>
              <a:t>Ústní jednání (§ 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37304"/>
            <a:ext cx="8082321" cy="3229429"/>
          </a:xfrm>
        </p:spPr>
        <p:txBody>
          <a:bodyPr/>
          <a:lstStyle/>
          <a:p>
            <a:r>
              <a:rPr lang="cs-CZ" b="1" dirty="0"/>
              <a:t>předvoláni </a:t>
            </a:r>
            <a:r>
              <a:rPr lang="cs-CZ" dirty="0"/>
              <a:t>všichni </a:t>
            </a:r>
            <a:r>
              <a:rPr lang="cs-CZ" b="1" dirty="0"/>
              <a:t>účastníci</a:t>
            </a:r>
            <a:r>
              <a:rPr lang="cs-CZ" dirty="0"/>
              <a:t> řízení (§ 68)</a:t>
            </a:r>
          </a:p>
          <a:p>
            <a:r>
              <a:rPr lang="cs-CZ" dirty="0"/>
              <a:t>lze bez přítomnosti obviněného konat jen pokud:</a:t>
            </a:r>
          </a:p>
          <a:p>
            <a:pPr lvl="1"/>
            <a:r>
              <a:rPr lang="cs-CZ" dirty="0"/>
              <a:t>jestliže byl </a:t>
            </a:r>
            <a:r>
              <a:rPr lang="cs-CZ" b="1" dirty="0"/>
              <a:t>řádně předvolán a souhlasí</a:t>
            </a:r>
          </a:p>
          <a:p>
            <a:pPr lvl="1"/>
            <a:r>
              <a:rPr lang="cs-CZ" dirty="0"/>
              <a:t>na předvolání nedostaví bez náležité omluvy nebo bez dostatečného důvodu</a:t>
            </a:r>
          </a:p>
          <a:p>
            <a:pPr lvl="2"/>
            <a:r>
              <a:rPr lang="cs-CZ" dirty="0"/>
              <a:t>včasnost omluvy je jedním z kritérií, která je třeba hodnotit při posouzení, zda byla omluva náležitá.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67225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538277"/>
            <a:ext cx="8086635" cy="647700"/>
          </a:xfrm>
        </p:spPr>
        <p:txBody>
          <a:bodyPr/>
          <a:lstStyle/>
          <a:p>
            <a:r>
              <a:rPr lang="cs-CZ" dirty="0"/>
              <a:t>Podklady pro vydání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904" y="1102520"/>
            <a:ext cx="8082321" cy="5603080"/>
          </a:xfrm>
        </p:spPr>
        <p:txBody>
          <a:bodyPr/>
          <a:lstStyle/>
          <a:p>
            <a:r>
              <a:rPr lang="cs-CZ" sz="2300" i="1" dirty="0"/>
              <a:t>V řízení navazujícím na </a:t>
            </a:r>
            <a:r>
              <a:rPr lang="cs-CZ" sz="2300" b="1" i="1" dirty="0"/>
              <a:t>výkon kontroly </a:t>
            </a:r>
            <a:r>
              <a:rPr lang="cs-CZ" sz="2300" i="1" dirty="0"/>
              <a:t>mohou být skutečnosti zjištěné při kontrole </a:t>
            </a:r>
            <a:r>
              <a:rPr lang="cs-CZ" sz="2300" b="1" i="1" dirty="0"/>
              <a:t>jediným podkladem </a:t>
            </a:r>
            <a:r>
              <a:rPr lang="cs-CZ" sz="2300" i="1" dirty="0"/>
              <a:t>rozhodnutí o přestupku </a:t>
            </a:r>
            <a:r>
              <a:rPr lang="cs-CZ" sz="2300" dirty="0"/>
              <a:t>(§ 81), včetně příkazu (§ 90)</a:t>
            </a:r>
          </a:p>
          <a:p>
            <a:pPr lvl="1" algn="just"/>
            <a:r>
              <a:rPr lang="cs-CZ" sz="2300" dirty="0"/>
              <a:t>např. podle kontrolního řádu - upravuje postup při vyhotovení </a:t>
            </a:r>
            <a:r>
              <a:rPr lang="cs-CZ" sz="2300" b="1" dirty="0"/>
              <a:t>protokolu o kontrole </a:t>
            </a:r>
            <a:r>
              <a:rPr lang="cs-CZ" sz="2300" dirty="0"/>
              <a:t>včetně nutnosti tento protokol doručit kontrolované osobě a vyřizování námitek proti obsahu protokolu </a:t>
            </a:r>
          </a:p>
          <a:p>
            <a:pPr algn="just"/>
            <a:r>
              <a:rPr lang="cs-CZ" sz="2300" b="1" dirty="0"/>
              <a:t>Dokazování </a:t>
            </a:r>
            <a:r>
              <a:rPr lang="cs-CZ" sz="2300" dirty="0"/>
              <a:t>(§ 82)</a:t>
            </a:r>
          </a:p>
          <a:p>
            <a:pPr lvl="1" algn="just"/>
            <a:r>
              <a:rPr lang="cs-CZ" sz="2300" dirty="0"/>
              <a:t>důkazy jsou jedním z podkladů pro vydání správního rozhodnutí</a:t>
            </a:r>
          </a:p>
          <a:p>
            <a:pPr lvl="1" algn="just"/>
            <a:r>
              <a:rPr lang="cs-CZ" sz="2300" dirty="0"/>
              <a:t>obecná úprava § 51 – 56 SpŘ (důkazní prostředky demonstrativně</a:t>
            </a:r>
          </a:p>
          <a:p>
            <a:pPr lvl="1" algn="just"/>
            <a:r>
              <a:rPr lang="cs-CZ" sz="2300" dirty="0"/>
              <a:t>zák. 250/2016 Sb. specifika: důkazní prostředek </a:t>
            </a:r>
            <a:r>
              <a:rPr lang="cs-CZ" sz="2300" b="1" dirty="0"/>
              <a:t>výslech obviněného; právo účastníků řízení vyjádřit se ke všem prováděným důkazům</a:t>
            </a:r>
            <a:endParaRPr lang="cs-CZ" sz="23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35353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3"/>
            <a:ext cx="8086635" cy="647700"/>
          </a:xfrm>
        </p:spPr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93371"/>
            <a:ext cx="8082321" cy="5094515"/>
          </a:xfrm>
        </p:spPr>
        <p:txBody>
          <a:bodyPr/>
          <a:lstStyle/>
          <a:p>
            <a:r>
              <a:rPr lang="cs-CZ" b="1" dirty="0"/>
              <a:t>Výslech obviněného</a:t>
            </a:r>
          </a:p>
          <a:p>
            <a:pPr lvl="1" algn="just"/>
            <a:r>
              <a:rPr lang="cs-CZ" dirty="0"/>
              <a:t>bude zásadně prováděn při ústním jednání</a:t>
            </a:r>
          </a:p>
          <a:p>
            <a:pPr lvl="1" algn="just"/>
            <a:r>
              <a:rPr lang="cs-CZ" dirty="0"/>
              <a:t>provede se </a:t>
            </a:r>
            <a:r>
              <a:rPr lang="cs-CZ" b="1" dirty="0"/>
              <a:t>fakultativně</a:t>
            </a:r>
            <a:r>
              <a:rPr lang="cs-CZ" dirty="0"/>
              <a:t> (např. zjistit informace relevantní pro řízení od obviněného)</a:t>
            </a:r>
          </a:p>
          <a:p>
            <a:pPr lvl="1" algn="just"/>
            <a:r>
              <a:rPr lang="cs-CZ" b="1" dirty="0"/>
              <a:t>obligatorně</a:t>
            </a:r>
            <a:r>
              <a:rPr lang="cs-CZ" dirty="0"/>
              <a:t>, je-li to nezbytné k uplatnění práv obviněného (např. pokud by se obviněný domáhal svého výslechu za účelem prokázání vlastní neviny)</a:t>
            </a:r>
          </a:p>
          <a:p>
            <a:pPr lvl="1" algn="just"/>
            <a:r>
              <a:rPr lang="cs-CZ" dirty="0"/>
              <a:t>obviněný má </a:t>
            </a:r>
            <a:r>
              <a:rPr lang="cs-CZ" b="1" dirty="0"/>
              <a:t>právo nevypovídat </a:t>
            </a:r>
            <a:r>
              <a:rPr lang="cs-CZ" dirty="0"/>
              <a:t>– poučení</a:t>
            </a:r>
          </a:p>
          <a:p>
            <a:pPr lvl="1" algn="just"/>
            <a:r>
              <a:rPr lang="cs-CZ" dirty="0"/>
              <a:t>je zakázáno klást otázky jako při výslechu svědka - § 55 odst. 2 a 3 SpŘ 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b="1" dirty="0"/>
              <a:t>Právo účastníků řízení vyjádřit se ke všem prováděným důkazům </a:t>
            </a:r>
            <a:r>
              <a:rPr lang="cs-CZ" dirty="0"/>
              <a:t>(§ 82 odst. 3)</a:t>
            </a: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21425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Záruka za splnění povinnosti (§ 83)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patří mezi prostředky k zajištění řádného účelu a průběhu správního řízení – obecně upraveny v § 58-63 a § 147 SpŘ</a:t>
            </a:r>
          </a:p>
          <a:p>
            <a:r>
              <a:rPr lang="cs-CZ" dirty="0"/>
              <a:t>princip </a:t>
            </a:r>
            <a:r>
              <a:rPr lang="cs-CZ" b="1" dirty="0"/>
              <a:t>nezbytnosti </a:t>
            </a:r>
            <a:r>
              <a:rPr lang="cs-CZ" dirty="0"/>
              <a:t>jejich užití - k zajištění průběhu a účelu</a:t>
            </a:r>
          </a:p>
          <a:p>
            <a:r>
              <a:rPr lang="cs-CZ" dirty="0"/>
              <a:t>princip </a:t>
            </a:r>
            <a:r>
              <a:rPr lang="cs-CZ" b="1" dirty="0"/>
              <a:t>přiměřenost</a:t>
            </a:r>
            <a:r>
              <a:rPr lang="cs-CZ" dirty="0"/>
              <a:t>i – pouze v nutném rozsahu</a:t>
            </a:r>
          </a:p>
          <a:p>
            <a:r>
              <a:rPr lang="cs-CZ" dirty="0"/>
              <a:t>Záruku za splnění povinnosti § 147 SpŘ - uložit pouze v případě, kdy to výslovně stanoví zákon - § 83 zák. 250/2016 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62409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705" y="485438"/>
            <a:ext cx="8086635" cy="647700"/>
          </a:xfrm>
        </p:spPr>
        <p:txBody>
          <a:bodyPr/>
          <a:lstStyle/>
          <a:p>
            <a:r>
              <a:rPr lang="cs-CZ" dirty="0"/>
              <a:t>Záruka za splnění povinnosti (§ 83)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9" y="1061590"/>
            <a:ext cx="8082321" cy="4114800"/>
          </a:xfrm>
        </p:spPr>
        <p:txBody>
          <a:bodyPr/>
          <a:lstStyle/>
          <a:p>
            <a:r>
              <a:rPr lang="cs-CZ" sz="2200" b="1" dirty="0"/>
              <a:t>usnadní vymáhání </a:t>
            </a:r>
            <a:r>
              <a:rPr lang="cs-CZ" sz="2200" dirty="0"/>
              <a:t>povinností uložených v rozhodnutí o přestupku (typicky se bude jednat o zajištění pokuty)</a:t>
            </a:r>
          </a:p>
          <a:p>
            <a:pPr algn="just"/>
            <a:r>
              <a:rPr lang="cs-CZ" sz="2200" b="1" dirty="0"/>
              <a:t>zvýší právní jistotu </a:t>
            </a:r>
            <a:r>
              <a:rPr lang="cs-CZ" sz="2200" dirty="0"/>
              <a:t>účastníků řízení (v případě záruky směřující k možné náhradě škody nebo k vydání bezdůvodného obohacení)</a:t>
            </a:r>
          </a:p>
          <a:p>
            <a:pPr algn="just"/>
            <a:r>
              <a:rPr lang="cs-CZ" sz="2200" dirty="0"/>
              <a:t>zpravidla peněžitá, ale může být též nepeněžitá</a:t>
            </a:r>
          </a:p>
          <a:p>
            <a:pPr algn="just"/>
            <a:r>
              <a:rPr lang="cs-CZ" sz="2200" dirty="0"/>
              <a:t>lze uložit i před zahájením řízení</a:t>
            </a:r>
          </a:p>
          <a:p>
            <a:pPr algn="just"/>
            <a:r>
              <a:rPr lang="cs-CZ" sz="2200" dirty="0"/>
              <a:t>Podmínkou je </a:t>
            </a:r>
            <a:r>
              <a:rPr lang="cs-CZ" sz="2200" b="1" dirty="0"/>
              <a:t>důvodné podezření</a:t>
            </a:r>
            <a:r>
              <a:rPr lang="cs-CZ" sz="2200" dirty="0"/>
              <a:t>, že:</a:t>
            </a:r>
          </a:p>
          <a:p>
            <a:pPr lvl="1" algn="just"/>
            <a:r>
              <a:rPr lang="cs-CZ" sz="2200" dirty="0"/>
              <a:t> se obviněný bude </a:t>
            </a:r>
            <a:r>
              <a:rPr lang="cs-CZ" sz="2200" b="1" dirty="0"/>
              <a:t>vyhýbat</a:t>
            </a:r>
            <a:r>
              <a:rPr lang="cs-CZ" sz="2200" dirty="0"/>
              <a:t>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potrestání za přestupek nebo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 výkonu správního trestu nebo</a:t>
            </a:r>
          </a:p>
          <a:p>
            <a:pPr lvl="1" algn="just"/>
            <a:r>
              <a:rPr lang="cs-CZ" sz="2200" dirty="0"/>
              <a:t>bude </a:t>
            </a:r>
            <a:r>
              <a:rPr lang="cs-CZ" sz="2200" b="1" dirty="0"/>
              <a:t>mařit či ztěžovat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řízení o přestupku, výkon správního trestu nebo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náhradu škody anebo vydání bezdůvodného obohacení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7300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zrušení, zániku nebo přeměny obviněné právnické osoby (§ 84)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15886"/>
            <a:ext cx="8082321" cy="4216627"/>
          </a:xfrm>
        </p:spPr>
        <p:txBody>
          <a:bodyPr/>
          <a:lstStyle/>
          <a:p>
            <a:r>
              <a:rPr lang="cs-CZ" dirty="0"/>
              <a:t>zvláštní zajišťovací prostředek</a:t>
            </a:r>
          </a:p>
          <a:p>
            <a:pPr algn="just"/>
            <a:r>
              <a:rPr lang="cs-CZ" dirty="0"/>
              <a:t>pokud je </a:t>
            </a:r>
            <a:r>
              <a:rPr lang="cs-CZ" b="1" dirty="0"/>
              <a:t>důvodné podezření</a:t>
            </a:r>
            <a:r>
              <a:rPr lang="cs-CZ" dirty="0"/>
              <a:t>, že by se právnická osoba mohla svým zánikem </a:t>
            </a:r>
            <a:r>
              <a:rPr lang="cs-CZ" i="1" dirty="0"/>
              <a:t>vyhnout potrestání za přestupek nebo výkonu správního trestu nebo že by mohla zmařit uspokojení nároku na náhradu škody nebo nároku na vydání bezdůvodného obohacení</a:t>
            </a:r>
          </a:p>
          <a:p>
            <a:pPr lvl="1" algn="just"/>
            <a:r>
              <a:rPr lang="cs-CZ" dirty="0"/>
              <a:t>správní orgán </a:t>
            </a:r>
            <a:r>
              <a:rPr lang="cs-CZ" b="1" dirty="0"/>
              <a:t>zakáže</a:t>
            </a:r>
            <a:r>
              <a:rPr lang="cs-CZ" dirty="0"/>
              <a:t> zrušení, zánik nebo přeměnu obviněné právnické osoby, není-li takový postup </a:t>
            </a:r>
            <a:r>
              <a:rPr lang="cs-CZ" b="1" dirty="0"/>
              <a:t>zjevně nepřiměřený </a:t>
            </a:r>
            <a:r>
              <a:rPr lang="cs-CZ" dirty="0"/>
              <a:t>vzhledem k povaze a závažnosti přestupku, ze kterého je obviněna</a:t>
            </a:r>
          </a:p>
          <a:p>
            <a:pPr lvl="1" algn="just"/>
            <a:r>
              <a:rPr lang="cs-CZ" dirty="0"/>
              <a:t>podrobnosti viz § 84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01130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91710"/>
            <a:ext cx="8086635" cy="647700"/>
          </a:xfrm>
        </p:spPr>
        <p:txBody>
          <a:bodyPr/>
          <a:lstStyle/>
          <a:p>
            <a:r>
              <a:rPr lang="cs-CZ" dirty="0"/>
              <a:t>Přerušení řízení (§ 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567770"/>
            <a:ext cx="8086635" cy="5021716"/>
          </a:xfrm>
        </p:spPr>
        <p:txBody>
          <a:bodyPr/>
          <a:lstStyle/>
          <a:p>
            <a:r>
              <a:rPr lang="cs-CZ" b="1" dirty="0"/>
              <a:t>přerušení </a:t>
            </a:r>
            <a:r>
              <a:rPr lang="cs-CZ" dirty="0"/>
              <a:t>má za následek stavění procesních lhůt</a:t>
            </a:r>
          </a:p>
          <a:p>
            <a:r>
              <a:rPr lang="cs-CZ" dirty="0"/>
              <a:t>možné využít obecné důvody přerušení řízení podle § 64 SpŘ</a:t>
            </a:r>
          </a:p>
          <a:p>
            <a:r>
              <a:rPr lang="cs-CZ" dirty="0"/>
              <a:t>zvláštní důvody § 85</a:t>
            </a:r>
          </a:p>
          <a:p>
            <a:pPr lvl="1"/>
            <a:r>
              <a:rPr lang="cs-CZ" b="1" dirty="0"/>
              <a:t>obligatorní </a:t>
            </a:r>
            <a:r>
              <a:rPr lang="cs-CZ" dirty="0"/>
              <a:t>- byla-li v téže věci podána </a:t>
            </a:r>
            <a:r>
              <a:rPr lang="cs-CZ" b="1" dirty="0"/>
              <a:t>kasační stížnost</a:t>
            </a:r>
          </a:p>
          <a:p>
            <a:pPr lvl="1"/>
            <a:r>
              <a:rPr lang="cs-CZ" b="1" dirty="0"/>
              <a:t>Fakultativní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i="1" dirty="0"/>
              <a:t>obviněný není schopen chápat smysl řízení pro </a:t>
            </a:r>
            <a:r>
              <a:rPr lang="cs-CZ" b="1" i="1" dirty="0"/>
              <a:t>přechodnou duševní poruchu</a:t>
            </a:r>
            <a:r>
              <a:rPr lang="cs-CZ" i="1" dirty="0"/>
              <a:t>, která nastala až po spáchání skutku, který je předmětem řízení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i="1" dirty="0"/>
              <a:t>lze očekávat uložení trestu obviněnému za jiný skutek v </a:t>
            </a:r>
            <a:r>
              <a:rPr lang="cs-CZ" b="1" i="1" dirty="0"/>
              <a:t>trestním řízení </a:t>
            </a:r>
            <a:r>
              <a:rPr lang="cs-CZ" dirty="0"/>
              <a:t>a trest za přestupek se jeví jako bezvýznamný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53153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20739"/>
            <a:ext cx="8086635" cy="647700"/>
          </a:xfrm>
        </p:spPr>
        <p:txBody>
          <a:bodyPr/>
          <a:lstStyle/>
          <a:p>
            <a:r>
              <a:rPr lang="cs-CZ" dirty="0"/>
              <a:t>Zastavení řízení (§ 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69143"/>
            <a:ext cx="8082321" cy="4463370"/>
          </a:xfrm>
        </p:spPr>
        <p:txBody>
          <a:bodyPr/>
          <a:lstStyle/>
          <a:p>
            <a:r>
              <a:rPr lang="cs-CZ" dirty="0"/>
              <a:t>má za následek ukončení řízení dříve, než je vydáno meritorní rozhodnutí</a:t>
            </a:r>
          </a:p>
          <a:p>
            <a:r>
              <a:rPr lang="cs-CZ" b="1" dirty="0"/>
              <a:t>obligatorní</a:t>
            </a:r>
            <a:r>
              <a:rPr lang="cs-CZ" dirty="0"/>
              <a:t> – § 86 odst. 1, 4 </a:t>
            </a:r>
          </a:p>
          <a:p>
            <a:r>
              <a:rPr lang="cs-CZ" b="1" dirty="0"/>
              <a:t>fakultativní </a:t>
            </a:r>
            <a:r>
              <a:rPr lang="cs-CZ" dirty="0"/>
              <a:t>- § 86 odst. 5</a:t>
            </a:r>
          </a:p>
          <a:p>
            <a:pPr algn="just"/>
            <a:r>
              <a:rPr lang="cs-CZ" dirty="0"/>
              <a:t>forma </a:t>
            </a:r>
            <a:r>
              <a:rPr lang="cs-CZ" b="1" dirty="0"/>
              <a:t>usnesení, proti kterému lze podat odvolání</a:t>
            </a:r>
            <a:r>
              <a:rPr lang="cs-CZ" dirty="0"/>
              <a:t>, pokud se nejedná o důvody podle § 86 odst. 2 – v takovém případě se usnesení o zastavení řízení pouze </a:t>
            </a:r>
            <a:r>
              <a:rPr lang="cs-CZ" b="1" dirty="0"/>
              <a:t>poznamená do spisu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271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(, že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Analogie správních deliktů vůči 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53941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675596"/>
            <a:ext cx="8086635" cy="647700"/>
          </a:xfrm>
        </p:spPr>
        <p:txBody>
          <a:bodyPr/>
          <a:lstStyle/>
          <a:p>
            <a:r>
              <a:rPr lang="cs-CZ" dirty="0"/>
              <a:t>Narovnání (§ 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23296"/>
            <a:ext cx="8082321" cy="4809217"/>
          </a:xfrm>
        </p:spPr>
        <p:txBody>
          <a:bodyPr/>
          <a:lstStyle/>
          <a:p>
            <a:r>
              <a:rPr lang="cs-CZ" dirty="0"/>
              <a:t>alternativa k zastavení řízení</a:t>
            </a:r>
          </a:p>
          <a:p>
            <a:pPr algn="just"/>
            <a:r>
              <a:rPr lang="cs-CZ" dirty="0"/>
              <a:t>tzv. odklon, tedy způsob vyřešení projednávaného přestupku </a:t>
            </a:r>
            <a:r>
              <a:rPr lang="cs-CZ" b="1" dirty="0"/>
              <a:t>bez vyslovení viny </a:t>
            </a:r>
            <a:r>
              <a:rPr lang="cs-CZ" dirty="0"/>
              <a:t>a s tím spojených negativních následků (zápis do evidence přestupků vedené Rejstříkem trestů), </a:t>
            </a:r>
          </a:p>
          <a:p>
            <a:pPr algn="just"/>
            <a:r>
              <a:rPr lang="cs-CZ" b="1" dirty="0"/>
              <a:t>avšak spojený s povinnostmi</a:t>
            </a:r>
            <a:r>
              <a:rPr lang="cs-CZ" dirty="0"/>
              <a:t> obviněného, aby byl zachován preventivní, reparační a částečně též represivní účel přestupkového řízení.</a:t>
            </a:r>
          </a:p>
          <a:p>
            <a:pPr algn="just"/>
            <a:r>
              <a:rPr lang="cs-CZ" dirty="0"/>
              <a:t>„Přísné“ podmínky pro jeho uplatnění – mj. jen v řízení o přestupku, kde je účastníkem řízení též poškozený - Narovnání spočívá v </a:t>
            </a:r>
            <a:r>
              <a:rPr lang="cs-CZ" b="1" dirty="0"/>
              <a:t>dohodě uzavřené mezi obviněným a poškozeným</a:t>
            </a:r>
            <a:r>
              <a:rPr lang="cs-CZ" dirty="0"/>
              <a:t> za podmínek stanovených zákonem – k podmínkám viz § 87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06997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89" y="181658"/>
            <a:ext cx="8086635" cy="647700"/>
          </a:xfrm>
        </p:spPr>
        <p:txBody>
          <a:bodyPr/>
          <a:lstStyle/>
          <a:p>
            <a:r>
              <a:rPr lang="cs-CZ" dirty="0"/>
              <a:t>Zvláštní druhy řízení (§ 88 - § 92)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9" y="829358"/>
            <a:ext cx="8082321" cy="4513716"/>
          </a:xfrm>
        </p:spPr>
        <p:txBody>
          <a:bodyPr/>
          <a:lstStyle/>
          <a:p>
            <a:r>
              <a:rPr lang="cs-CZ" dirty="0"/>
              <a:t>zák. č. 250/2016 upravuje s ohledem na specifika některých typů řízení:</a:t>
            </a:r>
          </a:p>
          <a:p>
            <a:pPr lvl="1"/>
            <a:r>
              <a:rPr lang="cs-CZ" b="1" dirty="0"/>
              <a:t>Společné řízení (§ 88)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více přestupků nebo více podezřelých – pokud spolu souvisí</a:t>
            </a:r>
          </a:p>
          <a:p>
            <a:pPr marL="1085850" lvl="1" algn="just">
              <a:buFont typeface="Arial" panose="020B0604020202020204" pitchFamily="34" charset="0"/>
              <a:buChar char="•"/>
            </a:pPr>
            <a:r>
              <a:rPr lang="cs-CZ" dirty="0"/>
              <a:t>obecná úprava § 140 SpŘ, § 88 stanoví nutné odchylky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b="1" dirty="0"/>
              <a:t>Řízení o náhradě škody a o vydání bezdůvodného obohacení (§ 89)</a:t>
            </a:r>
          </a:p>
          <a:p>
            <a:pPr marL="1085850" lvl="1" algn="just">
              <a:buFont typeface="Arial" panose="020B0604020202020204" pitchFamily="34" charset="0"/>
              <a:buChar char="•"/>
            </a:pPr>
            <a:r>
              <a:rPr lang="cs-CZ" dirty="0"/>
              <a:t>tzv. adhezní řízení – tj. řízení, které je součástí řízení o přestupku</a:t>
            </a:r>
          </a:p>
          <a:p>
            <a:pPr marL="1085850" lvl="1" algn="just">
              <a:buFont typeface="Arial" panose="020B0604020202020204" pitchFamily="34" charset="0"/>
              <a:buChar char="•"/>
            </a:pPr>
            <a:r>
              <a:rPr lang="cs-CZ" dirty="0"/>
              <a:t>podmínkou je spolehlivé zjištění existence škody nebo bezdůvodného obohacení její výše a kauzální nexus s protiprávním jednáním – jinak odkáže poškozeného na jiný orgán veřejné moci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11392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573448"/>
            <a:ext cx="8086635" cy="647700"/>
          </a:xfrm>
        </p:spPr>
        <p:txBody>
          <a:bodyPr/>
          <a:lstStyle/>
          <a:p>
            <a:r>
              <a:rPr lang="cs-CZ" dirty="0"/>
              <a:t>Příkaz (§ 90)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6" name="Podnadpis 2"/>
          <p:cNvSpPr>
            <a:spLocks noGrp="1"/>
          </p:cNvSpPr>
          <p:nvPr>
            <p:ph idx="1"/>
          </p:nvPr>
        </p:nvSpPr>
        <p:spPr>
          <a:xfrm>
            <a:off x="422694" y="1207999"/>
            <a:ext cx="8277046" cy="5831155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Představuje zvláštní formu správního rozhodnutí ve věci - příkazní řízení je typem zkráceného řízení, v němž může být o povinnosti rozhodováno byť i na základě pouhého spisu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obecná úprava v § 150 SpŘ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může být vydán, považuje-li se skutkové zjištění za dostatečné;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vydání příkazu může být prvním úkonem v řízení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specifika v § 90 SpŘ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nelze uložit trest „zveřejnění rozhodnutí o přestupku“ (§ 50)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nelze rozhodnout ve věci přestupku podmíněného „souhlasem“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nelze rozhodnout o nároku na náhradu škody nebo vydání bezdůvodného obohacení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nelze, má-li být trest uložen mladistvému (s výjimkou příkazu na místě) nebo osobě s omezenou svéprávností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/>
              <a:t>je-li podán odpor, nesmí být následně uložen jiný druh trestu s výjimkou napomenutí, ani vyšší výměra trestu – zákaz </a:t>
            </a:r>
            <a:r>
              <a:rPr lang="cs-CZ" dirty="0" err="1"/>
              <a:t>reformatio</a:t>
            </a:r>
            <a:r>
              <a:rPr lang="cs-CZ" dirty="0"/>
              <a:t> in peius - to neplatí, pokud správní orgán v řízení změní právní kvalifikaci skutku.</a:t>
            </a:r>
          </a:p>
        </p:txBody>
      </p:sp>
    </p:spTree>
    <p:extLst>
      <p:ext uri="{BB962C8B-B14F-4D97-AF65-F5344CB8AC3E}">
        <p14:creationId xmlns:p14="http://schemas.microsoft.com/office/powerpoint/2010/main" val="21417729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28639"/>
            <a:ext cx="8086635" cy="647700"/>
          </a:xfrm>
        </p:spPr>
        <p:txBody>
          <a:bodyPr/>
          <a:lstStyle/>
          <a:p>
            <a:r>
              <a:rPr lang="cs-CZ" dirty="0"/>
              <a:t>Příkaz vydaný na místě (§ 91-92)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76338"/>
            <a:ext cx="8082321" cy="5529261"/>
          </a:xfrm>
        </p:spPr>
        <p:txBody>
          <a:bodyPr/>
          <a:lstStyle/>
          <a:p>
            <a:r>
              <a:rPr lang="cs-CZ" dirty="0"/>
              <a:t>zvláštní formou příkazu</a:t>
            </a:r>
          </a:p>
          <a:p>
            <a:r>
              <a:rPr lang="cs-CZ" dirty="0"/>
              <a:t>obecná úprava § 150 odst. 5 </a:t>
            </a:r>
            <a:r>
              <a:rPr lang="cs-CZ" dirty="0" err="1" smtClean="0"/>
              <a:t>SpŘ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ožnost domluvy</a:t>
            </a:r>
            <a:endParaRPr lang="cs-CZ" dirty="0"/>
          </a:p>
          <a:p>
            <a:r>
              <a:rPr lang="cs-CZ" dirty="0"/>
              <a:t>§ 91 zvláštní úprava podmínek pro uložení pokuty </a:t>
            </a:r>
            <a:r>
              <a:rPr lang="cs-CZ" dirty="0" smtClean="0"/>
              <a:t>příkazem </a:t>
            </a:r>
            <a:r>
              <a:rPr lang="cs-CZ" dirty="0"/>
              <a:t>na místě – jiný druh trestu nelze</a:t>
            </a:r>
          </a:p>
          <a:p>
            <a:pPr lvl="1" algn="just"/>
            <a:r>
              <a:rPr lang="cs-CZ" dirty="0"/>
              <a:t>pokud obviněný nebo osoba jednající za obviněného (za PO nebo podnikající </a:t>
            </a:r>
            <a:r>
              <a:rPr lang="cs-CZ" dirty="0" err="1"/>
              <a:t>FO</a:t>
            </a:r>
            <a:r>
              <a:rPr lang="cs-CZ" dirty="0"/>
              <a:t>) souhlasí se: 1) zjištěným stavem věci, s 2) právní kvalifikací skutku, s 3) uložením pokuty a její výší a s 4) vydáním příkazového bloku (netýká se napomenutí)</a:t>
            </a:r>
          </a:p>
          <a:p>
            <a:pPr lvl="1" algn="just"/>
            <a:r>
              <a:rPr lang="cs-CZ" dirty="0"/>
              <a:t>lze uložit pokutu nejvýše 10 000 Kč, mladistvému nejvýše 2 500 Kč, není-li podnikající fyzickou osobou</a:t>
            </a:r>
          </a:p>
          <a:p>
            <a:pPr lvl="1" algn="just"/>
            <a:r>
              <a:rPr lang="cs-CZ" dirty="0"/>
              <a:t>kromě příslušného správního orgánu mohou i další orgány podle § 91 odst. 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32751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1028700"/>
            <a:ext cx="8086635" cy="647700"/>
          </a:xfrm>
        </p:spPr>
        <p:txBody>
          <a:bodyPr/>
          <a:lstStyle/>
          <a:p>
            <a:r>
              <a:rPr lang="cs-CZ" dirty="0"/>
              <a:t>Příkazový blok (§92)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794" y="2133600"/>
            <a:ext cx="8082321" cy="4114800"/>
          </a:xfrm>
        </p:spPr>
        <p:txBody>
          <a:bodyPr/>
          <a:lstStyle/>
          <a:p>
            <a:r>
              <a:rPr lang="cs-CZ" dirty="0"/>
              <a:t>obdrží obviněný, pokud je ukládána pokuta nebo peněžitá záruka za splněná povinnosti</a:t>
            </a:r>
          </a:p>
          <a:p>
            <a:r>
              <a:rPr lang="cs-CZ" dirty="0"/>
              <a:t>jeho podpisem se příkaz na místě stává pravomocným a vykonatelným rozhodnutím</a:t>
            </a:r>
          </a:p>
          <a:p>
            <a:r>
              <a:rPr lang="cs-CZ" dirty="0"/>
              <a:t>nelze podat odpor</a:t>
            </a:r>
          </a:p>
          <a:p>
            <a:r>
              <a:rPr lang="cs-CZ" dirty="0"/>
              <a:t>přezkoumatelný v přezkumném řízení</a:t>
            </a:r>
          </a:p>
          <a:p>
            <a:r>
              <a:rPr lang="cs-CZ" dirty="0"/>
              <a:t>příkazové bloky (tiskovina) vydává Ministerstvo financí</a:t>
            </a:r>
          </a:p>
          <a:p>
            <a:r>
              <a:rPr lang="cs-CZ" dirty="0"/>
              <a:t>náležitosti příkazového bloku viz § 92 odst. 2 – vzor viz následující strana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49918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5095" y="671031"/>
            <a:ext cx="5317706" cy="647700"/>
          </a:xfrm>
        </p:spPr>
        <p:txBody>
          <a:bodyPr/>
          <a:lstStyle/>
          <a:p>
            <a:r>
              <a:rPr lang="cs-CZ" dirty="0"/>
              <a:t>Vzor nového příkazového bloku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56094" y="1438372"/>
            <a:ext cx="7260806" cy="514758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48337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38050"/>
            <a:ext cx="8086635" cy="647700"/>
          </a:xfrm>
        </p:spPr>
        <p:txBody>
          <a:bodyPr/>
          <a:lstStyle/>
          <a:p>
            <a:r>
              <a:rPr lang="cs-CZ" dirty="0"/>
              <a:t>ROZHODNUTÍ O PŘESTUPKU § 93 - § 94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225" y="1282189"/>
            <a:ext cx="8082321" cy="5423411"/>
          </a:xfrm>
        </p:spPr>
        <p:txBody>
          <a:bodyPr/>
          <a:lstStyle/>
          <a:p>
            <a:r>
              <a:rPr lang="cs-CZ" dirty="0"/>
              <a:t>správní rozhodnutí je cílem a účelem každého správního řízení – individuální správní akt – akt aplikace práva</a:t>
            </a:r>
          </a:p>
          <a:p>
            <a:r>
              <a:rPr lang="cs-CZ" dirty="0"/>
              <a:t>obecná úprava správního rozhodnutí § 67 - § 76 SpŘ</a:t>
            </a:r>
          </a:p>
          <a:p>
            <a:r>
              <a:rPr lang="cs-CZ" dirty="0"/>
              <a:t>rozhodnutí o přestupku je správním rozhodnutím které je deklaratorní (konstatování viny) i konstitutivní (uložení sankce)</a:t>
            </a:r>
          </a:p>
          <a:p>
            <a:r>
              <a:rPr lang="cs-CZ" dirty="0"/>
              <a:t>rozhodnutí obsahuje výrokovou část, odůvodnění a poučení účastníků.</a:t>
            </a:r>
          </a:p>
          <a:p>
            <a:r>
              <a:rPr lang="cs-CZ" dirty="0"/>
              <a:t>§ 93 specifika výrokové části rozhodnutí o přestupku: </a:t>
            </a:r>
          </a:p>
          <a:p>
            <a:pPr marL="0" indent="0" algn="just">
              <a:buNone/>
            </a:pPr>
            <a:r>
              <a:rPr lang="cs-CZ" i="1" dirty="0"/>
              <a:t>popis skutku s označením místa, času a způsobu jeho spáchání, právní kvalifikace skutku</a:t>
            </a:r>
            <a:r>
              <a:rPr lang="cs-CZ" dirty="0"/>
              <a:t>, </a:t>
            </a:r>
            <a:r>
              <a:rPr lang="cs-CZ" i="1" dirty="0"/>
              <a:t>vyslovení viny</a:t>
            </a:r>
            <a:r>
              <a:rPr lang="cs-CZ" dirty="0"/>
              <a:t>, </a:t>
            </a:r>
            <a:r>
              <a:rPr lang="cs-CZ" i="1" dirty="0"/>
              <a:t>forma zavinění u obviněného, který je fyzickou osobou…</a:t>
            </a:r>
          </a:p>
          <a:p>
            <a:pPr algn="just"/>
            <a:r>
              <a:rPr lang="cs-CZ" dirty="0"/>
              <a:t>obdobně rozhodnutí o schválení dohody o narovnání X ne výrok o vině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850194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09589" y="876301"/>
            <a:ext cx="8086635" cy="502920"/>
          </a:xfrm>
        </p:spPr>
        <p:txBody>
          <a:bodyPr/>
          <a:lstStyle/>
          <a:p>
            <a:r>
              <a:rPr lang="cs-CZ" altLang="cs-CZ" dirty="0"/>
              <a:t>Aplikace správního uvážení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66624" y="1577339"/>
            <a:ext cx="8229600" cy="3512503"/>
          </a:xfrm>
        </p:spPr>
        <p:txBody>
          <a:bodyPr/>
          <a:lstStyle/>
          <a:p>
            <a:pPr algn="just"/>
            <a:r>
              <a:rPr lang="cs-CZ" altLang="cs-CZ" sz="2200" b="1" dirty="0">
                <a:solidFill>
                  <a:srgbClr val="FF0000"/>
                </a:solidFill>
              </a:rPr>
              <a:t>Správní uvážení</a:t>
            </a:r>
            <a:r>
              <a:rPr lang="cs-CZ" altLang="cs-CZ" sz="2200" b="1" dirty="0"/>
              <a:t> – možnost výběru vhodného řešení na základě zákonného zmocnění</a:t>
            </a:r>
          </a:p>
          <a:p>
            <a:pPr algn="just"/>
            <a:r>
              <a:rPr lang="cs-CZ" altLang="cs-CZ" sz="2200" b="1" dirty="0"/>
              <a:t>NSS</a:t>
            </a:r>
            <a:r>
              <a:rPr lang="cs-CZ" altLang="cs-CZ" sz="2200" dirty="0"/>
              <a:t> (</a:t>
            </a:r>
            <a:r>
              <a:rPr lang="cs-CZ" altLang="cs-CZ" sz="2200" dirty="0" err="1"/>
              <a:t>sp</a:t>
            </a:r>
            <a:r>
              <a:rPr lang="cs-CZ" altLang="cs-CZ" sz="2200" dirty="0"/>
              <a:t>. zn. 8 As 5/2005, 1062/2007 Sb. NSS), „</a:t>
            </a:r>
            <a:r>
              <a:rPr lang="cs-CZ" altLang="cs-CZ" sz="2200" i="1" dirty="0"/>
              <a:t>Jakkoliv má správní orgán při ukládání pokuty </a:t>
            </a:r>
            <a:r>
              <a:rPr lang="cs-CZ" altLang="cs-CZ" sz="2200" b="1" i="1" dirty="0"/>
              <a:t>volnost správního uvážení</a:t>
            </a:r>
            <a:r>
              <a:rPr lang="cs-CZ" altLang="cs-CZ" sz="2200" i="1" dirty="0"/>
              <a:t>, </a:t>
            </a:r>
            <a:r>
              <a:rPr lang="cs-CZ" altLang="cs-CZ" sz="2200" b="1" i="1" dirty="0"/>
              <a:t>je vázán </a:t>
            </a:r>
            <a:r>
              <a:rPr lang="cs-CZ" altLang="cs-CZ" sz="2200" i="1" dirty="0"/>
              <a:t>základními principy správního rozhodování, včetně povinnosti rozhodovat v obdobných případech obdobným způsobem</a:t>
            </a:r>
            <a:r>
              <a:rPr lang="cs-CZ" altLang="cs-CZ" sz="2200" dirty="0"/>
              <a:t>.“</a:t>
            </a:r>
          </a:p>
          <a:p>
            <a:pPr algn="just"/>
            <a:r>
              <a:rPr lang="cs-CZ" altLang="cs-CZ" sz="2200" b="1" dirty="0"/>
              <a:t>NSS</a:t>
            </a:r>
            <a:r>
              <a:rPr lang="cs-CZ" altLang="cs-CZ" sz="2200" dirty="0"/>
              <a:t> (</a:t>
            </a:r>
            <a:r>
              <a:rPr lang="cs-CZ" altLang="cs-CZ" sz="2200" dirty="0" err="1"/>
              <a:t>sp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zn</a:t>
            </a:r>
            <a:r>
              <a:rPr lang="cs-CZ" altLang="cs-CZ" sz="2200" dirty="0"/>
              <a:t> 3 As 24/2004, 739/2006 Sb. NSS), „</a:t>
            </a:r>
            <a:r>
              <a:rPr lang="cs-CZ" altLang="cs-CZ" sz="2200" i="1" dirty="0"/>
              <a:t>I když správní orgán rozhoduje na základě … volné správní úvahy, musí být jeho rozhodnutí </a:t>
            </a:r>
            <a:r>
              <a:rPr lang="cs-CZ" altLang="cs-CZ" sz="2200" b="1" i="1" dirty="0"/>
              <a:t>přezkoumatelné </a:t>
            </a:r>
            <a:r>
              <a:rPr lang="cs-CZ" altLang="cs-CZ" sz="2200" i="1" dirty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200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24980034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Aplikace správního uvážení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9"/>
            <a:ext cx="8229600" cy="4352924"/>
          </a:xfrm>
        </p:spPr>
        <p:txBody>
          <a:bodyPr/>
          <a:lstStyle/>
          <a:p>
            <a:pPr algn="just"/>
            <a:r>
              <a:rPr lang="cs-CZ" altLang="cs-CZ" sz="2400" dirty="0"/>
              <a:t>výběr </a:t>
            </a:r>
            <a:r>
              <a:rPr lang="cs-CZ" altLang="cs-CZ" sz="2400" dirty="0">
                <a:solidFill>
                  <a:srgbClr val="FF0000"/>
                </a:solidFill>
              </a:rPr>
              <a:t>druhu</a:t>
            </a:r>
            <a:r>
              <a:rPr lang="cs-CZ" altLang="cs-CZ" sz="2400" dirty="0"/>
              <a:t> sankce, výběr </a:t>
            </a:r>
            <a:r>
              <a:rPr lang="cs-CZ" altLang="cs-CZ" sz="2400" dirty="0">
                <a:solidFill>
                  <a:srgbClr val="FF0000"/>
                </a:solidFill>
              </a:rPr>
              <a:t>výměry</a:t>
            </a:r>
            <a:r>
              <a:rPr lang="cs-CZ" altLang="cs-CZ" sz="2400" dirty="0"/>
              <a:t> sankce, </a:t>
            </a:r>
            <a:r>
              <a:rPr lang="cs-CZ" altLang="cs-CZ" sz="2400" dirty="0">
                <a:solidFill>
                  <a:srgbClr val="FF0000"/>
                </a:solidFill>
              </a:rPr>
              <a:t>upustit</a:t>
            </a:r>
            <a:r>
              <a:rPr lang="cs-CZ" altLang="cs-CZ" sz="2400" dirty="0"/>
              <a:t> od potrestání</a:t>
            </a:r>
            <a:endParaRPr lang="cs-CZ" altLang="cs-CZ" sz="2200" dirty="0"/>
          </a:p>
          <a:p>
            <a:pPr algn="just"/>
            <a:r>
              <a:rPr lang="cs-CZ" altLang="cs-CZ" sz="2200" dirty="0"/>
              <a:t>VS Praha (</a:t>
            </a:r>
            <a:r>
              <a:rPr lang="cs-CZ" altLang="cs-CZ" sz="2200" dirty="0" err="1"/>
              <a:t>sp</a:t>
            </a:r>
            <a:r>
              <a:rPr lang="cs-CZ" altLang="cs-CZ" sz="2200" dirty="0"/>
              <a:t>. zn. 6 A 82/93), nepostačuje, že stanovená výše je v rozpětí, která zákon připouští; musí být přezkoumatelné také v tom směru, </a:t>
            </a:r>
            <a:r>
              <a:rPr lang="cs-CZ" altLang="cs-CZ" sz="2200" b="1" dirty="0"/>
              <a:t>zda a jak byla vzata v úvahu hlediska v zákoně stanovená</a:t>
            </a:r>
            <a:r>
              <a:rPr lang="cs-CZ" altLang="cs-CZ" sz="2200" dirty="0"/>
              <a:t>.</a:t>
            </a:r>
          </a:p>
          <a:p>
            <a:pPr algn="just"/>
            <a:r>
              <a:rPr lang="cs-CZ" altLang="cs-CZ" sz="2000" b="1" dirty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000" dirty="0"/>
              <a:t>(jednou pro trestnost a poté totéž pro sankci jako přitěžující okolnost)</a:t>
            </a:r>
          </a:p>
          <a:p>
            <a:pPr algn="just"/>
            <a:r>
              <a:rPr lang="cs-CZ" altLang="cs-CZ" sz="2000" dirty="0"/>
              <a:t>Požadavek </a:t>
            </a:r>
            <a:r>
              <a:rPr lang="cs-CZ" altLang="cs-CZ" sz="2000" b="1" dirty="0">
                <a:solidFill>
                  <a:srgbClr val="FF0000"/>
                </a:solidFill>
              </a:rPr>
              <a:t>řádného odůvodnění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8170909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8922" y="0"/>
            <a:ext cx="8086635" cy="647700"/>
          </a:xfrm>
        </p:spPr>
        <p:txBody>
          <a:bodyPr/>
          <a:lstStyle/>
          <a:p>
            <a:r>
              <a:rPr lang="cs-CZ" dirty="0"/>
              <a:t>Lhůta pro vydání rozhodnutí § 94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9364" y="1500841"/>
            <a:ext cx="8082321" cy="5788959"/>
          </a:xfrm>
        </p:spPr>
        <p:txBody>
          <a:bodyPr/>
          <a:lstStyle/>
          <a:p>
            <a:pPr algn="just"/>
            <a:r>
              <a:rPr lang="cs-CZ" sz="2200" i="1" dirty="0"/>
              <a:t>Pokud nelze rozhodnutí vydat </a:t>
            </a:r>
            <a:r>
              <a:rPr lang="cs-CZ" sz="2200" b="1" i="1" dirty="0"/>
              <a:t>bezodkladně</a:t>
            </a:r>
            <a:r>
              <a:rPr lang="cs-CZ" sz="2200" i="1" dirty="0"/>
              <a:t>, vydá je správní orgán nejpozději do 60 dnů ode dne zahájení řízení.</a:t>
            </a:r>
          </a:p>
          <a:p>
            <a:pPr algn="just"/>
            <a:r>
              <a:rPr lang="cs-CZ" sz="2200" dirty="0"/>
              <a:t>§ 71 odst. 3 SpŘ</a:t>
            </a:r>
          </a:p>
          <a:p>
            <a:pPr marL="0" indent="0" algn="just">
              <a:buNone/>
            </a:pPr>
            <a:r>
              <a:rPr lang="cs-CZ" sz="2200" i="1" dirty="0"/>
              <a:t>Pokud nelze rozhodnutí vydat </a:t>
            </a:r>
            <a:r>
              <a:rPr lang="cs-CZ" sz="2200" b="1" i="1" dirty="0"/>
              <a:t>bezodkladně</a:t>
            </a:r>
            <a:r>
              <a:rPr lang="cs-CZ" sz="2200" i="1" dirty="0"/>
              <a:t>, je správní orgán povinen vydat rozhodnutí nejpozději </a:t>
            </a:r>
            <a:r>
              <a:rPr lang="cs-CZ" sz="2200" i="1" u="sng" dirty="0"/>
              <a:t>do 30 dnů </a:t>
            </a:r>
            <a:r>
              <a:rPr lang="cs-CZ" sz="2200" i="1" dirty="0"/>
              <a:t>od zahájení řízení, </a:t>
            </a:r>
            <a:r>
              <a:rPr lang="cs-CZ" sz="2200" i="1" u="sng" dirty="0"/>
              <a:t>k nimž se připočítává doba</a:t>
            </a:r>
          </a:p>
          <a:p>
            <a:pPr marL="0" indent="0" algn="just">
              <a:buNone/>
            </a:pPr>
            <a:r>
              <a:rPr lang="cs-CZ" sz="2200" i="1" dirty="0"/>
              <a:t>a) až 30 dnů, jestliže je zapotřebí nařídit ústní jednání nebo místní šetření, je-li třeba někoho předvolat, někoho nechat předvést nebo doručovat veřejnou vyhláškou osobám, jimž se prokazatelně nedaří doručovat, nebo jde-li o zvlášť složitý případ,</a:t>
            </a:r>
          </a:p>
          <a:p>
            <a:pPr marL="0" indent="0" algn="just">
              <a:buNone/>
            </a:pPr>
            <a:r>
              <a:rPr lang="cs-CZ" sz="2200" i="1" dirty="0"/>
              <a:t>b) nutná k provedení dožádání podle § 13 odst. 3, ke zpracování znaleckého posudku nebo k doručení písemnosti do ciziny.</a:t>
            </a:r>
          </a:p>
          <a:p>
            <a:pPr algn="just"/>
            <a:r>
              <a:rPr lang="cs-CZ" sz="2200" dirty="0"/>
              <a:t>pořádková lhůta/nečinnost/nezákonnost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596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sz="2800" dirty="0">
                <a:solidFill>
                  <a:srgbClr val="FF3300"/>
                </a:solidFill>
              </a:rPr>
              <a:t>SPRÁVNÍ DELIKT – stávající stav (do 30. 6. 2017):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Přestupky (pojmenované a výslovně označené) </a:t>
            </a:r>
            <a:r>
              <a:rPr lang="cs-CZ" sz="2800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07890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06439"/>
            <a:ext cx="8086635" cy="647700"/>
          </a:xfrm>
        </p:spPr>
        <p:txBody>
          <a:bodyPr/>
          <a:lstStyle/>
          <a:p>
            <a:r>
              <a:rPr lang="cs-CZ" dirty="0"/>
              <a:t>Náhrada nákladů řízení § 95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46212"/>
            <a:ext cx="8082321" cy="5170488"/>
          </a:xfrm>
        </p:spPr>
        <p:txBody>
          <a:bodyPr/>
          <a:lstStyle/>
          <a:p>
            <a:r>
              <a:rPr lang="cs-CZ" sz="2200" dirty="0"/>
              <a:t>obviněnému, který byl uznán </a:t>
            </a:r>
            <a:r>
              <a:rPr lang="cs-CZ" sz="2200" b="1" dirty="0"/>
              <a:t>vinným</a:t>
            </a:r>
            <a:r>
              <a:rPr lang="cs-CZ" sz="2200" dirty="0"/>
              <a:t>, se uloží povinnost nahradit náklady řízení </a:t>
            </a:r>
            <a:r>
              <a:rPr lang="cs-CZ" sz="2200" b="1" dirty="0"/>
              <a:t>paušální částkou</a:t>
            </a:r>
          </a:p>
          <a:p>
            <a:pPr algn="just"/>
            <a:r>
              <a:rPr lang="cs-CZ" sz="2200" dirty="0"/>
              <a:t>§ 6 vyhlášky č. </a:t>
            </a:r>
            <a:r>
              <a:rPr lang="cs-CZ" sz="2200" dirty="0" smtClean="0"/>
              <a:t>520/2005</a:t>
            </a:r>
            <a:endParaRPr lang="cs-CZ" sz="2200" i="1" dirty="0"/>
          </a:p>
          <a:p>
            <a:pPr algn="just"/>
            <a:r>
              <a:rPr lang="cs-CZ" sz="2200" dirty="0"/>
              <a:t>paušální částku lze na požádání podle § 79 odst. 5 SpŘ snížit (v případech hodných zvláštního zřetele)</a:t>
            </a:r>
          </a:p>
          <a:p>
            <a:pPr algn="just"/>
            <a:r>
              <a:rPr lang="cs-CZ" sz="2200" dirty="0"/>
              <a:t>právo poškozeného na náhradu účelně vynaložených nákladů (nebo jejich části) spojených s úspěšným uplatněním nároku na náhradu škody nebo na vydání bezdůvodného obohacení od obviněného.</a:t>
            </a:r>
          </a:p>
          <a:p>
            <a:pPr algn="just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645202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17539"/>
            <a:ext cx="8086635" cy="647700"/>
          </a:xfrm>
        </p:spPr>
        <p:txBody>
          <a:bodyPr/>
          <a:lstStyle/>
          <a:p>
            <a:r>
              <a:rPr lang="cs-CZ" dirty="0"/>
              <a:t>Přezkoumání rozhodnutí o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36674"/>
            <a:ext cx="8082321" cy="5241925"/>
          </a:xfrm>
        </p:spPr>
        <p:txBody>
          <a:bodyPr/>
          <a:lstStyle/>
          <a:p>
            <a:pPr algn="just"/>
            <a:r>
              <a:rPr lang="cs-CZ" b="1" dirty="0"/>
              <a:t>přezkoumáním</a:t>
            </a:r>
            <a:r>
              <a:rPr lang="cs-CZ" dirty="0"/>
              <a:t> rozhodnutí o přestupku se sleduje možnost zjednání nápravy těchto rozhodnutí pro případ, že jsou stižena takovými vadami, pro které je nutné je změnit nebo zrušit</a:t>
            </a:r>
          </a:p>
          <a:p>
            <a:r>
              <a:rPr lang="cs-CZ" dirty="0"/>
              <a:t>řádné opravné prostředky – před </a:t>
            </a:r>
            <a:r>
              <a:rPr lang="cs-CZ" dirty="0" err="1"/>
              <a:t>PM</a:t>
            </a:r>
            <a:r>
              <a:rPr lang="cs-CZ" dirty="0"/>
              <a:t> (v dispozici)</a:t>
            </a:r>
          </a:p>
          <a:p>
            <a:pPr lvl="1"/>
            <a:r>
              <a:rPr lang="cs-CZ" dirty="0"/>
              <a:t>odvolání a rozklad</a:t>
            </a:r>
          </a:p>
          <a:p>
            <a:r>
              <a:rPr lang="cs-CZ" dirty="0"/>
              <a:t>mimořádné opravné prostředky – po </a:t>
            </a:r>
            <a:r>
              <a:rPr lang="cs-CZ" dirty="0" err="1"/>
              <a:t>PM</a:t>
            </a:r>
            <a:r>
              <a:rPr lang="cs-CZ" dirty="0"/>
              <a:t> (v dispozici)</a:t>
            </a:r>
          </a:p>
          <a:p>
            <a:pPr lvl="1"/>
            <a:r>
              <a:rPr lang="cs-CZ" dirty="0"/>
              <a:t>obnova řízení na návrh, specificky tzv. nové rozhodnutí</a:t>
            </a:r>
          </a:p>
          <a:p>
            <a:r>
              <a:rPr lang="cs-CZ" dirty="0"/>
              <a:t>prostředky dozoru – ex officio</a:t>
            </a:r>
          </a:p>
          <a:p>
            <a:pPr lvl="1"/>
            <a:r>
              <a:rPr lang="cs-CZ" dirty="0"/>
              <a:t>obnova řízení z moci úřední a přezkumné řízení</a:t>
            </a:r>
          </a:p>
          <a:p>
            <a:r>
              <a:rPr lang="cs-CZ" dirty="0"/>
              <a:t>soudní přezkum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611484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528639"/>
            <a:ext cx="8086635" cy="647700"/>
          </a:xfrm>
        </p:spPr>
        <p:txBody>
          <a:bodyPr/>
          <a:lstStyle/>
          <a:p>
            <a:r>
              <a:rPr lang="cs-CZ" dirty="0"/>
              <a:t>Odvolání (§ 96 - §98)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176338"/>
            <a:ext cx="8082321" cy="5529262"/>
          </a:xfrm>
        </p:spPr>
        <p:txBody>
          <a:bodyPr/>
          <a:lstStyle/>
          <a:p>
            <a:r>
              <a:rPr lang="cs-CZ" dirty="0"/>
              <a:t>Obecná úprava § 81 až 93 SpŘ</a:t>
            </a:r>
          </a:p>
          <a:p>
            <a:r>
              <a:rPr lang="cs-CZ" dirty="0"/>
              <a:t>V § 96 – § 98 zák. č. 250/2016 jsou upraveny odchylky od obecné právní úpravy:</a:t>
            </a:r>
          </a:p>
          <a:p>
            <a:pPr lvl="1"/>
            <a:r>
              <a:rPr lang="cs-CZ" dirty="0"/>
              <a:t>osoby oprávněné podat odvolání:</a:t>
            </a:r>
          </a:p>
          <a:p>
            <a:pPr marL="0" indent="0">
              <a:buNone/>
            </a:pPr>
            <a:r>
              <a:rPr lang="cs-CZ" dirty="0"/>
              <a:t>obviněný v plném rozsahu + ostatní účastníci v části projednávané věci, která se jich týká </a:t>
            </a:r>
          </a:p>
          <a:p>
            <a:pPr lvl="1"/>
            <a:r>
              <a:rPr lang="cs-CZ" dirty="0"/>
              <a:t>(ne)koncentrace řízení – srov. § 82 odst. 4 SpŘ</a:t>
            </a:r>
          </a:p>
          <a:p>
            <a:pPr marL="0" indent="0">
              <a:buNone/>
            </a:pPr>
            <a:r>
              <a:rPr lang="cs-CZ" dirty="0"/>
              <a:t>obviněný může v odvolání nebo v průběhu odvolacího řízení uvádět nové skutečnosti nebo důkazy</a:t>
            </a:r>
          </a:p>
          <a:p>
            <a:pPr marL="0" indent="0">
              <a:buNone/>
            </a:pPr>
            <a:r>
              <a:rPr lang="cs-CZ" dirty="0"/>
              <a:t>ostatní účastníci – v rozsahu aktivity obviněného</a:t>
            </a:r>
          </a:p>
          <a:p>
            <a:pPr lvl="1"/>
            <a:r>
              <a:rPr lang="cs-CZ" dirty="0"/>
              <a:t>odkladný (suspenzivní) účinek odvolání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309995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92139"/>
            <a:ext cx="8086635" cy="647700"/>
          </a:xfrm>
        </p:spPr>
        <p:txBody>
          <a:bodyPr/>
          <a:lstStyle/>
          <a:p>
            <a:r>
              <a:rPr lang="cs-CZ" dirty="0"/>
              <a:t>Správní přezkum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495198"/>
            <a:ext cx="8082321" cy="3875088"/>
          </a:xfrm>
        </p:spPr>
        <p:txBody>
          <a:bodyPr/>
          <a:lstStyle/>
          <a:p>
            <a:r>
              <a:rPr lang="cs-CZ" dirty="0"/>
              <a:t>obecná úprava § 94 až 99 SpŘ</a:t>
            </a:r>
          </a:p>
          <a:p>
            <a:r>
              <a:rPr lang="cs-CZ" dirty="0"/>
              <a:t>zvláštní úprava v § 100 zák. 250/2016 Sb. specifikum</a:t>
            </a:r>
          </a:p>
          <a:p>
            <a:pPr lvl="1"/>
            <a:r>
              <a:rPr lang="cs-CZ" dirty="0"/>
              <a:t>upravuje se postup pro řešení situace, kdy rozhodnutí o přestupku brání vedení trestního stíhání o totožném skutku – překážka věci rozhodnuté</a:t>
            </a:r>
          </a:p>
          <a:p>
            <a:r>
              <a:rPr lang="cs-CZ" dirty="0"/>
              <a:t>§ 101 – zvl. </a:t>
            </a:r>
            <a:r>
              <a:rPr lang="cs-CZ" dirty="0" err="1"/>
              <a:t>úpr</a:t>
            </a:r>
            <a:r>
              <a:rPr lang="cs-CZ" dirty="0"/>
              <a:t>. přezkum příkazu na místě</a:t>
            </a:r>
          </a:p>
          <a:p>
            <a:pPr lvl="1"/>
            <a:r>
              <a:rPr lang="cs-CZ" dirty="0"/>
              <a:t>omezení, kdy lze nejpozději zahájit – do 6 měsíců </a:t>
            </a:r>
            <a:r>
              <a:rPr lang="cs-CZ" dirty="0" err="1"/>
              <a:t>PM</a:t>
            </a:r>
            <a:r>
              <a:rPr lang="cs-CZ" dirty="0"/>
              <a:t> příkazu</a:t>
            </a:r>
          </a:p>
          <a:p>
            <a:pPr lvl="1"/>
            <a:r>
              <a:rPr lang="cs-CZ" dirty="0"/>
              <a:t>možnost podat podnět – do 30 dnů vyrozumí, pokud o to podatel požádal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03261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43675" y="269198"/>
            <a:ext cx="8086635" cy="647700"/>
          </a:xfrm>
        </p:spPr>
        <p:txBody>
          <a:bodyPr/>
          <a:lstStyle/>
          <a:p>
            <a:r>
              <a:rPr lang="cs-CZ" dirty="0"/>
              <a:t>Soudní přezkum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418" y="864055"/>
            <a:ext cx="8082321" cy="4789488"/>
          </a:xfrm>
        </p:spPr>
        <p:txBody>
          <a:bodyPr/>
          <a:lstStyle/>
          <a:p>
            <a:r>
              <a:rPr lang="cs-CZ" dirty="0"/>
              <a:t>v čl. 36 odst. 2 Listiny - kontrola veřejné správy soudní mocí</a:t>
            </a:r>
          </a:p>
          <a:p>
            <a:pPr algn="just"/>
            <a:r>
              <a:rPr lang="cs-CZ" dirty="0"/>
              <a:t>§ 2 </a:t>
            </a:r>
            <a:r>
              <a:rPr lang="cs-CZ" dirty="0" err="1"/>
              <a:t>s.ř.s</a:t>
            </a:r>
            <a:r>
              <a:rPr lang="cs-CZ" dirty="0"/>
              <a:t> </a:t>
            </a:r>
            <a:r>
              <a:rPr lang="cs-CZ" i="1" dirty="0"/>
              <a:t>Ve </a:t>
            </a:r>
            <a:r>
              <a:rPr lang="cs-CZ" b="1" i="1" dirty="0"/>
              <a:t>správním soudnictví </a:t>
            </a:r>
            <a:r>
              <a:rPr lang="cs-CZ" i="1" dirty="0"/>
              <a:t>poskytují soudy </a:t>
            </a:r>
            <a:r>
              <a:rPr lang="cs-CZ" i="1" u="sng" dirty="0"/>
              <a:t>ochranu veřejným subjektivním právům</a:t>
            </a:r>
            <a:r>
              <a:rPr lang="cs-CZ" i="1" dirty="0"/>
              <a:t> fyzických i právnických osob způsobem stanoveným tímto zákonem a za podmínek stanovených tímto nebo zvláštním zákonem a rozhodují v dalších věcech, v nichž tak stanoví tento zákon.“</a:t>
            </a:r>
          </a:p>
          <a:p>
            <a:pPr algn="just"/>
            <a:r>
              <a:rPr lang="cs-CZ" dirty="0"/>
              <a:t>Krajské soudy, kasační stížnost NSS</a:t>
            </a:r>
          </a:p>
          <a:p>
            <a:pPr algn="just"/>
            <a:r>
              <a:rPr lang="cs-CZ" dirty="0"/>
              <a:t>§ 65 s. ř. s. žaloba proti rozhodnutí, odst. 3:</a:t>
            </a:r>
          </a:p>
          <a:p>
            <a:pPr marL="0" indent="0" algn="just">
              <a:buNone/>
            </a:pP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dovolených. –</a:t>
            </a:r>
            <a:r>
              <a:rPr lang="cs-CZ" dirty="0"/>
              <a:t>moderační právo(§ 78 odst. 2 SŘS)</a:t>
            </a:r>
          </a:p>
          <a:p>
            <a:pPr algn="just"/>
            <a:r>
              <a:rPr lang="cs-CZ" dirty="0"/>
              <a:t>Ústavní soud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156809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5247" y="2605996"/>
            <a:ext cx="5644468" cy="647700"/>
          </a:xfrm>
        </p:spPr>
        <p:txBody>
          <a:bodyPr/>
          <a:lstStyle/>
          <a:p>
            <a:r>
              <a:rPr lang="cs-CZ" sz="4400" dirty="0"/>
              <a:t>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709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Disciplinární a pořádkové delikty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Ponechány </a:t>
            </a:r>
            <a:r>
              <a:rPr lang="cs-CZ" altLang="cs-CZ" b="1" dirty="0"/>
              <a:t>mimo dopad reformy </a:t>
            </a:r>
            <a:r>
              <a:rPr lang="cs-CZ" altLang="cs-CZ" dirty="0"/>
              <a:t>správního trestání (§ 112/1 a důvodová zpráva) – analogická aplikace nové právní úpravy? – není vyloučeno</a:t>
            </a:r>
          </a:p>
          <a:p>
            <a:pPr algn="just"/>
            <a:r>
              <a:rPr lang="cs-CZ" altLang="cs-CZ" dirty="0"/>
              <a:t>Součást </a:t>
            </a:r>
            <a:r>
              <a:rPr lang="cs-CZ" altLang="cs-CZ" b="1" dirty="0"/>
              <a:t>tzv. jiných správních deliktů</a:t>
            </a:r>
          </a:p>
          <a:p>
            <a:pPr algn="just"/>
            <a:r>
              <a:rPr lang="cs-CZ" altLang="cs-CZ" b="1" dirty="0"/>
              <a:t>Hmotněprávní úprava: </a:t>
            </a:r>
            <a:r>
              <a:rPr lang="cs-CZ" altLang="cs-CZ" dirty="0"/>
              <a:t>zvláštní zákon (+ vnitřní předpisy, služební předpisy)</a:t>
            </a:r>
          </a:p>
          <a:p>
            <a:pPr algn="just"/>
            <a:r>
              <a:rPr lang="cs-CZ" altLang="cs-CZ" b="1" dirty="0"/>
              <a:t>Procesní úprava: </a:t>
            </a:r>
            <a:r>
              <a:rPr lang="cs-CZ" altLang="cs-CZ" dirty="0"/>
              <a:t>zvláštní zákon a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25131742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3540</TotalTime>
  <Words>7612</Words>
  <Application>Microsoft Office PowerPoint</Application>
  <PresentationFormat>Předvádění na obrazovce (4:3)</PresentationFormat>
  <Paragraphs>740</Paragraphs>
  <Slides>85</Slides>
  <Notes>65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85</vt:i4>
      </vt:variant>
    </vt:vector>
  </HeadingPairs>
  <TitlesOfParts>
    <vt:vector size="89" baseType="lpstr">
      <vt:lpstr>Arial</vt:lpstr>
      <vt:lpstr>Tahoma</vt:lpstr>
      <vt:lpstr>Wingdings</vt:lpstr>
      <vt:lpstr>Prezentace_MU_CZ</vt:lpstr>
      <vt:lpstr>    BM405K Vybrané otázky správního procesu    Správní trestání - obecné otázky řízení před správními orgány ve věcech správního trestání, soudní přezkum rozhodnutí o správních deliktech, vztahy správního práva trestního k trestnímu právu a k dalším právním odvětvím, řízení o přestupcích, přezkum rozhodnutí o přestupku ze strany správních orgánů, příklady z praxe, judikatura (dle zák. č. 250/2016 Sb., zákon o odpovědnosti za přestupky a řízení o nich)  JUDr. David Hejč, Ph.D.    </vt:lpstr>
      <vt:lpstr>Systematika správního práva </vt:lpstr>
      <vt:lpstr>Právní odpovědnost </vt:lpstr>
      <vt:lpstr>Právní odpovědnost </vt:lpstr>
      <vt:lpstr>Pojmy</vt:lpstr>
      <vt:lpstr>Správní právo trestní </vt:lpstr>
      <vt:lpstr>Vztah správních deliktů a trestných činů</vt:lpstr>
      <vt:lpstr>Správně právní odpovědnost 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Zákon č. 250/2016 Sb.</vt:lpstr>
      <vt:lpstr>Systematika právní úpravy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Pojem přestupek</vt:lpstr>
      <vt:lpstr>Formální znaky skutkové podstaty přestupku</vt:lpstr>
      <vt:lpstr>ODPOVĚDNOST FYZICKÉ OSOBY ZA PŘESTUPEK</vt:lpstr>
      <vt:lpstr>ODPOVĚDNOST FYZICKÉ OSOBY ZA PŘESTUPEK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ŘÍZENÍ O PŘESTUPCÍCH</vt:lpstr>
      <vt:lpstr>ŘÍZENÍ O PŘESTUPCÍCH</vt:lpstr>
      <vt:lpstr>Věcná příslušnost § 60</vt:lpstr>
      <vt:lpstr>Přenos příslušnosti na základě veřejnoprávní smlouvy § 105</vt:lpstr>
      <vt:lpstr>Komise pro projednávání přestupků</vt:lpstr>
      <vt:lpstr>Komise pro projednávání přestupků</vt:lpstr>
      <vt:lpstr>Místní příslušnost § 62</vt:lpstr>
      <vt:lpstr>Vyloučení pro podjatost (§ 63)</vt:lpstr>
      <vt:lpstr>Předání věci </vt:lpstr>
      <vt:lpstr>Doručování (§ 66 - § 67)</vt:lpstr>
      <vt:lpstr>Účastníci řízení (§ 68 - § 70)</vt:lpstr>
      <vt:lpstr>Obviněný (§ 69)</vt:lpstr>
      <vt:lpstr>Poškozený (§ 70)</vt:lpstr>
      <vt:lpstr>Osoby zúčastněné na řízení</vt:lpstr>
      <vt:lpstr>Osoby zúčastněné na řízení</vt:lpstr>
      <vt:lpstr>POSTUP PŘED ZAHÁJENÍM ŘÍZENÍ (§ 73 - § 76)</vt:lpstr>
      <vt:lpstr>Oznamování přestupku (§ 73)</vt:lpstr>
      <vt:lpstr>Oznamování přestupku orgánem policie ve zvláštních případech (§ 74)</vt:lpstr>
      <vt:lpstr>Součinnost (§ 75)</vt:lpstr>
      <vt:lpstr>Odložení věci (§ 76)</vt:lpstr>
      <vt:lpstr>Zahájení řízení (§ 78)</vt:lpstr>
      <vt:lpstr>Zahájení řízení (§ 79)</vt:lpstr>
      <vt:lpstr>Překážky řízení (§ 77) </vt:lpstr>
      <vt:lpstr>Průběh řízení</vt:lpstr>
      <vt:lpstr>Ústní jednání (§ 80)</vt:lpstr>
      <vt:lpstr>Podklady pro vydání rozhodnutí</vt:lpstr>
      <vt:lpstr>Dokazování</vt:lpstr>
      <vt:lpstr>Záruka za splnění povinnosti (§ 83)</vt:lpstr>
      <vt:lpstr>Záruka za splnění povinnosti (§ 83)</vt:lpstr>
      <vt:lpstr>Zákaz zrušení, zániku nebo přeměny obviněné právnické osoby (§ 84)</vt:lpstr>
      <vt:lpstr>Přerušení řízení (§ 85)</vt:lpstr>
      <vt:lpstr>Zastavení řízení (§ 86)</vt:lpstr>
      <vt:lpstr>Narovnání (§ 87)</vt:lpstr>
      <vt:lpstr>Zvláštní druhy řízení (§ 88 - § 92)</vt:lpstr>
      <vt:lpstr>Příkaz (§ 90)</vt:lpstr>
      <vt:lpstr>Příkaz vydaný na místě (§ 91-92)</vt:lpstr>
      <vt:lpstr>Příkazový blok (§92)</vt:lpstr>
      <vt:lpstr>Vzor nového příkazového bloku</vt:lpstr>
      <vt:lpstr>ROZHODNUTÍ O PŘESTUPKU § 93 - § 94</vt:lpstr>
      <vt:lpstr>Aplikace správního uvážení</vt:lpstr>
      <vt:lpstr>Aplikace správního uvážení</vt:lpstr>
      <vt:lpstr>Lhůta pro vydání rozhodnutí § 94</vt:lpstr>
      <vt:lpstr>Náhrada nákladů řízení § 95</vt:lpstr>
      <vt:lpstr>Přezkoumání rozhodnutí o přestupku</vt:lpstr>
      <vt:lpstr>Odvolání (§ 96 - §98)</vt:lpstr>
      <vt:lpstr>Správní přezkum</vt:lpstr>
      <vt:lpstr>Soudní přezkum</vt:lpstr>
      <vt:lpstr>Děkuji za pozornost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258</cp:revision>
  <cp:lastPrinted>1601-01-01T00:00:00Z</cp:lastPrinted>
  <dcterms:created xsi:type="dcterms:W3CDTF">2016-04-13T06:49:47Z</dcterms:created>
  <dcterms:modified xsi:type="dcterms:W3CDTF">2019-03-04T09:16:26Z</dcterms:modified>
</cp:coreProperties>
</file>