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4" r:id="rId7"/>
    <p:sldId id="260" r:id="rId8"/>
    <p:sldId id="266" r:id="rId9"/>
    <p:sldId id="261" r:id="rId10"/>
    <p:sldId id="267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098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69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5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17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67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40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85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77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85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7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35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C4F8E-2EE9-4CD3-8D2B-A380E6818B1B}" type="datetimeFigureOut">
              <a:rPr lang="cs-CZ" smtClean="0"/>
              <a:t>05.04.2019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2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62831"/>
            <a:ext cx="7772400" cy="1470025"/>
          </a:xfrm>
        </p:spPr>
        <p:txBody>
          <a:bodyPr>
            <a:normAutofit/>
          </a:bodyPr>
          <a:lstStyle/>
          <a:p>
            <a:r>
              <a:rPr lang="cs-CZ" sz="4800" dirty="0"/>
              <a:t>Správa zaměstnanosti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872808" cy="2808312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Právo na práci a právo na zaměstnání</a:t>
            </a:r>
          </a:p>
          <a:p>
            <a:pPr algn="l"/>
            <a:r>
              <a:rPr lang="cs-CZ" dirty="0"/>
              <a:t>Evropská strategie zaměstnanosti</a:t>
            </a:r>
          </a:p>
          <a:p>
            <a:pPr algn="l"/>
            <a:r>
              <a:rPr lang="cs-CZ" dirty="0"/>
              <a:t>Národní strategie zaměstnanosti</a:t>
            </a:r>
          </a:p>
          <a:p>
            <a:pPr algn="l"/>
            <a:r>
              <a:rPr lang="cs-CZ" dirty="0"/>
              <a:t>Aktivní a pasivní politika zaměstnanosti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0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plán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Strategie politiky zaměstnanosti </a:t>
            </a:r>
            <a:r>
              <a:rPr lang="cs-CZ" dirty="0" smtClean="0"/>
              <a:t>do </a:t>
            </a:r>
            <a:r>
              <a:rPr lang="cs-CZ" dirty="0"/>
              <a:t>roku 2020:</a:t>
            </a:r>
          </a:p>
          <a:p>
            <a:pPr lvl="1"/>
            <a:r>
              <a:rPr lang="cs-CZ" dirty="0"/>
              <a:t>Priorita 1: Podpora přístupu k zaměstnání, zejména pro skupiny ohrožené na trhu práce</a:t>
            </a:r>
          </a:p>
          <a:p>
            <a:pPr lvl="1"/>
            <a:r>
              <a:rPr lang="cs-CZ" dirty="0"/>
              <a:t>Priorita 2: Podpora rovnosti žen a mužů na trhu práce</a:t>
            </a:r>
          </a:p>
          <a:p>
            <a:pPr lvl="1"/>
            <a:r>
              <a:rPr lang="cs-CZ" dirty="0"/>
              <a:t>Priorita 3: Přizpůsobení podniků, zaměstnanců a nezaměstnaných změnám a potřebám trhu práce</a:t>
            </a:r>
          </a:p>
          <a:p>
            <a:pPr lvl="1"/>
            <a:r>
              <a:rPr lang="cs-CZ" dirty="0"/>
              <a:t>Priorita 4: Rozvoj služeb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7858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Politika zaměstnanosti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definována zákonem o zaměstnanosti</a:t>
            </a:r>
          </a:p>
          <a:p>
            <a:pPr lvl="1"/>
            <a:r>
              <a:rPr lang="cs-CZ" dirty="0"/>
              <a:t>dosažení plné zaměstnanosti a ochrana proti nezaměstnanosti</a:t>
            </a:r>
          </a:p>
          <a:p>
            <a:r>
              <a:rPr lang="cs-CZ" dirty="0"/>
              <a:t>obsah státní politiky zaměstnanosti</a:t>
            </a:r>
          </a:p>
          <a:p>
            <a:pPr lvl="1"/>
            <a:r>
              <a:rPr lang="cs-CZ" dirty="0"/>
              <a:t>vymezen v ustanovení § 2 zákona o zaměstnanosti</a:t>
            </a:r>
          </a:p>
          <a:p>
            <a:r>
              <a:rPr lang="cs-CZ" dirty="0"/>
              <a:t>aktivní politika zaměstnanosti</a:t>
            </a:r>
          </a:p>
          <a:p>
            <a:pPr lvl="1"/>
            <a:r>
              <a:rPr lang="cs-CZ" dirty="0"/>
              <a:t>soubor opatření státu, který má přispívat k dosažení maximálně možné úrovně zaměstnanosti</a:t>
            </a:r>
          </a:p>
          <a:p>
            <a:pPr lvl="1"/>
            <a:r>
              <a:rPr lang="cs-CZ" dirty="0"/>
              <a:t>financována ze státního rozpočtu, lze využít i unijní prostředky (Evropský sociální fond)</a:t>
            </a:r>
          </a:p>
          <a:p>
            <a:pPr lvl="1"/>
            <a:r>
              <a:rPr lang="cs-CZ" dirty="0"/>
              <a:t>demonstrativní výčet nástrojů aktivní politiky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245836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Politika zaměstnanosti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Nástroje aktivní politiky zaměstnanosti:</a:t>
            </a:r>
          </a:p>
          <a:p>
            <a:pPr lvl="1"/>
            <a:r>
              <a:rPr lang="cs-CZ" dirty="0"/>
              <a:t>výčet v § 104 odst. 2 zákona o zaměstnanosti </a:t>
            </a:r>
          </a:p>
          <a:p>
            <a:r>
              <a:rPr lang="cs-CZ" dirty="0"/>
              <a:t>pasivní politika zaměstnanosti:</a:t>
            </a:r>
          </a:p>
          <a:p>
            <a:pPr lvl="1"/>
            <a:r>
              <a:rPr lang="cs-CZ" dirty="0"/>
              <a:t>hmotné zabezpečení osob bez zaměstnání (podpora v nezaměstnanosti, při rekvalifikaci),</a:t>
            </a:r>
          </a:p>
          <a:p>
            <a:pPr lvl="1"/>
            <a:r>
              <a:rPr lang="cs-CZ" dirty="0"/>
              <a:t>další nástroje sloužící nezaměstnaným, případně osobám ohroženým nezaměstnanosti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9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zakotvení v právních dokumentech</a:t>
            </a:r>
          </a:p>
          <a:p>
            <a:pPr lvl="1"/>
            <a:r>
              <a:rPr lang="cs-CZ" dirty="0"/>
              <a:t>čl. 6 Paktu o </a:t>
            </a:r>
            <a:r>
              <a:rPr lang="cs-CZ" dirty="0" err="1"/>
              <a:t>hosp</a:t>
            </a:r>
            <a:r>
              <a:rPr lang="cs-CZ" dirty="0"/>
              <a:t>. soc. a kulturních právech: státy, smluvní strany Paktu, uznávají právo na práci, které zahrnuje právo každého na příležitost vydělávat si na živobytí svojí prací, kterou si svobodně vybere nebo přijme, a učiní příslušné kroky k ochraně tohoto práva</a:t>
            </a:r>
          </a:p>
          <a:p>
            <a:pPr lvl="1"/>
            <a:r>
              <a:rPr lang="cs-CZ" dirty="0"/>
              <a:t>čl. 1 Evropské sociální charty</a:t>
            </a:r>
          </a:p>
          <a:p>
            <a:pPr lvl="1"/>
            <a:r>
              <a:rPr lang="cs-CZ" dirty="0"/>
              <a:t>čl. 15 Listiny základních práv EU</a:t>
            </a:r>
          </a:p>
        </p:txBody>
      </p:sp>
    </p:spTree>
    <p:extLst>
      <p:ext uri="{BB962C8B-B14F-4D97-AF65-F5344CB8AC3E}">
        <p14:creationId xmlns:p14="http://schemas.microsoft.com/office/powerpoint/2010/main" val="224367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Listina základních práv a svobod</a:t>
            </a:r>
          </a:p>
          <a:p>
            <a:pPr lvl="1"/>
            <a:r>
              <a:rPr lang="cs-CZ" dirty="0"/>
              <a:t>čl. 26 Listiny</a:t>
            </a:r>
          </a:p>
          <a:p>
            <a:r>
              <a:rPr lang="cs-CZ" dirty="0"/>
              <a:t>Jedno ze základních sociálních práv</a:t>
            </a:r>
          </a:p>
          <a:p>
            <a:r>
              <a:rPr lang="cs-CZ" dirty="0"/>
              <a:t>právo na práci – právo uplatnit svou tvůrčí schopnost k výkonu závislé nebo nezávislé práce</a:t>
            </a:r>
          </a:p>
          <a:p>
            <a:pPr lvl="1"/>
            <a:r>
              <a:rPr lang="cs-CZ" dirty="0"/>
              <a:t>svoboda podnikání</a:t>
            </a:r>
          </a:p>
          <a:p>
            <a:pPr lvl="1"/>
            <a:r>
              <a:rPr lang="cs-CZ" dirty="0"/>
              <a:t>právo na zaměstnání</a:t>
            </a:r>
          </a:p>
          <a:p>
            <a:r>
              <a:rPr lang="cs-CZ" dirty="0"/>
              <a:t>obsah práva na práci</a:t>
            </a:r>
          </a:p>
          <a:p>
            <a:pPr lvl="1"/>
            <a:r>
              <a:rPr lang="cs-CZ" dirty="0"/>
              <a:t>právo získat práci</a:t>
            </a:r>
          </a:p>
          <a:p>
            <a:pPr lvl="1"/>
            <a:r>
              <a:rPr lang="cs-CZ" dirty="0"/>
              <a:t>právo udržet si práci </a:t>
            </a:r>
          </a:p>
          <a:p>
            <a:pPr lvl="1"/>
            <a:r>
              <a:rPr lang="cs-CZ" dirty="0"/>
              <a:t>právo na přiměřené zabezpečení při ztrátě práce</a:t>
            </a:r>
          </a:p>
        </p:txBody>
      </p:sp>
    </p:spTree>
    <p:extLst>
      <p:ext uri="{BB962C8B-B14F-4D97-AF65-F5344CB8AC3E}">
        <p14:creationId xmlns:p14="http://schemas.microsoft.com/office/powerpoint/2010/main" val="6901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práci vs. na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na zaměstnání má vůči právu na práci užší charakter.</a:t>
            </a:r>
          </a:p>
          <a:p>
            <a:r>
              <a:rPr lang="cs-CZ" dirty="0"/>
              <a:t>Je to právo vykonávat práci (být zaměstnán) v pracovněprávním vztahu.</a:t>
            </a:r>
          </a:p>
          <a:p>
            <a:r>
              <a:rPr lang="cs-CZ" dirty="0"/>
              <a:t>Nemá ústavní garanci. Úprava v zákoně č. 435/2004 Sb., o zaměstnanosti.</a:t>
            </a:r>
          </a:p>
        </p:txBody>
      </p:sp>
    </p:spTree>
    <p:extLst>
      <p:ext uri="{BB962C8B-B14F-4D97-AF65-F5344CB8AC3E}">
        <p14:creationId xmlns:p14="http://schemas.microsoft.com/office/powerpoint/2010/main" val="40409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unie a zaměstnanost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hlava IX Smlouvy o FEU – Politika zaměstnanosti</a:t>
            </a:r>
          </a:p>
          <a:p>
            <a:pPr lvl="1"/>
            <a:r>
              <a:rPr lang="cs-CZ" dirty="0"/>
              <a:t>rozvoj koordinované strategie zaměstnanosti</a:t>
            </a:r>
          </a:p>
          <a:p>
            <a:pPr lvl="1"/>
            <a:r>
              <a:rPr lang="cs-CZ" dirty="0"/>
              <a:t>podpora kvalifikace, vzdělání </a:t>
            </a:r>
          </a:p>
          <a:p>
            <a:pPr lvl="1"/>
            <a:r>
              <a:rPr lang="cs-CZ" dirty="0"/>
              <a:t>podpora přizpůsobivosti pracovníků a schopnosti trhů práce reagovat na hospodářské změny</a:t>
            </a:r>
          </a:p>
          <a:p>
            <a:r>
              <a:rPr lang="cs-CZ" dirty="0"/>
              <a:t>členské státy</a:t>
            </a:r>
          </a:p>
          <a:p>
            <a:pPr lvl="1"/>
            <a:r>
              <a:rPr lang="cs-CZ" dirty="0"/>
              <a:t>vlastní politika zaměstnanosti, která napomáhá naplnění cílů společné hospodářské politiky</a:t>
            </a:r>
          </a:p>
        </p:txBody>
      </p:sp>
    </p:spTree>
    <p:extLst>
      <p:ext uri="{BB962C8B-B14F-4D97-AF65-F5344CB8AC3E}">
        <p14:creationId xmlns:p14="http://schemas.microsoft.com/office/powerpoint/2010/main" val="388536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Unijní politika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vychází z čl. 3 Smlouvy o EU</a:t>
            </a:r>
          </a:p>
          <a:p>
            <a:pPr lvl="1"/>
            <a:r>
              <a:rPr lang="cs-CZ" dirty="0"/>
              <a:t>plná zaměstnanost</a:t>
            </a:r>
          </a:p>
          <a:p>
            <a:pPr lvl="1"/>
            <a:r>
              <a:rPr lang="cs-CZ" dirty="0"/>
              <a:t>boj proti sociálnímu vyloučení a diskriminaci</a:t>
            </a:r>
          </a:p>
          <a:p>
            <a:pPr lvl="1"/>
            <a:r>
              <a:rPr lang="cs-CZ" dirty="0"/>
              <a:t>podpora sociální spravedlnosti a ochrany</a:t>
            </a:r>
          </a:p>
          <a:p>
            <a:r>
              <a:rPr lang="cs-CZ" dirty="0"/>
              <a:t>Lisabonská strategie z roku 2000</a:t>
            </a:r>
          </a:p>
          <a:p>
            <a:pPr lvl="1"/>
            <a:r>
              <a:rPr lang="cs-CZ" dirty="0"/>
              <a:t>potřeba zvýšit zaměstnanost, produktivitu a konkurenceschopnost</a:t>
            </a:r>
          </a:p>
          <a:p>
            <a:pPr lvl="1"/>
            <a:r>
              <a:rPr lang="cs-CZ" dirty="0"/>
              <a:t>posílit sociální soudržnost</a:t>
            </a:r>
          </a:p>
          <a:p>
            <a:r>
              <a:rPr lang="cs-CZ" dirty="0"/>
              <a:t>Evropa 2020: Strategie pro inteligentní a udržitelný růst podporující začlenění</a:t>
            </a:r>
          </a:p>
        </p:txBody>
      </p:sp>
    </p:spTree>
    <p:extLst>
      <p:ext uri="{BB962C8B-B14F-4D97-AF65-F5344CB8AC3E}">
        <p14:creationId xmlns:p14="http://schemas.microsoft.com/office/powerpoint/2010/main" val="76051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zaměstnanosti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hlavní směry politik zaměstnanosti členských států EU – rozhodnutí 2005/600/ES, revidované rozhodnutím 2008/618/ES</a:t>
            </a:r>
          </a:p>
          <a:p>
            <a:pPr lvl="1"/>
            <a:r>
              <a:rPr lang="cs-CZ" dirty="0"/>
              <a:t>zvyšování účasti žen a mužů na trhu práce, omezování strukturální nezaměstnanosti a prosazování kvality pracovních míst </a:t>
            </a:r>
          </a:p>
          <a:p>
            <a:pPr lvl="1"/>
            <a:r>
              <a:rPr lang="cs-CZ" dirty="0"/>
              <a:t>rozvoj kvalifikované pracovní síly, která bude reagovat na potřeby trhu práce, a podpora celoživotního učení</a:t>
            </a:r>
          </a:p>
          <a:p>
            <a:pPr lvl="1"/>
            <a:r>
              <a:rPr lang="cs-CZ" dirty="0"/>
              <a:t>zlepšování kvality a výsledků systémů vzdělávání a odborné přípravy na všech úrovních a zvyšování účasti na terciárním nebo srovnatelném vzdělávání </a:t>
            </a:r>
          </a:p>
          <a:p>
            <a:pPr lvl="1"/>
            <a:r>
              <a:rPr lang="cs-CZ" dirty="0"/>
              <a:t>podpora sociálního začlenění a boj proti chudobě </a:t>
            </a:r>
          </a:p>
        </p:txBody>
      </p:sp>
    </p:spTree>
    <p:extLst>
      <p:ext uri="{BB962C8B-B14F-4D97-AF65-F5344CB8AC3E}">
        <p14:creationId xmlns:p14="http://schemas.microsoft.com/office/powerpoint/2010/main" val="54405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zaměstnanosti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Sdělení Komise Evropskému Parlamentu, Radě …. Na cestě k hospodářské obnově vedoucí k intenzivnímu růstu pracovních míst COM (2012) 173:</a:t>
            </a:r>
          </a:p>
          <a:p>
            <a:pPr lvl="1"/>
            <a:r>
              <a:rPr lang="cs-CZ" dirty="0"/>
              <a:t>Balíček pro zaměstnanost</a:t>
            </a:r>
          </a:p>
          <a:p>
            <a:pPr lvl="1"/>
            <a:r>
              <a:rPr lang="cs-CZ" dirty="0"/>
              <a:t>Rozpracování cílů strategie Evropa 2020</a:t>
            </a:r>
          </a:p>
          <a:p>
            <a:pPr lvl="1"/>
            <a:r>
              <a:rPr lang="cs-CZ" dirty="0"/>
              <a:t>Podpora vytváření pracovních míst</a:t>
            </a:r>
          </a:p>
          <a:p>
            <a:pPr lvl="1"/>
            <a:r>
              <a:rPr lang="cs-CZ" dirty="0"/>
              <a:t>Obnova dynamiky trhů práce</a:t>
            </a:r>
          </a:p>
          <a:p>
            <a:pPr lvl="1"/>
            <a:r>
              <a:rPr lang="cs-CZ" dirty="0"/>
              <a:t>Zlepšení správy věcí veřejných v EU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5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zaměstnání -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upraveno zák. č. 435/2004 Sb., o zaměstnanosti, ve znění pozdějších předpisů</a:t>
            </a:r>
          </a:p>
          <a:p>
            <a:pPr lvl="1"/>
            <a:r>
              <a:rPr lang="cs-CZ" dirty="0"/>
              <a:t>subjekt práva –fyzická osoba, která</a:t>
            </a:r>
          </a:p>
          <a:p>
            <a:pPr lvl="2"/>
            <a:r>
              <a:rPr lang="cs-CZ" dirty="0"/>
              <a:t>chce a může pracovat a</a:t>
            </a:r>
          </a:p>
          <a:p>
            <a:pPr lvl="2"/>
            <a:r>
              <a:rPr lang="cs-CZ" dirty="0"/>
              <a:t>o práci se uchází</a:t>
            </a:r>
          </a:p>
          <a:p>
            <a:pPr lvl="1"/>
            <a:r>
              <a:rPr lang="cs-CZ" dirty="0"/>
              <a:t>obsah práva na zaměstnání</a:t>
            </a:r>
          </a:p>
          <a:p>
            <a:pPr lvl="2"/>
            <a:r>
              <a:rPr lang="cs-CZ" dirty="0"/>
              <a:t>právo svobodně si zvolit a zabezpečit zaměstnání</a:t>
            </a:r>
          </a:p>
          <a:p>
            <a:pPr lvl="2"/>
            <a:r>
              <a:rPr lang="cs-CZ" dirty="0"/>
              <a:t>právo vykonávat zvolené zaměstnání na území ČR</a:t>
            </a:r>
          </a:p>
          <a:p>
            <a:pPr lvl="2"/>
            <a:r>
              <a:rPr lang="cs-CZ" dirty="0"/>
              <a:t>právo zabezpečit si zaměstnání v zahraničí</a:t>
            </a:r>
          </a:p>
          <a:p>
            <a:pPr lvl="2"/>
            <a:r>
              <a:rPr lang="cs-CZ" dirty="0"/>
              <a:t>právo na zprostředkování zaměstnání</a:t>
            </a:r>
          </a:p>
          <a:p>
            <a:pPr lvl="2"/>
            <a:r>
              <a:rPr lang="cs-CZ" dirty="0"/>
              <a:t>právo na poskytnutí dalších služeb</a:t>
            </a:r>
          </a:p>
          <a:p>
            <a:pPr lvl="2"/>
            <a:r>
              <a:rPr lang="cs-CZ" dirty="0"/>
              <a:t>právo na rekvalifikaci</a:t>
            </a:r>
          </a:p>
          <a:p>
            <a:pPr lvl="2"/>
            <a:r>
              <a:rPr lang="cs-CZ" dirty="0"/>
              <a:t>právo na podporu v nezaměstnanosti a při rekvalifikaci</a:t>
            </a:r>
          </a:p>
        </p:txBody>
      </p:sp>
    </p:spTree>
    <p:extLst>
      <p:ext uri="{BB962C8B-B14F-4D97-AF65-F5344CB8AC3E}">
        <p14:creationId xmlns:p14="http://schemas.microsoft.com/office/powerpoint/2010/main" val="15457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657</Words>
  <Application>Microsoft Office PowerPoint</Application>
  <PresentationFormat>Předvádění na obrazovce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Správa zaměstnanosti</vt:lpstr>
      <vt:lpstr>Právo na práci</vt:lpstr>
      <vt:lpstr>Právo na práci</vt:lpstr>
      <vt:lpstr>Právo na práci vs. na zaměstnání</vt:lpstr>
      <vt:lpstr>Evropská unie a zaměstnanost</vt:lpstr>
      <vt:lpstr>Unijní politika zaměstnanosti</vt:lpstr>
      <vt:lpstr>Strategie zaměstnanosti EU</vt:lpstr>
      <vt:lpstr>Strategie zaměstnanosti EU</vt:lpstr>
      <vt:lpstr>Právo na zaměstnání - ČR</vt:lpstr>
      <vt:lpstr>Národní plán zaměstnanosti</vt:lpstr>
      <vt:lpstr>Politika zaměstnanosti ČR</vt:lpstr>
      <vt:lpstr>Politika zaměstnanosti ČR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zaměstnanosti</dc:title>
  <dc:creator>1899</dc:creator>
  <cp:lastModifiedBy>Posluchárna</cp:lastModifiedBy>
  <cp:revision>15</cp:revision>
  <dcterms:created xsi:type="dcterms:W3CDTF">2014-03-06T14:26:13Z</dcterms:created>
  <dcterms:modified xsi:type="dcterms:W3CDTF">2019-04-05T15:34:48Z</dcterms:modified>
</cp:coreProperties>
</file>