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58" r:id="rId5"/>
    <p:sldId id="263" r:id="rId6"/>
    <p:sldId id="259" r:id="rId7"/>
    <p:sldId id="264" r:id="rId8"/>
    <p:sldId id="266" r:id="rId9"/>
    <p:sldId id="260" r:id="rId10"/>
    <p:sldId id="25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B65AB-32F9-4DC2-ABC4-DC82A4209AC2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7F7C8-746B-4467-B441-F19967339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8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4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18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43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3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67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88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8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5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34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97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1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C464-629D-45C2-BC5F-E2C0677B5DEA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39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Řízení ve věcech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67989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definice v § 5 písm. e)</a:t>
            </a:r>
          </a:p>
          <a:p>
            <a:pPr lvl="1"/>
            <a:r>
              <a:rPr lang="cs-CZ" dirty="0"/>
              <a:t>výkon závislé práce mimo pracovněprávní vztah</a:t>
            </a:r>
          </a:p>
          <a:p>
            <a:pPr lvl="1"/>
            <a:r>
              <a:rPr lang="cs-CZ" dirty="0"/>
              <a:t>cizinec vykonává práci v rozporu s povolením k zaměstnání nebo bez povolení</a:t>
            </a:r>
          </a:p>
          <a:p>
            <a:pPr lvl="1"/>
            <a:r>
              <a:rPr lang="cs-CZ" dirty="0"/>
              <a:t>cizinec vykonává práci v rozporu s modrou kartou, zaměstnaneckou kartou nebo kartou vnitropodnikově převedeného zaměstnance nebo bez některé z těchto karet</a:t>
            </a:r>
          </a:p>
          <a:p>
            <a:pPr lvl="1"/>
            <a:r>
              <a:rPr lang="cs-CZ" dirty="0"/>
              <a:t>cizinec vykonává práci bez platného povolení k pobytu</a:t>
            </a:r>
          </a:p>
        </p:txBody>
      </p:sp>
    </p:spTree>
    <p:extLst>
      <p:ext uri="{BB962C8B-B14F-4D97-AF65-F5344CB8AC3E}">
        <p14:creationId xmlns:p14="http://schemas.microsoft.com/office/powerpoint/2010/main" val="364083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Řídí se správním řádem.</a:t>
            </a:r>
          </a:p>
          <a:p>
            <a:r>
              <a:rPr lang="cs-CZ" dirty="0"/>
              <a:t>Rozhoduje krajská pobočka Úřadu práce.</a:t>
            </a:r>
          </a:p>
          <a:p>
            <a:r>
              <a:rPr lang="cs-CZ" dirty="0"/>
              <a:t>Opravným prostředkem je odvolání.</a:t>
            </a:r>
          </a:p>
          <a:p>
            <a:r>
              <a:rPr lang="cs-CZ" dirty="0"/>
              <a:t>O odvolání rozhoduje Ministerstvo práce ČR.</a:t>
            </a:r>
          </a:p>
          <a:p>
            <a:r>
              <a:rPr lang="cs-CZ" dirty="0"/>
              <a:t>O udělení povolení ke zprostředkování zaměstnání pro agentury práce rozhoduje generální ředitelství Úřadu práce.</a:t>
            </a:r>
          </a:p>
        </p:txBody>
      </p:sp>
    </p:spTree>
    <p:extLst>
      <p:ext uri="{BB962C8B-B14F-4D97-AF65-F5344CB8AC3E}">
        <p14:creationId xmlns:p14="http://schemas.microsoft.com/office/powerpoint/2010/main" val="12592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vyloučení odkladného účinku odvolání</a:t>
            </a:r>
          </a:p>
          <a:p>
            <a:pPr lvl="1"/>
            <a:r>
              <a:rPr lang="cs-CZ" dirty="0"/>
              <a:t>rozhodnutí o vyřazení z evidence - § 30</a:t>
            </a:r>
          </a:p>
          <a:p>
            <a:pPr lvl="1"/>
            <a:r>
              <a:rPr lang="cs-CZ" dirty="0"/>
              <a:t>rozhodnutí o zastavení výplaty podpory v nezaměstnanosti a při rekvalifikaci - § 44</a:t>
            </a:r>
          </a:p>
          <a:p>
            <a:pPr lvl="1"/>
            <a:r>
              <a:rPr lang="cs-CZ" dirty="0"/>
              <a:t>rozhodnutí o snížení nebo zastavení výplaty podpory v nezaměstnanosti nebo při rekvalifikaci - § 55</a:t>
            </a:r>
          </a:p>
          <a:p>
            <a:pPr lvl="1"/>
            <a:r>
              <a:rPr lang="cs-CZ" dirty="0"/>
              <a:t>rozhodnutí o odejmutí povolení k zaměstnání cizinci - § 100</a:t>
            </a:r>
          </a:p>
          <a:p>
            <a:pPr lvl="1"/>
            <a:r>
              <a:rPr lang="cs-CZ" dirty="0"/>
              <a:t>rozhodnutí o vydání povolení k činnosti dítěte a o zákazu činnosti dítěte - § 124 odst. 1 a 5</a:t>
            </a:r>
          </a:p>
        </p:txBody>
      </p:sp>
    </p:spTree>
    <p:extLst>
      <p:ext uri="{BB962C8B-B14F-4D97-AF65-F5344CB8AC3E}">
        <p14:creationId xmlns:p14="http://schemas.microsoft.com/office/powerpoint/2010/main" val="236675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kontrolní orgány</a:t>
            </a:r>
          </a:p>
          <a:p>
            <a:pPr lvl="1"/>
            <a:r>
              <a:rPr lang="cs-CZ" dirty="0"/>
              <a:t>Státní úřad inspekce práce a oblastní inspektoráty práce</a:t>
            </a:r>
          </a:p>
          <a:p>
            <a:pPr lvl="2"/>
            <a:r>
              <a:rPr lang="cs-CZ" dirty="0"/>
              <a:t>kontrola dodržování předpisů o zaměstnanosti</a:t>
            </a:r>
          </a:p>
          <a:p>
            <a:pPr lvl="2"/>
            <a:r>
              <a:rPr lang="cs-CZ" dirty="0"/>
              <a:t>kontrola dodržování předpisů o ochraně zaměstnanců při platební neschopnosti zaměstnavatele</a:t>
            </a:r>
          </a:p>
          <a:p>
            <a:pPr lvl="1"/>
            <a:r>
              <a:rPr lang="cs-CZ" dirty="0"/>
              <a:t>celní úřady</a:t>
            </a:r>
          </a:p>
          <a:p>
            <a:pPr lvl="2"/>
            <a:r>
              <a:rPr lang="cs-CZ" dirty="0"/>
              <a:t>kontrola výkonu práce cizinců v souladu s povoleními</a:t>
            </a:r>
          </a:p>
          <a:p>
            <a:pPr lvl="2"/>
            <a:r>
              <a:rPr lang="cs-CZ" dirty="0"/>
              <a:t>kontrola plnění informačních povinností zaměstnavatele při zaměstnávání cizinců</a:t>
            </a:r>
          </a:p>
          <a:p>
            <a:pPr lvl="1"/>
            <a:r>
              <a:rPr lang="cs-CZ" dirty="0"/>
              <a:t>Generální ředitelství Úřadu práce</a:t>
            </a:r>
          </a:p>
          <a:p>
            <a:pPr lvl="2"/>
            <a:r>
              <a:rPr lang="cs-CZ" dirty="0"/>
              <a:t>plnění dohod o poskytnutí hmotné podpory (nová pracovní místa, rekvalifikace)</a:t>
            </a:r>
          </a:p>
          <a:p>
            <a:pPr lvl="2"/>
            <a:r>
              <a:rPr lang="cs-CZ" dirty="0"/>
              <a:t>plnění cílených programů celostátního charakteru</a:t>
            </a:r>
          </a:p>
          <a:p>
            <a:pPr lvl="1"/>
            <a:r>
              <a:rPr lang="cs-CZ" dirty="0"/>
              <a:t>krajská pobočka úřadu práce</a:t>
            </a:r>
          </a:p>
          <a:p>
            <a:pPr lvl="2"/>
            <a:r>
              <a:rPr lang="cs-CZ" dirty="0"/>
              <a:t>výše průměrného čistého měsíčního výdělku</a:t>
            </a:r>
          </a:p>
          <a:p>
            <a:pPr lvl="2"/>
            <a:r>
              <a:rPr lang="cs-CZ" dirty="0"/>
              <a:t>plnění povinnosti uchazeče o zaměstnání dodržovat režim dočasné pracovní neschopnosti uchazeče</a:t>
            </a:r>
          </a:p>
        </p:txBody>
      </p:sp>
    </p:spTree>
    <p:extLst>
      <p:ext uri="{BB962C8B-B14F-4D97-AF65-F5344CB8AC3E}">
        <p14:creationId xmlns:p14="http://schemas.microsoft.com/office/powerpoint/2010/main" val="302157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Fyzická osoba, která se zdržuje na pracovišti kontrolované osoby a koná práci, je povinna orgánu kontroly prokázat svou totožnost občanským průkazem nebo cestovním dokladem.</a:t>
            </a:r>
          </a:p>
          <a:p>
            <a:r>
              <a:rPr lang="cs-CZ" dirty="0"/>
              <a:t>Právnická nebo fyzická osoba je jako zaměstnavatel povinna mít v místě pracoviště kopie dokladů prokazujících existenci pracovněprávního vztahu</a:t>
            </a:r>
          </a:p>
          <a:p>
            <a:r>
              <a:rPr lang="cs-CZ" dirty="0"/>
              <a:t>Splnění uvedené povinnosti se nevyžaduje, splnil-li zaměstnavatel povinnost oznámit OSSZ den nástupu zaměstnance do zaměstnání, které mu založilo účast na nemocenském pojištění podle zákona o nemocenském pojištění.</a:t>
            </a:r>
          </a:p>
        </p:txBody>
      </p:sp>
    </p:spTree>
    <p:extLst>
      <p:ext uri="{BB962C8B-B14F-4D97-AF65-F5344CB8AC3E}">
        <p14:creationId xmlns:p14="http://schemas.microsoft.com/office/powerpoint/2010/main" val="405930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oprávnění a povinnosti zaměstnanců orgánů kontroly</a:t>
            </a:r>
          </a:p>
          <a:p>
            <a:pPr lvl="1"/>
            <a:r>
              <a:rPr lang="cs-CZ" dirty="0"/>
              <a:t>povinnost prokazovat se služebním průkazem</a:t>
            </a:r>
          </a:p>
          <a:p>
            <a:pPr lvl="1"/>
            <a:r>
              <a:rPr lang="cs-CZ" dirty="0"/>
              <a:t>oprávnění vstupovat na pracoviště kontrolovaných osob</a:t>
            </a:r>
          </a:p>
          <a:p>
            <a:pPr lvl="1"/>
            <a:r>
              <a:rPr lang="cs-CZ" dirty="0"/>
              <a:t>oprávnění požadovat předložení dokladů, podání zpráv, informací a vysvětlení</a:t>
            </a:r>
          </a:p>
          <a:p>
            <a:pPr lvl="1"/>
            <a:r>
              <a:rPr lang="cs-CZ" dirty="0"/>
              <a:t>oprávnění vyžadovat účast kontrolovaných osob při projednávání závěrů kontroly</a:t>
            </a:r>
          </a:p>
          <a:p>
            <a:pPr lvl="1"/>
            <a:r>
              <a:rPr lang="cs-CZ" dirty="0"/>
              <a:t>oprávnění vyžadovat prokázání totožnosti osob</a:t>
            </a:r>
          </a:p>
        </p:txBody>
      </p:sp>
    </p:spTree>
    <p:extLst>
      <p:ext uri="{BB962C8B-B14F-4D97-AF65-F5344CB8AC3E}">
        <p14:creationId xmlns:p14="http://schemas.microsoft.com/office/powerpoint/2010/main" val="305783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Východiska činnosti kontrolních orgánů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cs-CZ" dirty="0"/>
              <a:t>Jde o správní úřady.</a:t>
            </a:r>
          </a:p>
          <a:p>
            <a:r>
              <a:rPr lang="cs-CZ" dirty="0"/>
              <a:t>Pro činnost správních úřadů platí ústavní zásada „co není zákonem dovoleno, je zakázáno“.</a:t>
            </a:r>
          </a:p>
          <a:p>
            <a:r>
              <a:rPr lang="cs-CZ" dirty="0"/>
              <a:t>Správní úřad nemůže v demokratickém a právním státě:</a:t>
            </a:r>
          </a:p>
          <a:p>
            <a:pPr lvl="1"/>
            <a:r>
              <a:rPr lang="cs-CZ" dirty="0"/>
              <a:t>překračovat oprávnění daná zákonem</a:t>
            </a:r>
          </a:p>
          <a:p>
            <a:pPr lvl="1"/>
            <a:r>
              <a:rPr lang="cs-CZ" dirty="0"/>
              <a:t>vyžadovat plnění povinností, které nemají oporu v zákoně.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Východiska činnosti inspekce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cs-CZ" dirty="0"/>
              <a:t>Úřad je při své činnosti a rozhodování vázán zásadou materiální pravdy.</a:t>
            </a:r>
          </a:p>
          <a:p>
            <a:r>
              <a:rPr lang="cs-CZ" dirty="0"/>
              <a:t>Tomu odpovídá vyšetřovací zásada:</a:t>
            </a:r>
          </a:p>
          <a:p>
            <a:pPr lvl="1"/>
            <a:r>
              <a:rPr lang="cs-CZ" dirty="0"/>
              <a:t>odpovědnost za objasnění skutkového stavu,</a:t>
            </a:r>
          </a:p>
          <a:p>
            <a:pPr lvl="1"/>
            <a:r>
              <a:rPr lang="cs-CZ" dirty="0"/>
              <a:t>povinnost zabývat se důkazními návrhy účastníka,</a:t>
            </a:r>
          </a:p>
          <a:p>
            <a:pPr lvl="1"/>
            <a:r>
              <a:rPr lang="cs-CZ" dirty="0"/>
              <a:t>povinnost vlastní důkazní aktivity.</a:t>
            </a:r>
          </a:p>
          <a:p>
            <a:r>
              <a:rPr lang="cs-CZ" sz="3000" dirty="0"/>
              <a:t>(</a:t>
            </a:r>
            <a:r>
              <a:rPr lang="cs-CZ" sz="3000" i="1" dirty="0"/>
              <a:t>Rozsudek Nejvyššího správního soudu ze dne 27. dubna 2012, </a:t>
            </a:r>
            <a:r>
              <a:rPr lang="cs-CZ" sz="3000" i="1" dirty="0" err="1"/>
              <a:t>sp</a:t>
            </a:r>
            <a:r>
              <a:rPr lang="cs-CZ" sz="3000" i="1" dirty="0"/>
              <a:t>. zn. 4 </a:t>
            </a:r>
            <a:r>
              <a:rPr lang="cs-CZ" sz="3000" i="1" dirty="0" err="1"/>
              <a:t>Ads</a:t>
            </a:r>
            <a:r>
              <a:rPr lang="cs-CZ" sz="3000" i="1" dirty="0"/>
              <a:t> 177/2011 – 120</a:t>
            </a:r>
            <a:r>
              <a:rPr lang="cs-CZ" sz="3000" dirty="0"/>
              <a:t>)</a:t>
            </a:r>
            <a:r>
              <a:rPr lang="cs-CZ" sz="3000" i="1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65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fyzické osoby:</a:t>
            </a:r>
          </a:p>
          <a:p>
            <a:pPr lvl="1"/>
            <a:r>
              <a:rPr lang="cs-CZ" dirty="0"/>
              <a:t>obecné přestupky - § 139 odst. 1</a:t>
            </a:r>
          </a:p>
          <a:p>
            <a:pPr lvl="1"/>
            <a:r>
              <a:rPr lang="cs-CZ" dirty="0"/>
              <a:t>jako zaměstnavatelů - § 139 odst. 2</a:t>
            </a:r>
          </a:p>
          <a:p>
            <a:pPr lvl="1"/>
            <a:r>
              <a:rPr lang="cs-CZ" dirty="0"/>
              <a:t>pokuty - § 139 odst. 3</a:t>
            </a:r>
          </a:p>
          <a:p>
            <a:r>
              <a:rPr lang="cs-CZ" dirty="0"/>
              <a:t>právnické osoby:</a:t>
            </a:r>
          </a:p>
          <a:p>
            <a:pPr lvl="1"/>
            <a:r>
              <a:rPr lang="cs-CZ" dirty="0"/>
              <a:t>obecně - § 140 odst. 1</a:t>
            </a:r>
          </a:p>
          <a:p>
            <a:pPr lvl="1"/>
            <a:r>
              <a:rPr lang="cs-CZ" dirty="0"/>
              <a:t>jako zaměstnavatelé § 140 odst. 2</a:t>
            </a:r>
          </a:p>
          <a:p>
            <a:pPr lvl="1"/>
            <a:r>
              <a:rPr lang="cs-CZ" dirty="0"/>
              <a:t>jako poskytovatelé zdravotních služeb</a:t>
            </a:r>
          </a:p>
          <a:p>
            <a:pPr lvl="1"/>
            <a:r>
              <a:rPr lang="cs-CZ" dirty="0"/>
              <a:t>pokuty - § 140 odst. 4</a:t>
            </a:r>
          </a:p>
        </p:txBody>
      </p:sp>
    </p:spTree>
    <p:extLst>
      <p:ext uri="{BB962C8B-B14F-4D97-AF65-F5344CB8AC3E}">
        <p14:creationId xmlns:p14="http://schemas.microsoft.com/office/powerpoint/2010/main" val="9419991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562</Words>
  <Application>Microsoft Office PowerPoint</Application>
  <PresentationFormat>Předvádění na obrazovce (4:3)</PresentationFormat>
  <Paragraphs>74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Správa zaměstnanosti</vt:lpstr>
      <vt:lpstr>Řízení ve věcech zaměstnanosti</vt:lpstr>
      <vt:lpstr>Řízení ve věcech zaměstnanosti</vt:lpstr>
      <vt:lpstr>Kontrola na úseku zaměstnanosti</vt:lpstr>
      <vt:lpstr>Kontrola na úseku zaměstnanosti</vt:lpstr>
      <vt:lpstr>Kontrola na úseku zaměstnanosti</vt:lpstr>
      <vt:lpstr>Východiska činnosti kontrolních orgánů</vt:lpstr>
      <vt:lpstr>Východiska činnosti inspekce práce</vt:lpstr>
      <vt:lpstr>Přestupky</vt:lpstr>
      <vt:lpstr>Nelegální práce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1899</dc:creator>
  <cp:lastModifiedBy>Stransky</cp:lastModifiedBy>
  <cp:revision>9</cp:revision>
  <dcterms:created xsi:type="dcterms:W3CDTF">2014-03-27T15:01:16Z</dcterms:created>
  <dcterms:modified xsi:type="dcterms:W3CDTF">2019-04-26T04:00:08Z</dcterms:modified>
</cp:coreProperties>
</file>