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589" autoAdjust="0"/>
    <p:restoredTop sz="86475" autoAdjust="0"/>
  </p:normalViewPr>
  <p:slideViewPr>
    <p:cSldViewPr>
      <p:cViewPr>
        <p:scale>
          <a:sx n="80" d="100"/>
          <a:sy n="80" d="100"/>
        </p:scale>
        <p:origin x="-64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19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B50-8FBC-498C-83D0-317E891081D5}" type="datetimeFigureOut">
              <a:rPr lang="cs-CZ" smtClean="0"/>
              <a:t>7.5.2019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8C9-F10B-4A42-B322-53411070C3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066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B50-8FBC-498C-83D0-317E891081D5}" type="datetimeFigureOut">
              <a:rPr lang="cs-CZ" smtClean="0"/>
              <a:t>7.5.2019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8C9-F10B-4A42-B322-53411070C3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983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B50-8FBC-498C-83D0-317E891081D5}" type="datetimeFigureOut">
              <a:rPr lang="cs-CZ" smtClean="0"/>
              <a:t>7.5.2019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8C9-F10B-4A42-B322-53411070C3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835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B50-8FBC-498C-83D0-317E891081D5}" type="datetimeFigureOut">
              <a:rPr lang="cs-CZ" smtClean="0"/>
              <a:t>7.5.2019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8C9-F10B-4A42-B322-53411070C3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096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B50-8FBC-498C-83D0-317E891081D5}" type="datetimeFigureOut">
              <a:rPr lang="cs-CZ" smtClean="0"/>
              <a:t>7.5.2019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8C9-F10B-4A42-B322-53411070C3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075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B50-8FBC-498C-83D0-317E891081D5}" type="datetimeFigureOut">
              <a:rPr lang="cs-CZ" smtClean="0"/>
              <a:t>7.5.2019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8C9-F10B-4A42-B322-53411070C3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932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B50-8FBC-498C-83D0-317E891081D5}" type="datetimeFigureOut">
              <a:rPr lang="cs-CZ" smtClean="0"/>
              <a:t>7.5.2019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8C9-F10B-4A42-B322-53411070C3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100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B50-8FBC-498C-83D0-317E891081D5}" type="datetimeFigureOut">
              <a:rPr lang="cs-CZ" smtClean="0"/>
              <a:t>7.5.2019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8C9-F10B-4A42-B322-53411070C3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199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B50-8FBC-498C-83D0-317E891081D5}" type="datetimeFigureOut">
              <a:rPr lang="cs-CZ" smtClean="0"/>
              <a:t>7.5.2019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8C9-F10B-4A42-B322-53411070C3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39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B50-8FBC-498C-83D0-317E891081D5}" type="datetimeFigureOut">
              <a:rPr lang="cs-CZ" smtClean="0"/>
              <a:t>7.5.2019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8C9-F10B-4A42-B322-53411070C3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8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1B50-8FBC-498C-83D0-317E891081D5}" type="datetimeFigureOut">
              <a:rPr lang="cs-CZ" smtClean="0"/>
              <a:t>7.5.2019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8C9-F10B-4A42-B322-53411070C3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01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F1B50-8FBC-498C-83D0-317E891081D5}" type="datetimeFigureOut">
              <a:rPr lang="cs-CZ" smtClean="0"/>
              <a:t>7.5.2019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878C9-F10B-4A42-B322-53411070C3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557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Výkon umělecké, reklamní, kulturní a sportovní činnosti dětí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JUDr. Jana Komendová,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805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143000"/>
          </a:xfrm>
        </p:spPr>
        <p:txBody>
          <a:bodyPr/>
          <a:lstStyle/>
          <a:p>
            <a:r>
              <a:rPr lang="cs-CZ" b="1" dirty="0" smtClean="0"/>
              <a:t>Podmínky výkonu činnosti dítěte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Na činnost dítěte se vztahují ustanovení zákoníku práce o:</a:t>
            </a:r>
          </a:p>
          <a:p>
            <a:pPr marL="0" indent="0">
              <a:buNone/>
            </a:pPr>
            <a:r>
              <a:rPr lang="cs-CZ" dirty="0" smtClean="0"/>
              <a:t> 	- Bezpečnosti </a:t>
            </a:r>
            <a:r>
              <a:rPr lang="cs-CZ" dirty="0" smtClean="0"/>
              <a:t>a ochraně zdraví při práci,</a:t>
            </a:r>
          </a:p>
          <a:p>
            <a:pPr marL="0" indent="0">
              <a:buNone/>
            </a:pPr>
            <a:r>
              <a:rPr lang="cs-CZ" dirty="0" smtClean="0"/>
              <a:t>	- Předcházení </a:t>
            </a:r>
            <a:r>
              <a:rPr lang="cs-CZ" dirty="0" smtClean="0"/>
              <a:t>škodám při výkonu práce,</a:t>
            </a:r>
          </a:p>
          <a:p>
            <a:pPr marL="0" indent="0">
              <a:buNone/>
            </a:pPr>
            <a:r>
              <a:rPr lang="cs-CZ" dirty="0" smtClean="0"/>
              <a:t>	-Na </a:t>
            </a:r>
            <a:r>
              <a:rPr lang="cs-CZ" dirty="0" smtClean="0"/>
              <a:t>činnost dítěte se vztahují některá </a:t>
            </a:r>
            <a:r>
              <a:rPr lang="cs-CZ" dirty="0" smtClean="0"/>
              <a:t>	ustanovení </a:t>
            </a:r>
            <a:r>
              <a:rPr lang="cs-CZ" dirty="0" smtClean="0"/>
              <a:t>zákona o zajištění dalších </a:t>
            </a:r>
            <a:r>
              <a:rPr lang="cs-CZ" dirty="0" smtClean="0"/>
              <a:t>	podmínek </a:t>
            </a:r>
            <a:r>
              <a:rPr lang="cs-CZ" dirty="0" smtClean="0"/>
              <a:t>bezpečnosti a ochraně zdraví při </a:t>
            </a:r>
            <a:r>
              <a:rPr lang="cs-CZ" dirty="0" smtClean="0"/>
              <a:t>	práci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245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Povolení k výkonu činnosti dítěte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Rozhoduje krajská pobočka Úřadu práce příslušná podle místa trvalého pobytu dítěte na žádost zákonného zástupce dítěte,</a:t>
            </a:r>
          </a:p>
          <a:p>
            <a:r>
              <a:rPr lang="cs-CZ" dirty="0" smtClean="0"/>
              <a:t>Účastníkem řízení o povolení k výkonu činnosti dítěte je provozovatel činnosti, pro kterého má být činnost vykonávána,</a:t>
            </a:r>
          </a:p>
          <a:p>
            <a:r>
              <a:rPr lang="cs-CZ" dirty="0" smtClean="0"/>
              <a:t>Má-li být činnost vykonávána u více provozovatelů vydává se pro každého z nich,</a:t>
            </a:r>
          </a:p>
          <a:p>
            <a:r>
              <a:rPr lang="cs-CZ" dirty="0" smtClean="0"/>
              <a:t>Maximální doba, na kterou je </a:t>
            </a:r>
            <a:r>
              <a:rPr lang="cs-CZ" smtClean="0"/>
              <a:t>povolení vydáno, činí </a:t>
            </a:r>
            <a:r>
              <a:rPr lang="cs-CZ" dirty="0" smtClean="0"/>
              <a:t>12 měsíců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1875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Program přednášky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1. </a:t>
            </a:r>
            <a:r>
              <a:rPr lang="cs-CZ" sz="2800" dirty="0" smtClean="0"/>
              <a:t>Zákaz dětské práce, minimální věk pro vstup do zaměstnání,</a:t>
            </a:r>
          </a:p>
          <a:p>
            <a:pPr marL="0" indent="0" algn="just">
              <a:buNone/>
            </a:pPr>
            <a:r>
              <a:rPr lang="cs-CZ" sz="2800" dirty="0" smtClean="0"/>
              <a:t>2. Vymezení pojmu dítě pro účely pracovněprávních předpisů,</a:t>
            </a:r>
          </a:p>
          <a:p>
            <a:pPr marL="0" indent="0" algn="just">
              <a:buNone/>
            </a:pPr>
            <a:r>
              <a:rPr lang="cs-CZ" sz="2800" dirty="0" smtClean="0"/>
              <a:t>3. Právní úprava výkonu činnosti dětí,</a:t>
            </a:r>
          </a:p>
          <a:p>
            <a:pPr marL="0" indent="0" algn="just">
              <a:buNone/>
            </a:pPr>
            <a:r>
              <a:rPr lang="cs-CZ" sz="2800" dirty="0" smtClean="0"/>
              <a:t>4. Charakter činnosti dětí,</a:t>
            </a:r>
          </a:p>
          <a:p>
            <a:pPr marL="0" indent="0" algn="just">
              <a:buNone/>
            </a:pPr>
            <a:r>
              <a:rPr lang="cs-CZ" sz="2800" dirty="0" smtClean="0"/>
              <a:t>5. Pracovní podmínky výkonu činnosti dětí,</a:t>
            </a:r>
          </a:p>
          <a:p>
            <a:pPr marL="0" indent="0" algn="just">
              <a:buNone/>
            </a:pPr>
            <a:r>
              <a:rPr lang="cs-CZ" sz="2800" dirty="0" smtClean="0"/>
              <a:t>6. Povolení k výkonu činnosti dítěte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8354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Zákaz dětské práce, minimální věk pro vstup do zaměstnání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Mezinárodní úroveň – zákaz dětské práce Úmluva o právech dítěte, úmluvy Mezinárodní organizace práce minimální věk pro vstup do zaměstnání 14 let,</a:t>
            </a:r>
          </a:p>
          <a:p>
            <a:r>
              <a:rPr lang="cs-CZ" dirty="0" smtClean="0"/>
              <a:t>Právo EU minimální věk pro vstup do zaměstnání nesmí být nižší než 15 let a nesmí předcházet ukončení povinné školní docházky podle vnitrostátních předpisů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221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Definice pojmu dítě pro účely pracovněprávních předpisů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Dítě – fyzická osoba mladší 15 nebo starší 15 let, která  nedokončila povinnou školní docházku, a to až do doby jejího ukončení</a:t>
            </a:r>
          </a:p>
          <a:p>
            <a:r>
              <a:rPr lang="cs-CZ" dirty="0" smtClean="0"/>
              <a:t>K výkonu závislé práce v základním pracovněprávním vztahu se může zavázat fyzická osoba splňující </a:t>
            </a:r>
            <a:r>
              <a:rPr lang="cs-CZ" dirty="0" smtClean="0"/>
              <a:t>podmínku</a:t>
            </a:r>
            <a:r>
              <a:rPr lang="cs-CZ" dirty="0"/>
              <a:t> </a:t>
            </a:r>
            <a:r>
              <a:rPr lang="cs-CZ" dirty="0" smtClean="0"/>
              <a:t>dosažení </a:t>
            </a:r>
            <a:r>
              <a:rPr lang="cs-CZ" dirty="0" smtClean="0"/>
              <a:t>věku 15 let</a:t>
            </a:r>
            <a:r>
              <a:rPr lang="cs-CZ" dirty="0" smtClean="0"/>
              <a:t>, Den nástupu do práce nelze sjednat na den, který by předcházel dni, ve kterém osoba ukončí povinnou </a:t>
            </a:r>
            <a:r>
              <a:rPr lang="cs-CZ" dirty="0" smtClean="0"/>
              <a:t>školní </a:t>
            </a:r>
            <a:r>
              <a:rPr lang="cs-CZ" dirty="0" smtClean="0"/>
              <a:t>docházku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Mladistvý zaměstnanec – zaměstnanec mladší 18 let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2635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Právní úprava výkonu činnosti dětí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Právo EU směrnice  Rady 94/33 o ochraně mladých lidí při práci</a:t>
            </a:r>
          </a:p>
          <a:p>
            <a:r>
              <a:rPr lang="cs-CZ" dirty="0" smtClean="0"/>
              <a:t>Česká právní úprava:</a:t>
            </a:r>
          </a:p>
          <a:p>
            <a:r>
              <a:rPr lang="cs-CZ" dirty="0" smtClean="0"/>
              <a:t>Zákon č. 89/2012 Sb. občanský zákoník, ve znění pozdějších předpisů – právní osobnost a svéprávnost v pracovněprávních vztazích, náhrada škody při výkonu činnosti dítětem</a:t>
            </a:r>
          </a:p>
          <a:p>
            <a:r>
              <a:rPr lang="cs-CZ" dirty="0" smtClean="0"/>
              <a:t>Zákon č. 435/2004 Sb. o zaměstnanosti, ve znění pozdějších předpisů – část šestá</a:t>
            </a:r>
          </a:p>
          <a:p>
            <a:r>
              <a:rPr lang="cs-CZ" dirty="0" smtClean="0"/>
              <a:t>Zákon č. 262/2006 Sb., zákoník práce – upravuje některé pracovní podmínky, které se vztahují rovněž na výkon činnosti dětí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8392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b="1" dirty="0" smtClean="0"/>
              <a:t>Charakter činnosti dětí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Umělecká, reklamní, kulturní a sportovní činnost,</a:t>
            </a:r>
          </a:p>
          <a:p>
            <a:pPr lvl="1"/>
            <a:r>
              <a:rPr lang="cs-CZ" dirty="0" smtClean="0"/>
              <a:t>Umělecká nebo kulturní činnost – vytváření autorských děl nebo provádění uměleckých výkonů a provádění úkonů zejména v oblasti hudební, pěvecké nebo taneční</a:t>
            </a:r>
          </a:p>
          <a:p>
            <a:pPr lvl="1"/>
            <a:r>
              <a:rPr lang="cs-CZ" dirty="0" smtClean="0"/>
              <a:t>Reklamní činnost – provádění úkonů v reklamně a propagaci výrobků, služeb nebo jiných objektů nebo předmětů a činnost v modelingu</a:t>
            </a:r>
          </a:p>
          <a:p>
            <a:pPr lvl="1"/>
            <a:r>
              <a:rPr lang="cs-CZ" dirty="0" smtClean="0"/>
              <a:t>Sportovní činnost – provádění sportovních výkonů na veřejnosti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344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Charakter činnosti dětí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vykonávána v základním pracovněprávním vztahu (fyzická osoba mladší 15 let </a:t>
            </a:r>
            <a:r>
              <a:rPr lang="cs-CZ" dirty="0" smtClean="0"/>
              <a:t> </a:t>
            </a:r>
            <a:r>
              <a:rPr lang="cs-CZ" dirty="0"/>
              <a:t>nemá způsobilost zavázat se k výkonu závislé práce)</a:t>
            </a:r>
          </a:p>
          <a:p>
            <a:r>
              <a:rPr lang="cs-CZ" dirty="0"/>
              <a:t>Činnost může být vykonávána pro fyzickou nebo </a:t>
            </a:r>
            <a:r>
              <a:rPr lang="cs-CZ" dirty="0">
                <a:solidFill>
                  <a:prstClr val="black"/>
                </a:solidFill>
              </a:rPr>
              <a:t>právnickou osobu, která má tuto činnost v </a:t>
            </a:r>
            <a:r>
              <a:rPr lang="cs-CZ" dirty="0" smtClean="0">
                <a:solidFill>
                  <a:prstClr val="black"/>
                </a:solidFill>
              </a:rPr>
              <a:t>předmětu své </a:t>
            </a:r>
            <a:r>
              <a:rPr lang="cs-CZ" dirty="0">
                <a:solidFill>
                  <a:prstClr val="black"/>
                </a:solidFill>
              </a:rPr>
              <a:t>činnosti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293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Negativní vymezení činnosti dítěte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Za činnost dítěte se nepovažuje</a:t>
            </a:r>
          </a:p>
          <a:p>
            <a:pPr marL="514350" indent="-514350">
              <a:buAutoNum type="arabicPeriod"/>
            </a:pPr>
            <a:r>
              <a:rPr lang="cs-CZ" sz="2000" dirty="0" smtClean="0"/>
              <a:t>zájmová </a:t>
            </a:r>
            <a:r>
              <a:rPr lang="cs-CZ" sz="2000" dirty="0"/>
              <a:t>kulturní činnost v amatérských souborech a základních uměleckých </a:t>
            </a:r>
            <a:r>
              <a:rPr lang="cs-CZ" sz="2000" dirty="0" smtClean="0"/>
              <a:t>školách,</a:t>
            </a:r>
          </a:p>
          <a:p>
            <a:pPr marL="514350" indent="-514350">
              <a:buAutoNum type="arabicPeriod"/>
            </a:pPr>
            <a:r>
              <a:rPr lang="cs-CZ" sz="2000" dirty="0"/>
              <a:t>vystupování na uměleckých a kulturních akcích pořádaných školou, školským zařízením nebo ústavem sociální péče nebo na akcích, na kterých se škola, školské zařízení nebo ústav sociální péče organizačně podílí</a:t>
            </a:r>
            <a:r>
              <a:rPr lang="cs-CZ" sz="2000" dirty="0" smtClean="0"/>
              <a:t>,</a:t>
            </a:r>
          </a:p>
          <a:p>
            <a:pPr marL="514350" indent="-514350">
              <a:buAutoNum type="arabicPeriod"/>
            </a:pPr>
            <a:r>
              <a:rPr lang="cs-CZ" sz="2000" dirty="0"/>
              <a:t>činnost konaná v rámci výchovy a vzdělávání ve školách a školských zařízeních v souladu se vzdělávacími </a:t>
            </a:r>
            <a:r>
              <a:rPr lang="cs-CZ" sz="2000" dirty="0" smtClean="0"/>
              <a:t>programy,</a:t>
            </a:r>
          </a:p>
          <a:p>
            <a:pPr marL="514350" indent="-514350">
              <a:buAutoNum type="arabicPeriod"/>
            </a:pPr>
            <a:r>
              <a:rPr lang="cs-CZ" sz="2000" dirty="0"/>
              <a:t>účast na uměleckých a sportovních soutěžích, pokud nejde o činnosti za odměnu</a:t>
            </a:r>
            <a:r>
              <a:rPr lang="cs-CZ" sz="2000" dirty="0" smtClean="0"/>
              <a:t>,</a:t>
            </a:r>
          </a:p>
          <a:p>
            <a:pPr marL="514350" indent="-514350">
              <a:buAutoNum type="arabicPeriod"/>
            </a:pPr>
            <a:r>
              <a:rPr lang="cs-CZ" sz="2000" dirty="0" smtClean="0"/>
              <a:t>činnost </a:t>
            </a:r>
            <a:r>
              <a:rPr lang="cs-CZ" sz="2000" dirty="0"/>
              <a:t>konaná v rámci mimoškolní výchovy a při ostatních nekomerčních zájmových aktivitách, která není </a:t>
            </a:r>
            <a:r>
              <a:rPr lang="cs-CZ" sz="2000" dirty="0" smtClean="0"/>
              <a:t>vykonávána za odměnu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238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Činnost dítěte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být přiměřená věku dítěte,</a:t>
            </a:r>
          </a:p>
          <a:p>
            <a:r>
              <a:rPr lang="cs-CZ" dirty="0" smtClean="0"/>
              <a:t>Nesmí být pro dítě nebezpečná,</a:t>
            </a:r>
          </a:p>
          <a:p>
            <a:r>
              <a:rPr lang="cs-CZ" dirty="0" smtClean="0"/>
              <a:t>Nesmí bránit vzdělávání nebo docházce do školy a účasti na výukových programech,</a:t>
            </a:r>
          </a:p>
          <a:p>
            <a:r>
              <a:rPr lang="cs-CZ" dirty="0" smtClean="0"/>
              <a:t>Nesmí poškozovat zdravotní, tělesný, duševní morální nebo společenský rozvoj dítěte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7733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625</Words>
  <Application>Microsoft Office PowerPoint</Application>
  <PresentationFormat>Předvádění na obrazovce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Výkon umělecké, reklamní, kulturní a sportovní činnosti dětí</vt:lpstr>
      <vt:lpstr>Program přednášky</vt:lpstr>
      <vt:lpstr>Zákaz dětské práce, minimální věk pro vstup do zaměstnání</vt:lpstr>
      <vt:lpstr>Definice pojmu dítě pro účely pracovněprávních předpisů</vt:lpstr>
      <vt:lpstr>Právní úprava výkonu činnosti dětí</vt:lpstr>
      <vt:lpstr>Charakter činnosti dětí</vt:lpstr>
      <vt:lpstr>Charakter činnosti dětí pokračování</vt:lpstr>
      <vt:lpstr>Negativní vymezení činnosti dítěte</vt:lpstr>
      <vt:lpstr>Činnost dítěte</vt:lpstr>
      <vt:lpstr>Podmínky výkonu činnosti dítěte</vt:lpstr>
      <vt:lpstr>Povolení k výkonu činnosti dítěte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Výkon umělecké, reklamní, kulturní a sportovní činnosti dětí</dc:title>
  <dc:creator>Jana Komendová</dc:creator>
  <cp:lastModifiedBy>Jana Komendová</cp:lastModifiedBy>
  <cp:revision>12</cp:revision>
  <dcterms:created xsi:type="dcterms:W3CDTF">2016-03-29T14:35:34Z</dcterms:created>
  <dcterms:modified xsi:type="dcterms:W3CDTF">2019-05-07T17:25:46Z</dcterms:modified>
</cp:coreProperties>
</file>