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8"/>
  </p:handoutMasterIdLst>
  <p:sldIdLst>
    <p:sldId id="256" r:id="rId2"/>
    <p:sldId id="257" r:id="rId3"/>
    <p:sldId id="304" r:id="rId4"/>
    <p:sldId id="303" r:id="rId5"/>
    <p:sldId id="306" r:id="rId6"/>
    <p:sldId id="307" r:id="rId7"/>
    <p:sldId id="308" r:id="rId8"/>
    <p:sldId id="310" r:id="rId9"/>
    <p:sldId id="309" r:id="rId10"/>
    <p:sldId id="311" r:id="rId11"/>
    <p:sldId id="305" r:id="rId12"/>
    <p:sldId id="312" r:id="rId13"/>
    <p:sldId id="313" r:id="rId14"/>
    <p:sldId id="314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261" r:id="rId3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14.02.2019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w_FogVuJ4" TargetMode="External"/><Relationship Id="rId2" Type="http://schemas.openxmlformats.org/officeDocument/2006/relationships/hyperlink" Target="https://www.youtube.com/watch?v=XE1nkMmOHD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fs37HuWJcs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8809" y="822960"/>
            <a:ext cx="7324214" cy="1248594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Úvod do managementu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– BV204Zk</a:t>
            </a:r>
            <a:br>
              <a:rPr lang="cs-CZ" sz="2400" dirty="0" smtClean="0"/>
            </a:br>
            <a:r>
              <a:rPr lang="cs-CZ" sz="2400" dirty="0" smtClean="0"/>
              <a:t>Blok 1 – první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Soukromý sektor – veřejný sektor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Soukromý sektor</a:t>
            </a:r>
            <a:endParaRPr lang="cs-CZ" dirty="0" smtClean="0"/>
          </a:p>
          <a:p>
            <a:pPr lvl="1"/>
            <a:r>
              <a:rPr lang="cs-CZ" sz="2400" dirty="0" smtClean="0"/>
              <a:t>Subjekty, které primárně sledují vlastní ekonomické zájmy</a:t>
            </a:r>
          </a:p>
          <a:p>
            <a:pPr lvl="1"/>
            <a:r>
              <a:rPr lang="cs-CZ" sz="2400" dirty="0" smtClean="0"/>
              <a:t>Soukromé společnosti, jednotlivci</a:t>
            </a:r>
          </a:p>
          <a:p>
            <a:pPr lvl="1"/>
            <a:r>
              <a:rPr lang="cs-CZ" sz="2400" dirty="0" smtClean="0"/>
              <a:t>„neviditelná ruka trhu“ – A. Smith</a:t>
            </a:r>
          </a:p>
          <a:p>
            <a:pPr lvl="1"/>
            <a:endParaRPr lang="cs-CZ" sz="2400" dirty="0" smtClean="0"/>
          </a:p>
          <a:p>
            <a:r>
              <a:rPr lang="cs-CZ" dirty="0" smtClean="0"/>
              <a:t>Veřejný sektor</a:t>
            </a:r>
            <a:endParaRPr lang="cs-CZ" dirty="0" smtClean="0"/>
          </a:p>
          <a:p>
            <a:pPr lvl="1"/>
            <a:r>
              <a:rPr lang="cs-CZ" sz="2400" dirty="0" smtClean="0"/>
              <a:t>Hlavním kritériem není „zisk“, činnost ve veřejném zájmu</a:t>
            </a:r>
          </a:p>
          <a:p>
            <a:pPr lvl="1"/>
            <a:r>
              <a:rPr lang="cs-CZ" sz="2400" dirty="0" smtClean="0"/>
              <a:t>Financování z veřejných rozpočtů</a:t>
            </a:r>
          </a:p>
          <a:p>
            <a:pPr lvl="1"/>
            <a:r>
              <a:rPr lang="cs-CZ" sz="2400" dirty="0" smtClean="0"/>
              <a:t>Řízen  a spravován veřejnou správou</a:t>
            </a:r>
          </a:p>
          <a:p>
            <a:pPr lvl="1"/>
            <a:r>
              <a:rPr lang="cs-CZ" sz="2400" dirty="0" smtClean="0"/>
              <a:t>Větší či menší míra veřejné kontroly</a:t>
            </a:r>
          </a:p>
          <a:p>
            <a:pPr lvl="1"/>
            <a:endParaRPr lang="cs-CZ" sz="2400" dirty="0" smtClean="0"/>
          </a:p>
          <a:p>
            <a:pPr lvl="2"/>
            <a:endParaRPr lang="cs-CZ" sz="24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422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94359"/>
            <a:ext cx="10018713" cy="1170433"/>
          </a:xfrm>
        </p:spPr>
        <p:txBody>
          <a:bodyPr/>
          <a:lstStyle/>
          <a:p>
            <a:pPr algn="l"/>
            <a:r>
              <a:rPr lang="cs-CZ" b="1" dirty="0" smtClean="0"/>
              <a:t>Právo veřejné – právo soukromé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553419"/>
          </a:xfrm>
        </p:spPr>
        <p:txBody>
          <a:bodyPr anchor="t">
            <a:noAutofit/>
          </a:bodyPr>
          <a:lstStyle/>
          <a:p>
            <a:r>
              <a:rPr lang="cs-CZ" altLang="cs-CZ" sz="2400" dirty="0" smtClean="0"/>
              <a:t>Dělení typické pro kontinentální systém práva</a:t>
            </a:r>
          </a:p>
          <a:p>
            <a:r>
              <a:rPr lang="cs-CZ" altLang="cs-CZ" dirty="0" smtClean="0"/>
              <a:t>Různé teorie dělení</a:t>
            </a:r>
          </a:p>
          <a:p>
            <a:r>
              <a:rPr lang="cs-CZ" altLang="cs-CZ" dirty="0" smtClean="0"/>
              <a:t>Zájmová (římské právo); zájem jednotlivce či státu</a:t>
            </a:r>
          </a:p>
          <a:p>
            <a:r>
              <a:rPr lang="cs-CZ" altLang="cs-CZ" dirty="0" smtClean="0"/>
              <a:t>Subordinační (19. stol.); vztah mezi subjekty právního vztahu, atd.</a:t>
            </a:r>
          </a:p>
          <a:p>
            <a:endParaRPr lang="cs-CZ" altLang="cs-CZ" dirty="0"/>
          </a:p>
          <a:p>
            <a:r>
              <a:rPr lang="cs-CZ" altLang="cs-CZ" sz="2400" dirty="0" smtClean="0"/>
              <a:t>Veřejné právo:</a:t>
            </a:r>
          </a:p>
          <a:p>
            <a:pPr lvl="1"/>
            <a:r>
              <a:rPr lang="cs-CZ" altLang="cs-CZ" dirty="0" smtClean="0"/>
              <a:t>Ústavní právo, trestní právo, finanční právo, správní právo …</a:t>
            </a:r>
            <a:endParaRPr lang="cs-CZ" altLang="cs-CZ" dirty="0"/>
          </a:p>
          <a:p>
            <a:r>
              <a:rPr lang="cs-CZ" altLang="cs-CZ" sz="2400" dirty="0" smtClean="0"/>
              <a:t>Soukromé právo:</a:t>
            </a:r>
          </a:p>
          <a:p>
            <a:pPr lvl="1"/>
            <a:r>
              <a:rPr lang="cs-CZ" altLang="cs-CZ" dirty="0" smtClean="0"/>
              <a:t>Občanské právo, obchodní právo, rodinné právo, pracovní právo …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30847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94359"/>
            <a:ext cx="10018713" cy="1170433"/>
          </a:xfrm>
        </p:spPr>
        <p:txBody>
          <a:bodyPr/>
          <a:lstStyle/>
          <a:p>
            <a:pPr algn="l"/>
            <a:r>
              <a:rPr lang="cs-CZ" b="1" dirty="0" smtClean="0"/>
              <a:t>Finanční systém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553419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Regulace dílem právem soukromým, dílem veřejným</a:t>
            </a:r>
          </a:p>
          <a:p>
            <a:endParaRPr lang="cs-CZ" altLang="cs-CZ" dirty="0"/>
          </a:p>
          <a:p>
            <a:r>
              <a:rPr lang="cs-CZ" altLang="cs-CZ" dirty="0" smtClean="0"/>
              <a:t>Mezi hlavní komponenty jsou řazeny zejm. následující služby:</a:t>
            </a:r>
          </a:p>
          <a:p>
            <a:pPr lvl="1"/>
            <a:r>
              <a:rPr lang="cs-CZ" altLang="cs-CZ" dirty="0" smtClean="0"/>
              <a:t>Poskytování platebního styku</a:t>
            </a:r>
          </a:p>
          <a:p>
            <a:pPr lvl="1"/>
            <a:r>
              <a:rPr lang="cs-CZ" altLang="cs-CZ" dirty="0" smtClean="0"/>
              <a:t>Úvěrování</a:t>
            </a:r>
          </a:p>
          <a:p>
            <a:pPr lvl="1"/>
            <a:r>
              <a:rPr lang="cs-CZ" altLang="cs-CZ" dirty="0" smtClean="0"/>
              <a:t>Pojištění</a:t>
            </a:r>
          </a:p>
          <a:p>
            <a:pPr marL="457200" lvl="1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Národní úroveň vs. mezinárodní, resp. nadnárodní úroveň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43795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Oblast </a:t>
            </a:r>
            <a:r>
              <a:rPr lang="cs-CZ" b="1" dirty="0" smtClean="0"/>
              <a:t>II </a:t>
            </a:r>
            <a:r>
              <a:rPr lang="cs-CZ" b="1" dirty="0" smtClean="0"/>
              <a:t>– </a:t>
            </a:r>
            <a:r>
              <a:rPr lang="cs-CZ" b="1" dirty="0" smtClean="0"/>
              <a:t>Státní hospodářské politiky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Hospodářská politika = přístup státu k vlastní ekonomice</a:t>
            </a:r>
          </a:p>
          <a:p>
            <a:r>
              <a:rPr lang="cs-CZ" altLang="cs-CZ" sz="2400" dirty="0" smtClean="0"/>
              <a:t>Proklamovaným cílem většinou maximalizace veřejného blahobytu</a:t>
            </a:r>
          </a:p>
          <a:p>
            <a:endParaRPr lang="cs-CZ" altLang="cs-CZ" sz="2400" dirty="0" smtClean="0"/>
          </a:p>
          <a:p>
            <a:r>
              <a:rPr lang="cs-CZ" altLang="cs-CZ" dirty="0" smtClean="0"/>
              <a:t>Subjekty hospodářské politiky:</a:t>
            </a:r>
          </a:p>
          <a:p>
            <a:pPr lvl="1"/>
            <a:r>
              <a:rPr lang="cs-CZ" altLang="cs-CZ" dirty="0" smtClean="0"/>
              <a:t>Zákonodárné orgány, vláda, centrální banka, atd.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Různé druhy politik:</a:t>
            </a:r>
          </a:p>
          <a:p>
            <a:pPr lvl="1"/>
            <a:r>
              <a:rPr lang="cs-CZ" altLang="cs-CZ" dirty="0" smtClean="0"/>
              <a:t>fiskální politika</a:t>
            </a:r>
          </a:p>
          <a:p>
            <a:pPr lvl="1"/>
            <a:r>
              <a:rPr lang="cs-CZ" altLang="cs-CZ" dirty="0" smtClean="0"/>
              <a:t>měnová politika</a:t>
            </a:r>
          </a:p>
          <a:p>
            <a:pPr lvl="1"/>
            <a:r>
              <a:rPr lang="cs-CZ" altLang="cs-CZ" dirty="0"/>
              <a:t>d</a:t>
            </a:r>
            <a:r>
              <a:rPr lang="cs-CZ" altLang="cs-CZ" dirty="0" smtClean="0"/>
              <a:t>alší (např. </a:t>
            </a:r>
            <a:r>
              <a:rPr lang="cs-CZ" altLang="cs-CZ" dirty="0" err="1" smtClean="0"/>
              <a:t>makroobeřeztností</a:t>
            </a:r>
            <a:r>
              <a:rPr lang="cs-CZ" altLang="cs-CZ" dirty="0" smtClean="0"/>
              <a:t> politika, důchodová politika, atd.)</a:t>
            </a:r>
            <a:endParaRPr lang="cs-CZ" altLang="cs-CZ" dirty="0"/>
          </a:p>
          <a:p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475608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Fiskální politika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Dílčí oblast hospodářské politiky</a:t>
            </a:r>
          </a:p>
          <a:p>
            <a:r>
              <a:rPr lang="cs-CZ" altLang="cs-CZ" sz="2400" dirty="0" smtClean="0"/>
              <a:t>Spočívá v ovliv</a:t>
            </a:r>
            <a:r>
              <a:rPr lang="cs-CZ" altLang="cs-CZ" dirty="0" smtClean="0"/>
              <a:t>ňování ekonomiky změnami na příjmové i výdajové straně státního rozpočtu (daně, cla, sociální výdaje)</a:t>
            </a:r>
          </a:p>
          <a:p>
            <a:r>
              <a:rPr lang="cs-CZ" altLang="cs-CZ" sz="2400" dirty="0" smtClean="0"/>
              <a:t>Expanzivní, neutrální, restriktivní</a:t>
            </a:r>
          </a:p>
          <a:p>
            <a:endParaRPr lang="cs-CZ" altLang="cs-CZ" dirty="0"/>
          </a:p>
          <a:p>
            <a:r>
              <a:rPr lang="cs-CZ" altLang="cs-CZ" sz="2400" dirty="0" smtClean="0"/>
              <a:t>Provádí vláda, ministerstva</a:t>
            </a:r>
          </a:p>
          <a:p>
            <a:r>
              <a:rPr lang="cs-CZ" altLang="cs-CZ" dirty="0" smtClean="0"/>
              <a:t>Do některých opatření vstupuje i zákonodárný orgán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8738382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Fiskální politika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endParaRPr lang="cs-CZ" altLang="cs-CZ" sz="24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21" y="1313026"/>
            <a:ext cx="5477275" cy="514821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609088" y="6476476"/>
            <a:ext cx="229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MFČR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896" y="330550"/>
            <a:ext cx="5207067" cy="617031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071616" y="6500860"/>
            <a:ext cx="5754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/>
              <a:t>https://www.google.com/publicdata/explore?ds=ds22a34krhq5p_#!ctype=l&amp;strail=false&amp;bcs=d&amp;nselm=h&amp;met_y=gd_pc_gdp&amp;scale_y=lin&amp;ind_y=false&amp;rdim=country_group&amp;idim=country_group:eu&amp;ifdim=country_group&amp;hl=cs&amp;dl=cs&amp;ind=false</a:t>
            </a:r>
          </a:p>
        </p:txBody>
      </p:sp>
    </p:spTree>
    <p:extLst>
      <p:ext uri="{BB962C8B-B14F-4D97-AF65-F5344CB8AC3E}">
        <p14:creationId xmlns:p14="http://schemas.microsoft.com/office/powerpoint/2010/main" val="15645228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Obecně k měnové politice – 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95054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1454312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Podoba: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Hotovostní (cash)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Bezhotovostní (účetní, žirové)</a:t>
            </a:r>
          </a:p>
          <a:p>
            <a:endParaRPr lang="cs-CZ" dirty="0" smtClean="0"/>
          </a:p>
          <a:p>
            <a:r>
              <a:rPr lang="cs-CZ" dirty="0" smtClean="0"/>
              <a:t>Emitent: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vydávané centrální bankou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vznikající (zejm.) v obchodním bankovnictví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541522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Krytí: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Kryté (zejm. drahým kovem)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Nekryté</a:t>
            </a:r>
          </a:p>
          <a:p>
            <a:endParaRPr lang="cs-CZ" dirty="0" smtClean="0"/>
          </a:p>
          <a:p>
            <a:r>
              <a:rPr lang="cs-CZ" dirty="0" smtClean="0"/>
              <a:t>Vnitřní hodnota: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Plnohodnotné (komoditní)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Neplnohodnotné (</a:t>
            </a:r>
            <a:r>
              <a:rPr lang="cs-CZ" dirty="0" err="1" smtClean="0"/>
              <a:t>fiduciary</a:t>
            </a:r>
            <a:r>
              <a:rPr lang="cs-CZ" dirty="0" smtClean="0"/>
              <a:t> money)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8724798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Management   všeobecný vs. osobní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00655"/>
            <a:ext cx="10018713" cy="465734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Všeobecný management</a:t>
            </a:r>
          </a:p>
          <a:p>
            <a:pPr lvl="1"/>
            <a:r>
              <a:rPr lang="cs-CZ" dirty="0" smtClean="0"/>
              <a:t>„řízení“ např. pracovních týmů, obchodních společností, sportovních týmů, atd. </a:t>
            </a:r>
          </a:p>
          <a:p>
            <a:pPr lvl="2"/>
            <a:r>
              <a:rPr lang="cs-CZ" dirty="0" smtClean="0"/>
              <a:t>strategický management</a:t>
            </a:r>
          </a:p>
          <a:p>
            <a:pPr lvl="2"/>
            <a:r>
              <a:rPr lang="cs-CZ" dirty="0" smtClean="0"/>
              <a:t>finanční management</a:t>
            </a:r>
          </a:p>
          <a:p>
            <a:pPr lvl="2"/>
            <a:r>
              <a:rPr lang="cs-CZ" dirty="0" smtClean="0"/>
              <a:t>management lidských zdrojů (HR)</a:t>
            </a:r>
          </a:p>
          <a:p>
            <a:pPr lvl="2"/>
            <a:r>
              <a:rPr lang="cs-CZ" dirty="0" smtClean="0"/>
              <a:t>krizový management</a:t>
            </a:r>
          </a:p>
          <a:p>
            <a:pPr lvl="2"/>
            <a:r>
              <a:rPr lang="cs-CZ" dirty="0" smtClean="0"/>
              <a:t>management kontroly (a jakosti), atd.</a:t>
            </a:r>
          </a:p>
          <a:p>
            <a:r>
              <a:rPr lang="cs-CZ" dirty="0" smtClean="0"/>
              <a:t>Osobní management</a:t>
            </a:r>
          </a:p>
          <a:p>
            <a:pPr lvl="1"/>
            <a:r>
              <a:rPr lang="cs-CZ" dirty="0" smtClean="0"/>
              <a:t>„řízení“ sebe sama – jsme odpovědni za své jednání</a:t>
            </a:r>
          </a:p>
          <a:p>
            <a:pPr lvl="2"/>
            <a:r>
              <a:rPr lang="cs-CZ" dirty="0" smtClean="0"/>
              <a:t>plánování</a:t>
            </a:r>
          </a:p>
          <a:p>
            <a:pPr lvl="2"/>
            <a:r>
              <a:rPr lang="cs-CZ" dirty="0" smtClean="0"/>
              <a:t>komunikace</a:t>
            </a:r>
          </a:p>
          <a:p>
            <a:pPr lvl="2"/>
            <a:r>
              <a:rPr lang="cs-CZ" dirty="0" smtClean="0"/>
              <a:t>osobní (rodinný) rozpočet</a:t>
            </a:r>
          </a:p>
          <a:p>
            <a:pPr lvl="2"/>
            <a:r>
              <a:rPr lang="cs-CZ" dirty="0" smtClean="0"/>
              <a:t>chování (v souladu s právem, morálkou), atd.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846575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Cena a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Nejsou synonyma</a:t>
            </a:r>
          </a:p>
          <a:p>
            <a:r>
              <a:rPr lang="cs-CZ" dirty="0" smtClean="0"/>
              <a:t>Cena vzniká na trhu či je uměle dána cenovým předpisem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„ Zatímco hodnota nemovitosti (či obecně jakéhokoliv ekonomického statku) je podložena dlouhodobými vnitřními fundamenty, cena je vždy průsečíkem poptávky a nabídky v daném konkrétním čase. Může se proto změnit velmi rychle.“	</a:t>
            </a:r>
            <a:r>
              <a:rPr lang="cs-CZ" dirty="0" smtClean="0"/>
              <a:t>									(Tomšík, 2016)</a:t>
            </a:r>
          </a:p>
          <a:p>
            <a:endParaRPr lang="cs-CZ" dirty="0" smtClean="0"/>
          </a:p>
          <a:p>
            <a:r>
              <a:rPr lang="cs-CZ" dirty="0" smtClean="0"/>
              <a:t>Bubliny na trhu</a:t>
            </a:r>
          </a:p>
          <a:p>
            <a:r>
              <a:rPr lang="cs-CZ" dirty="0" err="1" smtClean="0"/>
              <a:t>Loan</a:t>
            </a:r>
            <a:r>
              <a:rPr lang="cs-CZ" dirty="0" smtClean="0"/>
              <a:t> – to - 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10014686" y="4828032"/>
            <a:ext cx="3511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https://www.cnb.cz/cs/o_cnb/blog_cnb/prispevky/tomsik_20161212.html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0310194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08050"/>
            <a:ext cx="10018713" cy="457199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Cílování</a:t>
            </a:r>
            <a:r>
              <a:rPr lang="cs-CZ" sz="2800" dirty="0" smtClean="0"/>
              <a:t> inflace se objevuje až v době plovoucích kurzů</a:t>
            </a:r>
          </a:p>
          <a:p>
            <a:r>
              <a:rPr lang="cs-CZ" sz="2800" dirty="0" smtClean="0"/>
              <a:t>První použití začátek 90. let 20. stol. Nový Zéland</a:t>
            </a:r>
          </a:p>
          <a:p>
            <a:r>
              <a:rPr lang="cs-CZ" sz="2800" dirty="0" smtClean="0"/>
              <a:t>V ČR od roku 1998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3375923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9218216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politický režim – </a:t>
            </a:r>
            <a:r>
              <a:rPr lang="cs-CZ" b="1" dirty="0" err="1" smtClean="0"/>
              <a:t>cílování</a:t>
            </a:r>
            <a:r>
              <a:rPr lang="cs-CZ" b="1" dirty="0" smtClean="0"/>
              <a:t>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ČNB si určila tzv. inflační cíl ve výši 2% (od roku 2010)</a:t>
            </a:r>
          </a:p>
          <a:p>
            <a:r>
              <a:rPr lang="cs-CZ" sz="2800" dirty="0" smtClean="0"/>
              <a:t>ČNB se snaží nepřímo ovlivnit výši inflace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				Jakým způsobem může ČNB ovlivňovat výši inflace?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1013406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Klíčové pojmy - opakování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</a:t>
            </a:r>
          </a:p>
          <a:p>
            <a:endParaRPr lang="cs-CZ" dirty="0" smtClean="0"/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7372731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 smtClean="0"/>
              <a:t>V moderních ekonomikách zásadně nepřímé nástroje!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Standardní</a:t>
            </a:r>
          </a:p>
          <a:p>
            <a:r>
              <a:rPr lang="cs-CZ" sz="2800" dirty="0" smtClean="0"/>
              <a:t>Povinné minimální rezervy (ustupují do pozadí)</a:t>
            </a:r>
          </a:p>
          <a:p>
            <a:r>
              <a:rPr lang="cs-CZ" sz="2800" dirty="0" smtClean="0"/>
              <a:t>Operace na volném trhu</a:t>
            </a:r>
          </a:p>
          <a:p>
            <a:r>
              <a:rPr lang="cs-CZ" sz="2800" dirty="0" smtClean="0"/>
              <a:t>Automatické nástroje (depozitní a úvěrové </a:t>
            </a:r>
            <a:r>
              <a:rPr lang="cs-CZ" sz="2800" dirty="0" err="1" smtClean="0"/>
              <a:t>facility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321013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Většinou tři klíčové sazby – v různých státech různé názvy</a:t>
            </a:r>
          </a:p>
          <a:p>
            <a:r>
              <a:rPr lang="cs-CZ" sz="2800" dirty="0" smtClean="0"/>
              <a:t>V ČR: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Repo</a:t>
            </a:r>
            <a:r>
              <a:rPr lang="cs-CZ" sz="2800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Lombardní sazba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1092689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0115579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8275223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Témata dnešního bloku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6023"/>
            <a:ext cx="10018713" cy="465734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Oblast I - Tržní prostředí</a:t>
            </a:r>
          </a:p>
          <a:p>
            <a:pPr lvl="1"/>
            <a:r>
              <a:rPr lang="cs-CZ" dirty="0" smtClean="0"/>
              <a:t>V této oblasti se budeme zabývat prostředím, v němž organizační jednotka funguje</a:t>
            </a:r>
          </a:p>
          <a:p>
            <a:pPr lvl="2"/>
            <a:r>
              <a:rPr lang="cs-CZ" dirty="0" smtClean="0"/>
              <a:t>Tržní mechanismus</a:t>
            </a:r>
          </a:p>
          <a:p>
            <a:pPr lvl="2"/>
            <a:r>
              <a:rPr lang="cs-CZ" dirty="0" smtClean="0"/>
              <a:t>Povaha regulací ovlivňující tržní mechanismus</a:t>
            </a:r>
          </a:p>
          <a:p>
            <a:pPr lvl="2"/>
            <a:r>
              <a:rPr lang="cs-CZ" dirty="0" smtClean="0"/>
              <a:t>Soukromý sektor vs. veřejný sektor</a:t>
            </a:r>
          </a:p>
          <a:p>
            <a:pPr lvl="2"/>
            <a:endParaRPr lang="cs-CZ" dirty="0" smtClean="0"/>
          </a:p>
          <a:p>
            <a:r>
              <a:rPr lang="cs-CZ" sz="2400" dirty="0" smtClean="0"/>
              <a:t>Oblast II - Státní hospodářské politiky</a:t>
            </a:r>
          </a:p>
          <a:p>
            <a:pPr lvl="1"/>
            <a:r>
              <a:rPr lang="cs-CZ" sz="2000" dirty="0" smtClean="0"/>
              <a:t>V této oblasti se zaměříme na vybrané činnosti, kterými stát dosahuje svých cílů</a:t>
            </a:r>
          </a:p>
          <a:p>
            <a:pPr lvl="2"/>
            <a:r>
              <a:rPr lang="cs-CZ" sz="1800" dirty="0" smtClean="0"/>
              <a:t>Fiskální politika</a:t>
            </a:r>
          </a:p>
          <a:p>
            <a:pPr lvl="2"/>
            <a:r>
              <a:rPr lang="cs-CZ" dirty="0" smtClean="0"/>
              <a:t>Měnová politika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rezervy (likvidity)</a:t>
            </a:r>
          </a:p>
          <a:p>
            <a:endParaRPr lang="cs-CZ" dirty="0" smtClean="0"/>
          </a:p>
          <a:p>
            <a:r>
              <a:rPr lang="cs-CZ" dirty="0" smtClean="0"/>
              <a:t>Dodávání – ČNB půjčuje bankovnímu sektoru nové rezervy</a:t>
            </a:r>
          </a:p>
          <a:p>
            <a:r>
              <a:rPr lang="cs-CZ" dirty="0" smtClean="0"/>
              <a:t>Stahování – ČNB stahuje („půjčuje si od bankovního sektoru“) 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b="1" dirty="0" err="1" smtClean="0"/>
              <a:t>repo</a:t>
            </a:r>
            <a:r>
              <a:rPr lang="cs-CZ" b="1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b="1" dirty="0" err="1" smtClean="0"/>
              <a:t>kolaterálem</a:t>
            </a:r>
            <a:r>
              <a:rPr lang="cs-CZ" dirty="0" smtClean="0"/>
              <a:t> (cenný papír vysoké kvality, zejm. státní dluhopisy)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8711848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</a:t>
            </a:r>
            <a:r>
              <a:rPr lang="cs-CZ" b="1" dirty="0" smtClean="0"/>
              <a:t>(02/2019)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</a:t>
            </a:r>
            <a:r>
              <a:rPr lang="cs-CZ" sz="3200" dirty="0" smtClean="0"/>
              <a:t>sazba:1,75 </a:t>
            </a:r>
            <a:r>
              <a:rPr lang="cs-CZ" sz="3200" dirty="0" smtClean="0"/>
              <a:t>%		</a:t>
            </a:r>
          </a:p>
          <a:p>
            <a:pPr algn="ctr"/>
            <a:r>
              <a:rPr lang="cs-CZ" sz="3200" dirty="0" smtClean="0"/>
              <a:t>Diskontní </a:t>
            </a:r>
            <a:r>
              <a:rPr lang="cs-CZ" sz="3200" dirty="0" smtClean="0"/>
              <a:t>sazba:0,75 </a:t>
            </a:r>
            <a:r>
              <a:rPr lang="cs-CZ" sz="3200" dirty="0" smtClean="0"/>
              <a:t>%		</a:t>
            </a:r>
          </a:p>
          <a:p>
            <a:pPr algn="ctr"/>
            <a:r>
              <a:rPr lang="cs-CZ" sz="3200" dirty="0" smtClean="0"/>
              <a:t>Lombardní sazba: </a:t>
            </a:r>
            <a:r>
              <a:rPr lang="cs-CZ" sz="3200" dirty="0" smtClean="0"/>
              <a:t>2,750 </a:t>
            </a:r>
            <a:r>
              <a:rPr lang="cs-CZ" sz="3200" dirty="0" smtClean="0"/>
              <a:t>% 	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PMR: 2,00 % 		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4095721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 (úrokový kanál):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547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 smtClean="0"/>
              <a:t>Devizové intervence</a:t>
            </a:r>
          </a:p>
          <a:p>
            <a:r>
              <a:rPr lang="cs-CZ" sz="2800" dirty="0" smtClean="0"/>
              <a:t>V ČR prováděny od 2013 do 2017</a:t>
            </a:r>
          </a:p>
          <a:p>
            <a:r>
              <a:rPr lang="cs-CZ" sz="2800" dirty="0" err="1" smtClean="0"/>
              <a:t>Repo</a:t>
            </a:r>
            <a:r>
              <a:rPr lang="cs-CZ" sz="2800" dirty="0" smtClean="0"/>
              <a:t> sazba a diskontní sazba na „technické nule“</a:t>
            </a:r>
          </a:p>
          <a:p>
            <a:r>
              <a:rPr lang="cs-CZ" sz="2800" dirty="0" smtClean="0"/>
              <a:t>Inflace stále příliš nízká</a:t>
            </a:r>
          </a:p>
          <a:p>
            <a:r>
              <a:rPr lang="cs-CZ" sz="2800" dirty="0" smtClean="0"/>
              <a:t>Snaha o navýšení inflace blíže k inflačnímu cíli</a:t>
            </a:r>
          </a:p>
          <a:p>
            <a:endParaRPr lang="cs-CZ" sz="2800" dirty="0" smtClean="0"/>
          </a:p>
          <a:p>
            <a:r>
              <a:rPr lang="cs-CZ" sz="2800" dirty="0" smtClean="0"/>
              <a:t>Přistoupeno k „oslabování“ koruny</a:t>
            </a:r>
          </a:p>
          <a:p>
            <a:r>
              <a:rPr lang="cs-CZ" sz="2800" dirty="0" smtClean="0"/>
              <a:t>Nákup EUR za CZK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7986190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 – několik názorů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Viceguvernér ČNB 2014</a:t>
            </a:r>
          </a:p>
          <a:p>
            <a:r>
              <a:rPr lang="cs-CZ" dirty="0" smtClean="0">
                <a:hlinkClick r:id="rId2"/>
              </a:rPr>
              <a:t>https://www.youtube.com/watch?v=XE1nkMmOHDg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Ekonom Pavel Kohout 2013/2014</a:t>
            </a:r>
          </a:p>
          <a:p>
            <a:r>
              <a:rPr lang="cs-CZ" dirty="0" smtClean="0">
                <a:hlinkClick r:id="rId3"/>
              </a:rPr>
              <a:t>https://www.youtube.com/watch?v=_qw_FogVuJ4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Martin Slaný 2017</a:t>
            </a:r>
          </a:p>
          <a:p>
            <a:r>
              <a:rPr lang="cs-CZ" dirty="0" smtClean="0">
                <a:hlinkClick r:id="rId4"/>
              </a:rPr>
              <a:t>https://www.youtube.com/watch?v=Ifs37HuWJcs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591785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Kvantitativní uvolňování</a:t>
            </a:r>
          </a:p>
          <a:p>
            <a:r>
              <a:rPr lang="cs-CZ" sz="2800" dirty="0" smtClean="0"/>
              <a:t>Negativní sazby</a:t>
            </a:r>
          </a:p>
          <a:p>
            <a:endParaRPr lang="cs-CZ" sz="2800" dirty="0" smtClean="0"/>
          </a:p>
          <a:p>
            <a:r>
              <a:rPr lang="cs-CZ" sz="2800" dirty="0" smtClean="0"/>
              <a:t>V teoretické rovině uvažováno o:</a:t>
            </a:r>
          </a:p>
          <a:p>
            <a:r>
              <a:rPr lang="cs-CZ" sz="2800" dirty="0" smtClean="0"/>
              <a:t>tzv. </a:t>
            </a:r>
            <a:r>
              <a:rPr lang="cs-CZ" sz="2800" dirty="0" err="1" smtClean="0"/>
              <a:t>helicopter</a:t>
            </a:r>
            <a:r>
              <a:rPr lang="cs-CZ" sz="2800" dirty="0" smtClean="0"/>
              <a:t> drops</a:t>
            </a:r>
          </a:p>
          <a:p>
            <a:r>
              <a:rPr lang="cs-CZ" sz="2800" dirty="0" smtClean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35704092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Oblast I – Tržní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Tržní hospodářství vs. centrálně plánované hospodářství</a:t>
            </a:r>
          </a:p>
          <a:p>
            <a:r>
              <a:rPr lang="cs-CZ" altLang="cs-CZ" sz="2400" dirty="0" smtClean="0"/>
              <a:t>Spojitost s přístupem k institutu vlastnictví</a:t>
            </a:r>
          </a:p>
          <a:p>
            <a:endParaRPr lang="cs-CZ" altLang="cs-CZ" sz="2400" dirty="0" smtClean="0"/>
          </a:p>
          <a:p>
            <a:r>
              <a:rPr lang="cs-CZ" altLang="cs-CZ" dirty="0" smtClean="0"/>
              <a:t>Vlastnické právo = věcné právo, </a:t>
            </a:r>
            <a:r>
              <a:rPr lang="cs-CZ" altLang="cs-CZ" dirty="0" err="1" smtClean="0"/>
              <a:t>erga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omnes</a:t>
            </a:r>
            <a:r>
              <a:rPr lang="cs-CZ" altLang="cs-CZ" dirty="0" smtClean="0"/>
              <a:t> (působící vůči všem osobám)</a:t>
            </a:r>
          </a:p>
          <a:p>
            <a:r>
              <a:rPr lang="cs-CZ" altLang="cs-CZ" sz="2400" dirty="0" smtClean="0"/>
              <a:t>Oprávnění věc držet, užívat a požívat, nakládat s ní</a:t>
            </a:r>
          </a:p>
          <a:p>
            <a:endParaRPr lang="cs-CZ" altLang="cs-CZ" dirty="0"/>
          </a:p>
          <a:p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30847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Vybraná právní úprava I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Listina základních práva svobod (Listina):</a:t>
            </a:r>
          </a:p>
          <a:p>
            <a:pPr lvl="1"/>
            <a:r>
              <a:rPr lang="cs-CZ" altLang="cs-CZ" sz="2400" dirty="0" smtClean="0"/>
              <a:t>Čl. </a:t>
            </a:r>
            <a:r>
              <a:rPr lang="cs-CZ" altLang="cs-CZ" sz="2400" dirty="0"/>
              <a:t>11 </a:t>
            </a:r>
            <a:r>
              <a:rPr lang="cs-CZ" altLang="cs-CZ" sz="2400" i="1" dirty="0" smtClean="0"/>
              <a:t>„Každý </a:t>
            </a:r>
            <a:r>
              <a:rPr lang="cs-CZ" altLang="cs-CZ" sz="2400" i="1" dirty="0"/>
              <a:t>má </a:t>
            </a:r>
            <a:r>
              <a:rPr lang="cs-CZ" altLang="cs-CZ" sz="2400" i="1" u="sng" dirty="0"/>
              <a:t>právo vlastnit majetek</a:t>
            </a:r>
            <a:r>
              <a:rPr lang="cs-CZ" altLang="cs-CZ" sz="2400" i="1" dirty="0"/>
              <a:t>. Vlastnické právo všech vlastníků má stejný zákonný obsah a ochranu</a:t>
            </a:r>
            <a:r>
              <a:rPr lang="cs-CZ" altLang="cs-CZ" sz="2400" i="1" dirty="0" smtClean="0"/>
              <a:t>.“</a:t>
            </a:r>
          </a:p>
          <a:p>
            <a:pPr lvl="1"/>
            <a:r>
              <a:rPr lang="cs-CZ" altLang="cs-CZ" sz="2400" i="1" dirty="0"/>
              <a:t>„Zákon stanoví, který majetek nezbytný k zabezpečování potřeb celé společnosti, rozvoje národního hospodářství a veřejného zájmu smí být jen ve vlastnictví státu, obce nebo určených právnických osob; zákon může také stanovit, že určité věci mohou být pouze ve vlastnictví občanů nebo právnických osob se sídlem v České a Slovenské Federativní </a:t>
            </a:r>
            <a:r>
              <a:rPr lang="cs-CZ" altLang="cs-CZ" sz="2400" i="1" dirty="0" smtClean="0"/>
              <a:t>Republice.“</a:t>
            </a:r>
          </a:p>
          <a:p>
            <a:pPr lvl="1"/>
            <a:r>
              <a:rPr lang="cs-CZ" altLang="cs-CZ" sz="2400" dirty="0" smtClean="0"/>
              <a:t>Čl.26 </a:t>
            </a:r>
            <a:r>
              <a:rPr lang="cs-CZ" altLang="cs-CZ" sz="2400" i="1" dirty="0" smtClean="0"/>
              <a:t>„</a:t>
            </a:r>
            <a:r>
              <a:rPr lang="cs-CZ" sz="2400" i="1" dirty="0"/>
              <a:t>Každý má právo na svobodnou volbu povolání a přípravu k němu, jakož i </a:t>
            </a:r>
            <a:r>
              <a:rPr lang="cs-CZ" sz="2400" i="1" u="sng" dirty="0"/>
              <a:t>právo podnikat </a:t>
            </a:r>
            <a:r>
              <a:rPr lang="cs-CZ" sz="2400" i="1" dirty="0"/>
              <a:t>a provozovat jinou hospodářskou </a:t>
            </a:r>
            <a:r>
              <a:rPr lang="cs-CZ" sz="2400" i="1" dirty="0" smtClean="0"/>
              <a:t>činnost.</a:t>
            </a:r>
            <a:r>
              <a:rPr lang="cs-CZ" altLang="cs-CZ" sz="2400" i="1" dirty="0" smtClean="0"/>
              <a:t>“</a:t>
            </a:r>
          </a:p>
          <a:p>
            <a:endParaRPr lang="cs-CZ" altLang="cs-CZ" dirty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3107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Vybraná právní úprava II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45920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Smlouva o fungování EU (SFEU):</a:t>
            </a:r>
          </a:p>
          <a:p>
            <a:pPr lvl="1"/>
            <a:r>
              <a:rPr lang="cs-CZ" altLang="cs-CZ" sz="2400" dirty="0" smtClean="0"/>
              <a:t>Čl. 119 </a:t>
            </a:r>
            <a:r>
              <a:rPr lang="cs-CZ" altLang="cs-CZ" sz="2400" i="1" dirty="0" smtClean="0"/>
              <a:t>„</a:t>
            </a:r>
            <a:r>
              <a:rPr lang="cs-CZ" sz="2400" i="1" dirty="0"/>
              <a:t>Činnosti členských států a Unie ve smyslu článku 3 Smlouvy o Evropské unii zahrnují za podmínek stanovených Smlouvami zavedení hospodářské politiky, která je založena na úzké koordinaci hospodářských politik členských států, na vnitřním trhu a na vymezení společných cílů a která je prováděna v souladu se </a:t>
            </a:r>
            <a:r>
              <a:rPr lang="cs-CZ" sz="2400" i="1" u="sng" dirty="0"/>
              <a:t>zásadou otevřeného tržního hospodářství </a:t>
            </a:r>
            <a:r>
              <a:rPr lang="cs-CZ" sz="2400" i="1" dirty="0"/>
              <a:t>s volnou </a:t>
            </a:r>
            <a:r>
              <a:rPr lang="cs-CZ" sz="2400" i="1" dirty="0" smtClean="0"/>
              <a:t>soutěží.</a:t>
            </a:r>
            <a:r>
              <a:rPr lang="cs-CZ" altLang="cs-CZ" sz="2400" i="1" dirty="0" smtClean="0"/>
              <a:t>“</a:t>
            </a:r>
          </a:p>
          <a:p>
            <a:pPr lvl="1"/>
            <a:r>
              <a:rPr lang="cs-CZ" altLang="cs-CZ" sz="2400" dirty="0" smtClean="0"/>
              <a:t>Čl. 120 </a:t>
            </a:r>
            <a:r>
              <a:rPr lang="cs-CZ" altLang="cs-CZ" sz="2400" i="1" dirty="0" smtClean="0"/>
              <a:t>„</a:t>
            </a:r>
            <a:r>
              <a:rPr lang="cs-CZ" sz="2400" i="1" dirty="0" smtClean="0"/>
              <a:t>Členské </a:t>
            </a:r>
            <a:r>
              <a:rPr lang="cs-CZ" sz="2400" i="1" dirty="0"/>
              <a:t>státy směrují své hospodářské politiky tak, aby v rámci hlavních směrů uvedených v čl. 121 odst. 2 přispívaly k dosahování cílů Unie ve smyslu článku 3 Smlouvy o Evropské unii. Členské státy a Unie postupují v souladu se zásadami stanovenými v článku 119 a v souladu se </a:t>
            </a:r>
            <a:r>
              <a:rPr lang="cs-CZ" sz="2400" i="1" u="sng" dirty="0"/>
              <a:t>zásadou otevřeného tržního hospodářství </a:t>
            </a:r>
            <a:r>
              <a:rPr lang="cs-CZ" sz="2400" i="1" dirty="0"/>
              <a:t>s volnou soutěží, čímž je podporováno efektivní umisťování zdrojů</a:t>
            </a:r>
            <a:r>
              <a:rPr lang="cs-CZ" altLang="cs-CZ" sz="2400" i="1" dirty="0" smtClean="0"/>
              <a:t>.“</a:t>
            </a:r>
            <a:endParaRPr lang="cs-CZ" altLang="cs-CZ" dirty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53246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Ekonomické instituty a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Ekonomické </a:t>
            </a:r>
            <a:r>
              <a:rPr lang="cs-CZ" dirty="0" smtClean="0"/>
              <a:t>instituty </a:t>
            </a:r>
            <a:r>
              <a:rPr lang="cs-CZ" dirty="0" smtClean="0"/>
              <a:t>vznikají často </a:t>
            </a:r>
            <a:r>
              <a:rPr lang="cs-CZ" dirty="0" smtClean="0"/>
              <a:t>v důsledku lidského jednání</a:t>
            </a:r>
          </a:p>
          <a:p>
            <a:r>
              <a:rPr lang="cs-CZ" dirty="0" smtClean="0"/>
              <a:t>Právo je teprve následně „dohání“ svojí regulací</a:t>
            </a:r>
          </a:p>
          <a:p>
            <a:endParaRPr lang="cs-CZ" dirty="0" smtClean="0"/>
          </a:p>
          <a:p>
            <a:r>
              <a:rPr lang="cs-CZ" dirty="0" smtClean="0"/>
              <a:t>Příkladem např. účetnictví a jeho faktický vznik dávno před tím, než začalo být regulováno právními normami</a:t>
            </a:r>
          </a:p>
          <a:p>
            <a:endParaRPr lang="cs-CZ" dirty="0" smtClean="0"/>
          </a:p>
          <a:p>
            <a:r>
              <a:rPr lang="cs-CZ" dirty="0" smtClean="0"/>
              <a:t>Regulace jako mantinely pro „živé“ ekonomické vztahy</a:t>
            </a:r>
          </a:p>
          <a:p>
            <a:r>
              <a:rPr lang="cs-CZ" dirty="0" smtClean="0"/>
              <a:t>Vnímání ekonomické podstaty vztahů nutné pro chápání regulace 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4721457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Tržní mechanismus 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 smtClean="0"/>
              <a:t>Interakce mezi subjekty trhu</a:t>
            </a:r>
          </a:p>
          <a:p>
            <a:r>
              <a:rPr lang="cs-CZ" sz="3200" dirty="0" smtClean="0"/>
              <a:t>Nabízejí – poptávající</a:t>
            </a:r>
          </a:p>
          <a:p>
            <a:r>
              <a:rPr lang="cs-CZ" sz="3200" dirty="0" smtClean="0"/>
              <a:t>Usilování o uspokojování potřeb</a:t>
            </a:r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err="1" smtClean="0"/>
              <a:t>Friedman</a:t>
            </a:r>
            <a:r>
              <a:rPr lang="cs-CZ" sz="3200" dirty="0" smtClean="0"/>
              <a:t> (L.E. </a:t>
            </a:r>
            <a:r>
              <a:rPr lang="cs-CZ" sz="3200" dirty="0" err="1" smtClean="0"/>
              <a:t>Read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I, </a:t>
            </a:r>
            <a:r>
              <a:rPr lang="cs-CZ" sz="3200" dirty="0" err="1" smtClean="0"/>
              <a:t>Pencil</a:t>
            </a:r>
            <a:endParaRPr lang="cs-CZ" sz="28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www.youtube.com/watch?v=QJ4Z9iYA2F0</a:t>
            </a:r>
            <a:endParaRPr lang="cs-CZ" dirty="0" smtClean="0"/>
          </a:p>
          <a:p>
            <a:r>
              <a:rPr lang="cs-CZ" dirty="0" smtClean="0"/>
              <a:t>13:20 – 16:05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979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 smtClean="0"/>
              <a:t>Tržní </a:t>
            </a:r>
            <a:r>
              <a:rPr lang="cs-CZ" dirty="0" smtClean="0"/>
              <a:t>mechanismus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dirty="0" smtClean="0"/>
              <a:t>Nabídka</a:t>
            </a:r>
          </a:p>
          <a:p>
            <a:pPr lvl="1"/>
            <a:r>
              <a:rPr lang="cs-CZ" sz="2800" dirty="0" smtClean="0"/>
              <a:t>Poptávka</a:t>
            </a:r>
          </a:p>
          <a:p>
            <a:pPr lvl="1"/>
            <a:r>
              <a:rPr lang="cs-CZ" sz="2800" dirty="0"/>
              <a:t>C</a:t>
            </a:r>
            <a:r>
              <a:rPr lang="cs-CZ" sz="2800" dirty="0" smtClean="0"/>
              <a:t>ena</a:t>
            </a:r>
            <a:endParaRPr lang="cs-CZ" sz="2800" dirty="0" smtClean="0"/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86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2315</TotalTime>
  <Words>1543</Words>
  <Application>Microsoft Office PowerPoint</Application>
  <PresentationFormat>Širokoúhlá obrazovka</PresentationFormat>
  <Paragraphs>343</Paragraphs>
  <Slides>36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Corbel</vt:lpstr>
      <vt:lpstr>Wingdings</vt:lpstr>
      <vt:lpstr>Paralaxa</vt:lpstr>
      <vt:lpstr>Úvod do managementu</vt:lpstr>
      <vt:lpstr>Management   všeobecný vs. osobní</vt:lpstr>
      <vt:lpstr>Témata dnešního bloku</vt:lpstr>
      <vt:lpstr>Oblast I – Tržní prostředí</vt:lpstr>
      <vt:lpstr>Vybraná právní úprava I</vt:lpstr>
      <vt:lpstr>Vybraná právní úprava II</vt:lpstr>
      <vt:lpstr>Ekonomické instituty a právo</vt:lpstr>
      <vt:lpstr>Tržní mechanismus I </vt:lpstr>
      <vt:lpstr>Tržní mechanismus II</vt:lpstr>
      <vt:lpstr>Soukromý sektor – veřejný sektor</vt:lpstr>
      <vt:lpstr>Právo veřejné – právo soukromé</vt:lpstr>
      <vt:lpstr>Finanční systém</vt:lpstr>
      <vt:lpstr>Oblast II – Státní hospodářské politiky</vt:lpstr>
      <vt:lpstr>Fiskální politika</vt:lpstr>
      <vt:lpstr>Fiskální politika</vt:lpstr>
      <vt:lpstr>Obecně k měnové politice – peníze a měna</vt:lpstr>
      <vt:lpstr>Peníze a měna</vt:lpstr>
      <vt:lpstr>Peníze a měna</vt:lpstr>
      <vt:lpstr>Peníze a měna</vt:lpstr>
      <vt:lpstr>„Kryptoměny“</vt:lpstr>
      <vt:lpstr>Cena a hodnota</vt:lpstr>
      <vt:lpstr>Měnová politika</vt:lpstr>
      <vt:lpstr>Měnová politika</vt:lpstr>
      <vt:lpstr>Měnově politický režim – cílování inflace</vt:lpstr>
      <vt:lpstr>Klíčové pojmy - opakování</vt:lpstr>
      <vt:lpstr>Měnověpolitické nástroje</vt:lpstr>
      <vt:lpstr>Měnověpolitické nástroje</vt:lpstr>
      <vt:lpstr>Automatické nástroje</vt:lpstr>
      <vt:lpstr>Automatické nástroje</vt:lpstr>
      <vt:lpstr>Operace na volném trhu</vt:lpstr>
      <vt:lpstr>Aktuální výše sazeb a PMR v ČR (02/2019)</vt:lpstr>
      <vt:lpstr>Transmisní mechanismus</vt:lpstr>
      <vt:lpstr>Nestandardní měnověpolitické nástroje</vt:lpstr>
      <vt:lpstr>Devizové intervence – několik názorů</vt:lpstr>
      <vt:lpstr>Některé další měnověpolitické nástroje - v ČR nevyužívané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138</cp:revision>
  <cp:lastPrinted>2016-12-01T06:58:45Z</cp:lastPrinted>
  <dcterms:created xsi:type="dcterms:W3CDTF">2016-10-17T17:38:14Z</dcterms:created>
  <dcterms:modified xsi:type="dcterms:W3CDTF">2019-02-14T14:58:47Z</dcterms:modified>
</cp:coreProperties>
</file>