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76" r:id="rId2"/>
    <p:sldId id="330" r:id="rId3"/>
    <p:sldId id="277" r:id="rId4"/>
    <p:sldId id="278" r:id="rId5"/>
    <p:sldId id="289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3" r:id="rId23"/>
    <p:sldId id="324" r:id="rId24"/>
    <p:sldId id="325" r:id="rId25"/>
    <p:sldId id="326" r:id="rId26"/>
    <p:sldId id="320" r:id="rId27"/>
    <p:sldId id="321" r:id="rId28"/>
    <p:sldId id="322" r:id="rId29"/>
    <p:sldId id="274" r:id="rId30"/>
    <p:sldId id="258" r:id="rId31"/>
    <p:sldId id="259" r:id="rId32"/>
    <p:sldId id="261" r:id="rId33"/>
    <p:sldId id="275" r:id="rId34"/>
    <p:sldId id="262" r:id="rId35"/>
    <p:sldId id="260" r:id="rId36"/>
    <p:sldId id="270" r:id="rId37"/>
    <p:sldId id="328" r:id="rId38"/>
    <p:sldId id="263" r:id="rId39"/>
    <p:sldId id="264" r:id="rId40"/>
    <p:sldId id="265" r:id="rId41"/>
    <p:sldId id="327" r:id="rId42"/>
    <p:sldId id="266" r:id="rId43"/>
    <p:sldId id="329" r:id="rId44"/>
    <p:sldId id="268" r:id="rId45"/>
    <p:sldId id="271" r:id="rId46"/>
    <p:sldId id="272" r:id="rId47"/>
    <p:sldId id="273" r:id="rId48"/>
    <p:sldId id="336" r:id="rId49"/>
    <p:sldId id="337" r:id="rId50"/>
    <p:sldId id="338" r:id="rId51"/>
    <p:sldId id="339" r:id="rId52"/>
    <p:sldId id="340" r:id="rId53"/>
    <p:sldId id="341" r:id="rId5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3C4F1-607B-444C-AE9D-8EA9E422DF49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E71F1-DAFD-4E40-8C7E-C610B22E3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88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6BF874-2EBB-4932-B78E-4CA16D1A79FD}" type="slidenum">
              <a:rPr lang="cs-CZ"/>
              <a:pPr eaLnBrk="1" hangingPunct="1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7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9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08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66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23C71-4F9D-4890-890A-3749E13AEB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20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3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0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01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4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2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1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31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9A505-74F9-4651-86F7-1954013B0C85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905472"/>
          </a:xfrm>
        </p:spPr>
        <p:txBody>
          <a:bodyPr>
            <a:noAutofit/>
          </a:bodyPr>
          <a:lstStyle/>
          <a:p>
            <a:r>
              <a:rPr lang="pl-PL" sz="5400" b="1" dirty="0" smtClean="0"/>
              <a:t>MĚNOVÉ </a:t>
            </a:r>
            <a:r>
              <a:rPr lang="pl-PL" sz="5400" b="1" smtClean="0"/>
              <a:t>PRÁVO 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 FIPR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Petr Mrkývka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2019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8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Pamětní mince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Pamětní mince </a:t>
            </a:r>
            <a:r>
              <a:rPr lang="cs-CZ" dirty="0" smtClean="0"/>
              <a:t>je tuzemská mince vyrobená z obecných nebo drahých kovů určená ke sběratelským účelům</a:t>
            </a:r>
            <a:r>
              <a:rPr lang="cs-CZ" dirty="0" smtClean="0"/>
              <a:t>.</a:t>
            </a:r>
            <a:endParaRPr lang="cs-CZ" dirty="0" smtClean="0"/>
          </a:p>
        </p:txBody>
      </p:sp>
      <p:sp>
        <p:nvSpPr>
          <p:cNvPr id="45060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45061" name="Picture 1" descr="Lí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221163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2" name="Picture 2" descr="R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492375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Kvalitativní kategorie platidel</a:t>
            </a:r>
          </a:p>
        </p:txBody>
      </p:sp>
      <p:sp>
        <p:nvSpPr>
          <p:cNvPr id="46083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Bankovka	 		celistvá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celá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opotřebená oběhem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nestandardně poškozená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běžně poškozená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Mince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195513" y="2205038"/>
            <a:ext cx="18716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195513" y="2205038"/>
            <a:ext cx="1871662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979613" y="2133600"/>
            <a:ext cx="2087562" cy="1150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195513" y="2205038"/>
            <a:ext cx="1871662" cy="1655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195513" y="2205038"/>
            <a:ext cx="1871662" cy="223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1692275" y="2708275"/>
            <a:ext cx="2374900" cy="2376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1692275" y="3284538"/>
            <a:ext cx="2374900" cy="1800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1692275" y="3860800"/>
            <a:ext cx="2374900" cy="1223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1692275" y="4437063"/>
            <a:ext cx="23749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57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Celá a celistvá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b="1" dirty="0" smtClean="0"/>
              <a:t>celá</a:t>
            </a:r>
            <a:r>
              <a:rPr lang="cs-CZ" dirty="0" smtClean="0"/>
              <a:t> je tuzemská bankovka, které:</a:t>
            </a:r>
          </a:p>
          <a:p>
            <a:pPr marL="514350" indent="-514350" eaLnBrk="1" hangingPunct="1">
              <a:buFont typeface="Wingdings" pitchFamily="2" charset="2"/>
              <a:buAutoNum type="alphaLcParenR"/>
              <a:defRPr/>
            </a:pPr>
            <a:r>
              <a:rPr lang="cs-CZ" dirty="0" smtClean="0"/>
              <a:t>nechybí žádná její část, nebo </a:t>
            </a:r>
          </a:p>
          <a:p>
            <a:pPr marL="514350" indent="-514350" eaLnBrk="1" hangingPunct="1">
              <a:buFont typeface="Wingdings" pitchFamily="2" charset="2"/>
              <a:buAutoNum type="alphaLcParenR"/>
              <a:defRPr/>
            </a:pPr>
            <a:r>
              <a:rPr lang="cs-CZ" dirty="0" smtClean="0"/>
              <a:t>které chybí pouze část nebo části okraje na obvodu bankovky</a:t>
            </a:r>
          </a:p>
          <a:p>
            <a:pPr eaLnBrk="1" hangingPunct="1">
              <a:defRPr/>
            </a:pPr>
            <a:r>
              <a:rPr lang="cs-CZ" b="1" dirty="0" smtClean="0"/>
              <a:t>celá </a:t>
            </a:r>
            <a:r>
              <a:rPr lang="cs-CZ" dirty="0" smtClean="0"/>
              <a:t>je tuzemská mince, jejíž plocha nebyla zmenšena, nebo mince vyrobená z více částí, které nechybí žádná její část</a:t>
            </a:r>
          </a:p>
          <a:p>
            <a:pPr eaLnBrk="1" hangingPunct="1">
              <a:defRPr/>
            </a:pPr>
            <a:r>
              <a:rPr lang="cs-CZ" b="1" dirty="0" smtClean="0"/>
              <a:t>celistvá</a:t>
            </a:r>
            <a:r>
              <a:rPr lang="cs-CZ" dirty="0" smtClean="0"/>
              <a:t> je tuzemská bankovka, která tvoří souvislý celek</a:t>
            </a:r>
          </a:p>
        </p:txBody>
      </p:sp>
    </p:spTree>
    <p:extLst>
      <p:ext uri="{BB962C8B-B14F-4D97-AF65-F5344CB8AC3E}">
        <p14:creationId xmlns:p14="http://schemas.microsoft.com/office/powerpoint/2010/main" val="98765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Opotřebená oběhem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opotřebovaná oběhem </a:t>
            </a:r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</a:rPr>
              <a:t>celá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celistvá</a:t>
            </a:r>
            <a:r>
              <a:rPr lang="cs-CZ" dirty="0" smtClean="0"/>
              <a:t> tuzemská bankovka, která je: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     </a:t>
            </a:r>
            <a:r>
              <a:rPr lang="cs-CZ" b="1" dirty="0" smtClean="0">
                <a:solidFill>
                  <a:srgbClr val="FF0000"/>
                </a:solidFill>
              </a:rPr>
              <a:t>odřená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zašpiněná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nebo </a:t>
            </a:r>
            <a:r>
              <a:rPr lang="cs-CZ" dirty="0" smtClean="0">
                <a:solidFill>
                  <a:srgbClr val="FF0000"/>
                </a:solidFill>
              </a:rPr>
              <a:t>pomačkaná</a:t>
            </a:r>
            <a:r>
              <a:rPr lang="cs-CZ" dirty="0" smtClean="0"/>
              <a:t>,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b="1" dirty="0" smtClean="0"/>
              <a:t>Mince opotřebovaná oběhem </a:t>
            </a:r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</a:rPr>
              <a:t>celá</a:t>
            </a:r>
            <a:endParaRPr lang="cs-CZ" b="1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1835150" y="2708275"/>
            <a:ext cx="3600450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3348038" y="2708275"/>
            <a:ext cx="1944687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5292725" y="2708275"/>
            <a:ext cx="574675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1835150" y="4581525"/>
            <a:ext cx="496887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3708400" y="4581525"/>
            <a:ext cx="309562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32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Nestandardně poškozená bankovka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jejíž obrazec je nečitelný, deformovaný nebo proděravělý, </a:t>
            </a:r>
          </a:p>
          <a:p>
            <a:pPr eaLnBrk="1" hangingPunct="1"/>
            <a:r>
              <a:rPr lang="cs-CZ" sz="2400" smtClean="0"/>
              <a:t>ohořelá nebo zetlelá,</a:t>
            </a:r>
          </a:p>
          <a:p>
            <a:pPr eaLnBrk="1" hangingPunct="1"/>
            <a:r>
              <a:rPr lang="cs-CZ" sz="2400" smtClean="0"/>
              <a:t>popsaná, pomalovaná, přetištěná, potištěná, obarvená, odbarvená, poškozená biologickým nebo jiným materiálem, </a:t>
            </a:r>
            <a:r>
              <a:rPr lang="pt-BR" sz="2400" smtClean="0"/>
              <a:t>nejde-li o nepatrná poškození nebránící dalšímu</a:t>
            </a:r>
            <a:r>
              <a:rPr lang="cs-CZ" sz="2400" smtClean="0"/>
              <a:t> oběhu, a</a:t>
            </a:r>
          </a:p>
          <a:p>
            <a:pPr eaLnBrk="1" hangingPunct="1"/>
            <a:r>
              <a:rPr lang="cs-CZ" sz="2400" smtClean="0"/>
              <a:t>poškozená nástražným zařízením na ochranu proti krádeži a tuzemská bankovka skládající se z více než 2 částí,</a:t>
            </a:r>
          </a:p>
          <a:p>
            <a:pPr eaLnBrk="1" hangingPunct="1"/>
            <a:r>
              <a:rPr lang="cs-CZ" sz="2400" b="1" smtClean="0"/>
              <a:t>X běžně poškozená </a:t>
            </a:r>
          </a:p>
        </p:txBody>
      </p:sp>
    </p:spTree>
    <p:extLst>
      <p:ext uri="{BB962C8B-B14F-4D97-AF65-F5344CB8AC3E}">
        <p14:creationId xmlns:p14="http://schemas.microsoft.com/office/powerpoint/2010/main" val="40504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Nestandardně poškozená mince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obrazec nebo reliéf je nečitelný, její tvar je deformovaný,</a:t>
            </a:r>
          </a:p>
          <a:p>
            <a:pPr eaLnBrk="1" hangingPunct="1">
              <a:defRPr/>
            </a:pPr>
            <a:r>
              <a:rPr lang="cs-CZ" sz="2400" dirty="0" smtClean="0"/>
              <a:t>mince nastřižená nebo proděravělá,</a:t>
            </a:r>
          </a:p>
          <a:p>
            <a:pPr eaLnBrk="1" hangingPunct="1">
              <a:defRPr/>
            </a:pPr>
            <a:r>
              <a:rPr lang="cs-CZ" sz="2400" dirty="0" smtClean="0"/>
              <a:t>vyrobená z více částí, jejíž jednotlivé části jsou odděleny,</a:t>
            </a:r>
          </a:p>
          <a:p>
            <a:pPr eaLnBrk="1" hangingPunct="1">
              <a:defRPr/>
            </a:pPr>
            <a:r>
              <a:rPr lang="cs-CZ" sz="2400" dirty="0" smtClean="0"/>
              <a:t>která je podélně rozštěpená v hraně na část s lícní a část s rubovou stranou, </a:t>
            </a:r>
          </a:p>
          <a:p>
            <a:pPr eaLnBrk="1" hangingPunct="1">
              <a:defRPr/>
            </a:pPr>
            <a:r>
              <a:rPr lang="cs-CZ" sz="2400" dirty="0" smtClean="0"/>
              <a:t>poškozená nástražným zařízením na ochranu proti krádeži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400" b="1" dirty="0" smtClean="0"/>
              <a:t>X běžně poškozená</a:t>
            </a:r>
          </a:p>
        </p:txBody>
      </p:sp>
    </p:spTree>
    <p:extLst>
      <p:ext uri="{BB962C8B-B14F-4D97-AF65-F5344CB8AC3E}">
        <p14:creationId xmlns:p14="http://schemas.microsoft.com/office/powerpoint/2010/main" val="320681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Subjekty nuceného oběhu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smtClean="0"/>
              <a:t>ČNB: </a:t>
            </a:r>
            <a:r>
              <a:rPr lang="cs-CZ" sz="2400" dirty="0" smtClean="0"/>
              <a:t>emisní banka, Národní středisko pro padělky, Národní středisko pro analýzu padělků bankovek a Národní středisko pro analýzu padělků mincí </a:t>
            </a:r>
            <a:endParaRPr lang="cs-CZ" sz="2400" b="1" dirty="0" smtClean="0"/>
          </a:p>
          <a:p>
            <a:pPr eaLnBrk="1" hangingPunct="1"/>
            <a:r>
              <a:rPr lang="cs-CZ" sz="2400" b="1" dirty="0" smtClean="0"/>
              <a:t>Úvěrová instituce</a:t>
            </a:r>
            <a:r>
              <a:rPr lang="cs-CZ" sz="2400" dirty="0" smtClean="0"/>
              <a:t>: banka, zahraniční banka v rozsahu, v němž vykonává činnost v České republice prostřednictvím pobočky, a spořitelní a úvěrní družstvo</a:t>
            </a:r>
          </a:p>
          <a:p>
            <a:pPr eaLnBrk="1" hangingPunct="1"/>
            <a:r>
              <a:rPr lang="pt-BR" sz="2400" dirty="0" smtClean="0"/>
              <a:t>úvěrová instituce provádějící </a:t>
            </a:r>
            <a:r>
              <a:rPr lang="pt-BR" sz="2400" dirty="0" smtClean="0">
                <a:solidFill>
                  <a:srgbClr val="FF0000"/>
                </a:solidFill>
              </a:rPr>
              <a:t>pokladní operace</a:t>
            </a: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sz="2400" b="1" dirty="0" smtClean="0"/>
              <a:t>Směnárník</a:t>
            </a:r>
            <a:r>
              <a:rPr lang="cs-CZ" sz="2400" dirty="0" smtClean="0"/>
              <a:t>: ten, kdo je oprávněn provozovat směnárenskou činnost na základě registrace ke směnárenské činnosti </a:t>
            </a:r>
            <a:r>
              <a:rPr lang="cs-CZ" sz="2400" dirty="0" smtClean="0"/>
              <a:t>podle směnárenského zákona</a:t>
            </a:r>
            <a:endParaRPr lang="cs-CZ" sz="2400" dirty="0" smtClean="0"/>
          </a:p>
          <a:p>
            <a:pPr eaLnBrk="1" hangingPunct="1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77340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Pokladní operace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cs-CZ" smtClean="0">
                <a:solidFill>
                  <a:srgbClr val="FF0000"/>
                </a:solidFill>
              </a:rPr>
              <a:t>přijetí vkladu</a:t>
            </a:r>
            <a:r>
              <a:rPr lang="cs-CZ" smtClean="0"/>
              <a:t> tuzemských bankovek nebo tuzemských mincí </a:t>
            </a:r>
            <a:r>
              <a:rPr lang="cs-CZ" smtClean="0">
                <a:solidFill>
                  <a:srgbClr val="FF0000"/>
                </a:solidFill>
              </a:rPr>
              <a:t>na účet</a:t>
            </a:r>
            <a:r>
              <a:rPr lang="cs-CZ" smtClean="0"/>
              <a:t> vedený úvěrovou institucí nebo </a:t>
            </a:r>
            <a:r>
              <a:rPr lang="cs-CZ" smtClean="0">
                <a:solidFill>
                  <a:srgbClr val="FF0000"/>
                </a:solidFill>
              </a:rPr>
              <a:t>výplata</a:t>
            </a:r>
            <a:r>
              <a:rPr lang="cs-CZ" smtClean="0"/>
              <a:t> tuzemských bankovek nebo tuzemských mincí </a:t>
            </a:r>
            <a:r>
              <a:rPr lang="cs-CZ" smtClean="0">
                <a:solidFill>
                  <a:srgbClr val="FF0000"/>
                </a:solidFill>
              </a:rPr>
              <a:t>z tohoto účtu</a:t>
            </a:r>
            <a:r>
              <a:rPr lang="cs-CZ" smtClean="0"/>
              <a:t>, prováděné v místě k tomu určeném zaměstnanci úvěrové instituce nebo osobami jednajícími jménem nebo na účet úvěrové instituce.</a:t>
            </a:r>
          </a:p>
        </p:txBody>
      </p:sp>
    </p:spTree>
    <p:extLst>
      <p:ext uri="{BB962C8B-B14F-4D97-AF65-F5344CB8AC3E}">
        <p14:creationId xmlns:p14="http://schemas.microsoft.com/office/powerpoint/2010/main" val="358647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 smtClean="0"/>
              <a:t>Oběh bankovek a mincí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Relativně nucený oběh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Každý je povinen přijmout tuzemské bankovky a mince bez omezení, ledaže je oprávněn jejich příjem odmítnout</a:t>
            </a:r>
          </a:p>
        </p:txBody>
      </p:sp>
      <p:sp>
        <p:nvSpPr>
          <p:cNvPr id="53252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Neplatné – stažené z oběhu /ÚI-PPO/</a:t>
            </a:r>
          </a:p>
          <a:p>
            <a:pPr eaLnBrk="1" hangingPunct="1"/>
            <a:r>
              <a:rPr lang="cs-CZ" sz="2400" smtClean="0"/>
              <a:t>Pamětní mince, neplatná platidla /</a:t>
            </a:r>
            <a:r>
              <a:rPr lang="cs-CZ" sz="2400" i="1" smtClean="0"/>
              <a:t>x</a:t>
            </a:r>
            <a:r>
              <a:rPr lang="cs-CZ" sz="2400" smtClean="0"/>
              <a:t> ČNB, ÚI-PPO/</a:t>
            </a:r>
          </a:p>
          <a:p>
            <a:pPr eaLnBrk="1" hangingPunct="1"/>
            <a:r>
              <a:rPr lang="cs-CZ" sz="2400" smtClean="0"/>
              <a:t>50 tuzemských mincí v jedné platbě /</a:t>
            </a:r>
            <a:r>
              <a:rPr lang="cs-CZ" sz="2400" i="1" smtClean="0"/>
              <a:t>x</a:t>
            </a:r>
            <a:r>
              <a:rPr lang="cs-CZ" sz="2400" smtClean="0"/>
              <a:t> ČNB, ÚI-PPO/</a:t>
            </a:r>
          </a:p>
          <a:p>
            <a:pPr eaLnBrk="1" hangingPunct="1"/>
            <a:r>
              <a:rPr lang="cs-CZ" sz="2400" smtClean="0"/>
              <a:t>Poškozené /FO/</a:t>
            </a:r>
          </a:p>
          <a:p>
            <a:pPr eaLnBrk="1" hangingPunct="1"/>
            <a:r>
              <a:rPr lang="cs-CZ" sz="2400" smtClean="0"/>
              <a:t>Poškozená – necelá /PO/</a:t>
            </a:r>
          </a:p>
        </p:txBody>
      </p:sp>
    </p:spTree>
    <p:extLst>
      <p:ext uri="{BB962C8B-B14F-4D97-AF65-F5344CB8AC3E}">
        <p14:creationId xmlns:p14="http://schemas.microsoft.com/office/powerpoint/2010/main" val="201681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Výměna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/>
              <a:t>§ </a:t>
            </a:r>
            <a:r>
              <a:rPr lang="cs-CZ" sz="2000" dirty="0"/>
              <a:t>6</a:t>
            </a:r>
            <a:r>
              <a:rPr lang="cs-CZ" sz="2000" dirty="0" smtClean="0"/>
              <a:t> (ZOBM)</a:t>
            </a:r>
            <a:endParaRPr lang="cs-CZ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/>
              <a:t>Provádí: ČNB + UI PPO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a) tuzemské bankovky a mince za tuzemské bankovky a mince jiných nominálních hodnot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Pozn.: bezplatně do 100 ks </a:t>
            </a:r>
            <a:r>
              <a:rPr lang="cs-CZ" sz="20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b) tuzemské bankovky a mince </a:t>
            </a:r>
            <a:r>
              <a:rPr lang="cs-CZ" sz="2000" dirty="0">
                <a:solidFill>
                  <a:srgbClr val="FF0000"/>
                </a:solidFill>
              </a:rPr>
              <a:t>opotřebované oběhem </a:t>
            </a:r>
            <a:r>
              <a:rPr lang="cs-CZ" sz="2000" dirty="0"/>
              <a:t>a tuzemské bankovky a mince </a:t>
            </a:r>
            <a:r>
              <a:rPr lang="cs-CZ" sz="2000" dirty="0">
                <a:solidFill>
                  <a:srgbClr val="FF0000"/>
                </a:solidFill>
              </a:rPr>
              <a:t>běžně poškozené </a:t>
            </a:r>
            <a:r>
              <a:rPr lang="cs-CZ" sz="2000" u="sng" dirty="0"/>
              <a:t>za </a:t>
            </a:r>
            <a:r>
              <a:rPr lang="cs-CZ" sz="2000" dirty="0"/>
              <a:t>tuzemské bankovky a mince </a:t>
            </a:r>
            <a:r>
              <a:rPr lang="cs-CZ" sz="2000" u="sng" dirty="0"/>
              <a:t>vhodné pro další oběh</a:t>
            </a:r>
            <a:r>
              <a:rPr lang="cs-CZ" sz="2000" u="sng" dirty="0" smtClean="0"/>
              <a:t>,  </a:t>
            </a:r>
            <a:r>
              <a:rPr lang="cs-CZ" sz="2000" dirty="0" smtClean="0">
                <a:solidFill>
                  <a:srgbClr val="92D050"/>
                </a:solidFill>
              </a:rPr>
              <a:t>Pozn.1: možné i na účet;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bezplatně do 100 ks </a:t>
            </a:r>
            <a:r>
              <a:rPr lang="cs-CZ" sz="20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c) tuzemské bankovky a mince </a:t>
            </a:r>
            <a:r>
              <a:rPr lang="cs-CZ" sz="2000" dirty="0">
                <a:solidFill>
                  <a:srgbClr val="FF0000"/>
                </a:solidFill>
              </a:rPr>
              <a:t>prohlášené</a:t>
            </a:r>
            <a:r>
              <a:rPr lang="cs-CZ" sz="2000" dirty="0"/>
              <a:t> Českou národní bankou </a:t>
            </a:r>
            <a:r>
              <a:rPr lang="cs-CZ" sz="2000" dirty="0">
                <a:solidFill>
                  <a:srgbClr val="FF0000"/>
                </a:solidFill>
              </a:rPr>
              <a:t>za neplatné</a:t>
            </a:r>
            <a:r>
              <a:rPr lang="cs-CZ" sz="2000" dirty="0"/>
              <a:t> za platné tuzemské bankovky a mince po dobu stanovenou na základě </a:t>
            </a:r>
            <a:r>
              <a:rPr lang="cs-CZ" sz="2000" dirty="0" smtClean="0"/>
              <a:t>§ 19 ZČNB; </a:t>
            </a:r>
            <a:r>
              <a:rPr lang="cs-CZ" sz="2000" dirty="0" smtClean="0">
                <a:solidFill>
                  <a:srgbClr val="92D050"/>
                </a:solidFill>
              </a:rPr>
              <a:t>Pozn.1: </a:t>
            </a:r>
            <a:r>
              <a:rPr lang="cs-CZ" sz="2000" dirty="0">
                <a:solidFill>
                  <a:srgbClr val="92D050"/>
                </a:solidFill>
              </a:rPr>
              <a:t>možné i na </a:t>
            </a:r>
            <a:r>
              <a:rPr lang="cs-CZ" sz="2000" dirty="0" smtClean="0">
                <a:solidFill>
                  <a:srgbClr val="92D050"/>
                </a:solidFill>
              </a:rPr>
              <a:t>účet;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bezplatně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vytříděné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d) </a:t>
            </a:r>
            <a:r>
              <a:rPr lang="cs-CZ" sz="2000" dirty="0">
                <a:solidFill>
                  <a:srgbClr val="FF0000"/>
                </a:solidFill>
              </a:rPr>
              <a:t>pamětní mince </a:t>
            </a:r>
            <a:r>
              <a:rPr lang="cs-CZ" sz="2000" dirty="0"/>
              <a:t>za tuzemské bankovky nebo tuzemské mince, které nejsou pamětními mincemi</a:t>
            </a:r>
            <a:r>
              <a:rPr lang="cs-CZ" sz="2000" dirty="0" smtClean="0"/>
              <a:t>. </a:t>
            </a:r>
            <a:r>
              <a:rPr lang="cs-CZ" sz="2000" dirty="0" smtClean="0">
                <a:solidFill>
                  <a:srgbClr val="92D050"/>
                </a:solidFill>
              </a:rPr>
              <a:t>Pozn.1: </a:t>
            </a:r>
            <a:r>
              <a:rPr lang="cs-CZ" sz="2000" dirty="0">
                <a:solidFill>
                  <a:srgbClr val="92D050"/>
                </a:solidFill>
              </a:rPr>
              <a:t>možné i na </a:t>
            </a:r>
            <a:r>
              <a:rPr lang="cs-CZ" sz="2000" dirty="0" smtClean="0">
                <a:solidFill>
                  <a:srgbClr val="92D050"/>
                </a:solidFill>
              </a:rPr>
              <a:t>účet;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bezplatně vytříděné podle nominálů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712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Peněžní zřízení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přednáška v rámci předmětu Finanční 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0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Výměna ex oficio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Bankovky a mince opotřebované oběhem Česká národní banka stahuje z oběhu, ničí je a nahrazuje bankovkami a mincemi novými.</a:t>
            </a:r>
          </a:p>
          <a:p>
            <a:endParaRPr lang="cs-CZ" sz="2800" dirty="0" smtClean="0"/>
          </a:p>
          <a:p>
            <a:r>
              <a:rPr lang="cs-CZ" sz="2800" dirty="0" smtClean="0"/>
              <a:t>Česká národní banka spravuje zásoby bankovek a mincí a organizuje dodávky bankovek a mincí od výrobců v souladu s požadavky peněžního oběhu.</a:t>
            </a:r>
          </a:p>
        </p:txBody>
      </p:sp>
    </p:spTree>
    <p:extLst>
      <p:ext uri="{BB962C8B-B14F-4D97-AF65-F5344CB8AC3E}">
        <p14:creationId xmlns:p14="http://schemas.microsoft.com/office/powerpoint/2010/main" val="416659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Standardy zpracování 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000" i="1" dirty="0" smtClean="0"/>
              <a:t>Terminus </a:t>
            </a:r>
            <a:r>
              <a:rPr lang="cs-CZ" sz="2000" i="1" dirty="0" err="1" smtClean="0"/>
              <a:t>technicus</a:t>
            </a:r>
            <a:r>
              <a:rPr lang="cs-CZ" sz="2000" i="1" dirty="0"/>
              <a:t> </a:t>
            </a:r>
            <a:r>
              <a:rPr lang="cs-CZ" sz="2000" i="1" dirty="0" smtClean="0"/>
              <a:t>= standardy zpracování tuzemských bankovek a mincí</a:t>
            </a:r>
          </a:p>
          <a:p>
            <a:pPr eaLnBrk="1" hangingPunct="1"/>
            <a:r>
              <a:rPr lang="cs-CZ" dirty="0" smtClean="0"/>
              <a:t>Vyhláška č. 274/2011 Sb.</a:t>
            </a:r>
          </a:p>
          <a:p>
            <a:pPr eaLnBrk="1" hangingPunct="1"/>
            <a:r>
              <a:rPr lang="cs-CZ" dirty="0" smtClean="0"/>
              <a:t>Ověření počtu, pravosti a platnosti</a:t>
            </a:r>
          </a:p>
          <a:p>
            <a:pPr eaLnBrk="1" hangingPunct="1"/>
            <a:r>
              <a:rPr lang="cs-CZ" dirty="0" smtClean="0"/>
              <a:t>Roztřídění </a:t>
            </a:r>
          </a:p>
          <a:p>
            <a:pPr eaLnBrk="1" hangingPunct="1"/>
            <a:r>
              <a:rPr lang="cs-CZ" dirty="0" smtClean="0"/>
              <a:t>Posouzení vhodnosti pro další oběh 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21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763"/>
            <a:ext cx="8229600" cy="1143000"/>
          </a:xfrm>
        </p:spPr>
        <p:txBody>
          <a:bodyPr/>
          <a:lstStyle/>
          <a:p>
            <a:r>
              <a:rPr lang="cs-CZ" dirty="0" smtClean="0"/>
              <a:t>Nevhodné pro oběh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36004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Ruční zpracování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8965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a) je zašpiněná,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je popsaná, pomalovaná, přetištěná, potištěná, obarvená, odbarvená, poškozená hygienicky závadným materiálem,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je ohořelá nebo zetlelá,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proděravělá alespoň jedním viditelným otvorem,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poškozená nástražným zařízením na ochranu proti krádeži,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f) je složená ze 2 nebo více částí,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g)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h) je natržená,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i) pozbyla tuhost typickou pro bankovkový papír,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j) je zmačkaná a i po ručním zpracování není její povrch rovný.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4645025" y="1196753"/>
            <a:ext cx="4041775" cy="504056"/>
          </a:xfrm>
        </p:spPr>
        <p:txBody>
          <a:bodyPr/>
          <a:lstStyle/>
          <a:p>
            <a:r>
              <a:rPr lang="cs-CZ" dirty="0" smtClean="0"/>
              <a:t>Strojové zpracování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100" dirty="0"/>
              <a:t>a) je zašpiněná tak, že zašpinění znemožňuje identifikaci měny, nominální hodnoty, její pravosti nebo platnosti,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b</a:t>
            </a:r>
            <a:r>
              <a:rPr lang="cs-CZ" sz="1100" dirty="0"/>
              <a:t>) je popsaná, pomalovaná, přetištěná, potištěná, obarvená nebo odbarvená, anebo poškozená hygienicky závadným materiálem a poškození na bankovce pokrývá alespoň 10 mm x 10 mm nepotištěné plochy nebo alespoň 15 mm x 15 mm její potištěné plochy,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c</a:t>
            </a:r>
            <a:r>
              <a:rPr lang="cs-CZ" sz="1100" dirty="0"/>
              <a:t>) je ohořelá nebo zetlelá,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d</a:t>
            </a:r>
            <a:r>
              <a:rPr lang="cs-CZ" sz="1100" dirty="0"/>
              <a:t>) je proděravělá na ploše větší než 10 mm2,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e</a:t>
            </a:r>
            <a:r>
              <a:rPr lang="cs-CZ" sz="1100" dirty="0"/>
              <a:t>) je poškozená nástražným zařízením na ochranu proti krádeži,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f</a:t>
            </a:r>
            <a:r>
              <a:rPr lang="cs-CZ" sz="1100" dirty="0"/>
              <a:t>) je složená ze 2 nebo více částí,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g</a:t>
            </a:r>
            <a:r>
              <a:rPr lang="cs-CZ" sz="1100" dirty="0"/>
              <a:t>) není celá a chybějící část činí nejméně 6 mm v délce nebo 5 mm v šířce,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h</a:t>
            </a:r>
            <a:r>
              <a:rPr lang="cs-CZ" sz="1100" dirty="0"/>
              <a:t>) je natržená a trhlina je větší než 4 mm v šířce a 8 mm v délce ve svislém směru nebo 4 mm v šířce a 15 mm v délce ve vodorovném směru nebo 4 mm v šířce a 18 mm v délce v úhlopříčném směru, měřeno po úsečce vedoucí od vrcholu trhliny k okraji tuzemské bankovky, ze kterého trhlina vychází, a svírající s trhlinou pravý úhel,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i</a:t>
            </a:r>
            <a:r>
              <a:rPr lang="cs-CZ" sz="1100" dirty="0"/>
              <a:t>) pozbyla tuhost typickou pro bankovkový papír,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j</a:t>
            </a:r>
            <a:r>
              <a:rPr lang="cs-CZ" sz="1100" dirty="0"/>
              <a:t>) je zmačkaná nebo přehnutá a následkem přehnutí je bankovka zkrácena nejméně o 6 mm na délku nebo nejméně o 5 mm na šířku, nebo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k</a:t>
            </a:r>
            <a:r>
              <a:rPr lang="cs-CZ" sz="1100" dirty="0"/>
              <a:t>) má ohnutý roh o velikosti větší než 130 mm2 a délka kratšího okraje je větší než 10 mm.</a:t>
            </a:r>
          </a:p>
        </p:txBody>
      </p:sp>
    </p:spTree>
    <p:extLst>
      <p:ext uri="{BB962C8B-B14F-4D97-AF65-F5344CB8AC3E}">
        <p14:creationId xmlns:p14="http://schemas.microsoft.com/office/powerpoint/2010/main" val="161646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Míra poškození mincí pro určení nevhodnosti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Za tuzemskou minci nevhodnou pro další oběh se při ručním zpracování považuje mince, která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je zašpiněná tak, </a:t>
            </a:r>
            <a:r>
              <a:rPr lang="cs-CZ" b="1" dirty="0"/>
              <a:t>že </a:t>
            </a:r>
            <a:r>
              <a:rPr lang="cs-CZ" b="1" dirty="0" smtClean="0"/>
              <a:t>zašpinění </a:t>
            </a:r>
            <a:r>
              <a:rPr lang="cs-CZ" b="1" dirty="0"/>
              <a:t>znemožňuje identifikaci měny, nominální hodnoty, pravosti nebo platnosti</a:t>
            </a:r>
            <a:r>
              <a:rPr lang="cs-CZ" b="1" dirty="0" smtClean="0"/>
              <a:t>,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má nečitelný obrazec nebo reliéf, má deformovaný tvar, je nastřižená nebo proděravělá nebo je vyrobená z více částí a tyto části jsou odděleny,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poškozená nástražným zařízením na ochranu proti krádeži,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odřená, zkorodovaná, zašpiněná nebo jinak opotřebovaná nebo poškozená způsobem znemožňujícím její bezproblémové používání v peněžním oběhu, zejména stanovení pravosti a platnosti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Ttaké</a:t>
            </a:r>
            <a:r>
              <a:rPr lang="cs-CZ" dirty="0" smtClean="0"/>
              <a:t> </a:t>
            </a:r>
            <a:r>
              <a:rPr lang="cs-CZ" dirty="0"/>
              <a:t>tuzemská mince, která kromě charakteristik uvedených </a:t>
            </a:r>
            <a:r>
              <a:rPr lang="cs-CZ" dirty="0" smtClean="0"/>
              <a:t>vykazuje </a:t>
            </a:r>
            <a:r>
              <a:rPr lang="cs-CZ" dirty="0"/>
              <a:t>jiné závažné odchylky, pro které nemůže projít zařízením nebo být detekována na pravost, platnost nebo vhodnost pro další oběh.</a:t>
            </a:r>
          </a:p>
        </p:txBody>
      </p:sp>
    </p:spTree>
    <p:extLst>
      <p:ext uri="{BB962C8B-B14F-4D97-AF65-F5344CB8AC3E}">
        <p14:creationId xmlns:p14="http://schemas.microsoft.com/office/powerpoint/2010/main" val="19001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Předání 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Režim pro PO a směnárníky</a:t>
            </a:r>
          </a:p>
          <a:p>
            <a:r>
              <a:rPr lang="cs-CZ" dirty="0" smtClean="0"/>
              <a:t>Režim pro zpracovatele tuzemských bankovek a mincí</a:t>
            </a:r>
          </a:p>
          <a:p>
            <a:r>
              <a:rPr lang="cs-CZ" dirty="0" smtClean="0"/>
              <a:t>Režim pro úvěrové instituce provádějící pokladní operace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21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pro PO a směnárníky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Předávají ČNB tuzemské </a:t>
            </a:r>
            <a:r>
              <a:rPr lang="cs-CZ" dirty="0"/>
              <a:t>bankovky a mince </a:t>
            </a:r>
            <a:r>
              <a:rPr lang="cs-CZ" b="1" dirty="0"/>
              <a:t>opotřebované</a:t>
            </a:r>
            <a:r>
              <a:rPr lang="cs-CZ" dirty="0"/>
              <a:t> </a:t>
            </a:r>
            <a:r>
              <a:rPr lang="cs-CZ" b="1" dirty="0"/>
              <a:t>oběhem a běžně poškozené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prostřednictvím úvěrové instituce </a:t>
            </a:r>
            <a:r>
              <a:rPr lang="cs-CZ" dirty="0"/>
              <a:t>provádějící pokladní operace </a:t>
            </a:r>
            <a:r>
              <a:rPr lang="cs-CZ" dirty="0">
                <a:solidFill>
                  <a:srgbClr val="FF0000"/>
                </a:solidFill>
              </a:rPr>
              <a:t>vložením na účet </a:t>
            </a:r>
            <a:r>
              <a:rPr lang="cs-CZ" dirty="0"/>
              <a:t>vedený v úvěrové instituci provádějící pokladní operace nebo </a:t>
            </a:r>
            <a:r>
              <a:rPr lang="cs-CZ" dirty="0">
                <a:solidFill>
                  <a:srgbClr val="FF0000"/>
                </a:solidFill>
              </a:rPr>
              <a:t>výměnou na pokladně </a:t>
            </a:r>
            <a:r>
              <a:rPr lang="cs-CZ" dirty="0"/>
              <a:t>úvěrové instituce provádějící pokladní operace za tuzemské bankovky a mince vhodné pro další oběh,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výměnou na pokladně České národní banky </a:t>
            </a:r>
            <a:r>
              <a:rPr lang="cs-CZ" dirty="0"/>
              <a:t>za tuzemské bankovky a mince vhodné pro další oběh,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/>
              <a:t>prostřednictvím zpracovatele tuzemských bankovek a mincí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437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Příjem poškozených platidel 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Běžně poškozené tuzemské bankovky a mince</a:t>
            </a:r>
          </a:p>
          <a:p>
            <a:pPr eaLnBrk="1" hangingPunct="1"/>
            <a:r>
              <a:rPr lang="cs-CZ" dirty="0" smtClean="0"/>
              <a:t>Nestandardně poškozené tuzemské bankovky</a:t>
            </a:r>
          </a:p>
        </p:txBody>
      </p:sp>
    </p:spTree>
    <p:extLst>
      <p:ext uri="{BB962C8B-B14F-4D97-AF65-F5344CB8AC3E}">
        <p14:creationId xmlns:p14="http://schemas.microsoft.com/office/powerpoint/2010/main" val="11307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Náhrady 100%</a:t>
            </a:r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b="1" dirty="0" smtClean="0"/>
              <a:t>Za celé</a:t>
            </a:r>
          </a:p>
          <a:p>
            <a:pPr eaLnBrk="1" hangingPunct="1"/>
            <a:r>
              <a:rPr lang="cs-CZ" sz="2800" b="1" dirty="0" smtClean="0"/>
              <a:t>Celistvé: </a:t>
            </a:r>
            <a:r>
              <a:rPr lang="cs-CZ" sz="2800" dirty="0" smtClean="0"/>
              <a:t>se jedná o bankovky, jejichž celková plocha je větší než 50 %, které jsou celistvé nebo které se skládají nejvýše ze 2 částí, jež nepochybně patří k sobě (v případě pochybností o tom, zda jednotlivé části bankovky patří k sobě, se posuzuje každá část samostatně)</a:t>
            </a:r>
          </a:p>
          <a:p>
            <a:pPr eaLnBrk="1" hangingPunct="1"/>
            <a:r>
              <a:rPr lang="cs-CZ" sz="2800" dirty="0" smtClean="0"/>
              <a:t>Nestandardně poškozené tuzemské bankovky a mince se nevyměňují. X pohromy ….</a:t>
            </a:r>
          </a:p>
        </p:txBody>
      </p:sp>
    </p:spTree>
    <p:extLst>
      <p:ext uri="{BB962C8B-B14F-4D97-AF65-F5344CB8AC3E}">
        <p14:creationId xmlns:p14="http://schemas.microsoft.com/office/powerpoint/2010/main" val="76163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Poskytování náhrady za necelá platidla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Prováděcí vyhláška ČNB 274/2011 Sb. § 12</a:t>
            </a:r>
          </a:p>
          <a:p>
            <a:pPr eaLnBrk="1" hangingPunct="1">
              <a:defRPr/>
            </a:pPr>
            <a:r>
              <a:rPr lang="cs-CZ" sz="2400" dirty="0" smtClean="0"/>
              <a:t>Celková plocha necelé tuzemské bankovky se určuje přiložením na mřížku, která rozděluje plochu bankovky stejným počtem svislých i vodorovných linek na 100 stejně velkých políček. Náhrada za necelou tuzemskou bankovku se poskytne, je-li</a:t>
            </a:r>
          </a:p>
          <a:p>
            <a:pPr eaLnBrk="1" hangingPunct="1">
              <a:defRPr/>
            </a:pPr>
            <a:r>
              <a:rPr lang="cs-CZ" sz="2400" dirty="0" smtClean="0"/>
              <a:t>a) nejméně 51 políček mřížky zakryto více než z poloviny a zároveň je celková plocha necelé bankovky větší než 50 %, nebo</a:t>
            </a:r>
          </a:p>
          <a:p>
            <a:pPr eaLnBrk="1" hangingPunct="1">
              <a:defRPr/>
            </a:pPr>
            <a:r>
              <a:rPr lang="cs-CZ" sz="2400" dirty="0" smtClean="0"/>
              <a:t>b) 50 políček mřížky zakryto ze 100 % a navíc je zakryto alespoň částečně i další políčko.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9904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péče o cenovou stabilitu</a:t>
            </a:r>
          </a:p>
          <a:p>
            <a:r>
              <a:rPr lang="cs-CZ" dirty="0" smtClean="0"/>
              <a:t>Realizace </a:t>
            </a:r>
            <a:r>
              <a:rPr lang="cs-CZ" i="1" dirty="0" smtClean="0"/>
              <a:t>lex </a:t>
            </a:r>
            <a:r>
              <a:rPr lang="cs-CZ" i="1" dirty="0" err="1" smtClean="0"/>
              <a:t>monetae</a:t>
            </a:r>
            <a:r>
              <a:rPr lang="cs-CZ" i="1" dirty="0" smtClean="0"/>
              <a:t> </a:t>
            </a:r>
            <a:r>
              <a:rPr lang="cs-CZ" dirty="0" smtClean="0"/>
              <a:t>– měnová suverenita</a:t>
            </a:r>
          </a:p>
          <a:p>
            <a:r>
              <a:rPr lang="cs-CZ" dirty="0" smtClean="0"/>
              <a:t>Devizové právo</a:t>
            </a:r>
          </a:p>
          <a:p>
            <a:r>
              <a:rPr lang="cs-CZ" dirty="0" smtClean="0"/>
              <a:t>Ochrana platidel – součást ochrany 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17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/>
              <a:t>Právo peněžního systému </a:t>
            </a:r>
            <a:r>
              <a:rPr lang="cs-CZ" sz="4000" dirty="0" smtClean="0">
                <a:solidFill>
                  <a:schemeClr val="folHlink"/>
                </a:solidFill>
              </a:rPr>
              <a:t>=</a:t>
            </a:r>
            <a:endParaRPr lang="cs-CZ" sz="40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 smtClean="0"/>
              <a:t>Měnové právo</a:t>
            </a:r>
            <a:r>
              <a:rPr lang="cs-CZ" dirty="0" smtClean="0"/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				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zřízení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			        </a:t>
            </a: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oběhu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a platebního styku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nucený oběh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elektronické peníze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bezhotovostní platební styk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492500" y="191611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3492500" y="1916113"/>
            <a:ext cx="6477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2771775" y="3716338"/>
            <a:ext cx="1512888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H="1">
            <a:off x="2484438" y="3716338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3779838" y="3716338"/>
            <a:ext cx="504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6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platidel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tuzemských platidel</a:t>
            </a:r>
          </a:p>
          <a:p>
            <a:r>
              <a:rPr lang="cs-CZ" dirty="0" smtClean="0"/>
              <a:t>Ochrana cizích platidel: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vlastním 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měnovým právem ČR – zásada stejného zacházení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Mezinárodně právní ochrana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3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Technická – ochranné prvky</a:t>
            </a:r>
          </a:p>
          <a:p>
            <a:pPr marL="514350" indent="-514350">
              <a:buAutoNum type="alphaLcParenR"/>
            </a:pPr>
            <a:r>
              <a:rPr lang="cs-CZ" dirty="0" smtClean="0"/>
              <a:t>v popisu</a:t>
            </a:r>
          </a:p>
          <a:p>
            <a:pPr marL="514350" indent="-514350">
              <a:buAutoNum type="alphaLcParenR"/>
            </a:pPr>
            <a:r>
              <a:rPr lang="cs-CZ" dirty="0" smtClean="0"/>
              <a:t>skryté</a:t>
            </a:r>
          </a:p>
          <a:p>
            <a:r>
              <a:rPr lang="cs-CZ" dirty="0" smtClean="0"/>
              <a:t>Emisní – neveřejná emisní pravidla</a:t>
            </a:r>
          </a:p>
          <a:p>
            <a:r>
              <a:rPr lang="cs-CZ" dirty="0" smtClean="0"/>
              <a:t>Právní x padělání, pozměňování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Trestním právem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6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15/1932 Sb. z. n.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Mezinárodní úmluva o potírání penězokazectví z 20.4.1929</a:t>
            </a:r>
          </a:p>
          <a:p>
            <a:pPr eaLnBrk="1" hangingPunct="1"/>
            <a:r>
              <a:rPr lang="cs-CZ" sz="2800" smtClean="0"/>
              <a:t>prof. </a:t>
            </a:r>
            <a:r>
              <a:rPr lang="cs-CZ" sz="2800" b="1" smtClean="0">
                <a:solidFill>
                  <a:schemeClr val="folHlink"/>
                </a:solidFill>
              </a:rPr>
              <a:t>Jaroslav Kalláb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     mezinárodní a trestní právo</a:t>
            </a:r>
          </a:p>
          <a:p>
            <a:pPr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/>
            <a:endParaRPr lang="cs-CZ" sz="2800" smtClean="0"/>
          </a:p>
        </p:txBody>
      </p:sp>
      <p:pic>
        <p:nvPicPr>
          <p:cNvPr id="63492" name="Picture 7" descr="img098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2205038"/>
            <a:ext cx="2752725" cy="4119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5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 signatáře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Čl.3. 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	Pro obecný trestný čin bude potrestán:</a:t>
            </a:r>
          </a:p>
          <a:p>
            <a:r>
              <a:rPr lang="cs-CZ" dirty="0" smtClean="0"/>
              <a:t>1. kdo podvodně falešné peníze jakkoli zhotovuje nebo kdo porušuje peníze, nechť k tomu použije jakéhokoli prostředku;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2. kdo podvodně falešné peníze uvádí do oběhu;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3. kdo cokoli podniká k tomu konci, aby falešné peníze uvedl do oběhu, dovezl do státu, přijal nebo si opatřil, věda, že jsou falešné;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4. kdo se o tyto trestné činy pokusí a kdo se jich úmyslně zúčastní;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5. kdo podvodně zhotovuje, přijímá nebo si opatří nástroje neb jiné předměty, které jsou podle své povahy určeny k výrobě falešných peněz neb k porušení peněz.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12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4000" b="1" smtClean="0"/>
              <a:t>Trestné činy proti měně a platebním prostředkům (40/2009 Sb.)</a:t>
            </a:r>
            <a:endParaRPr lang="cs-CZ" sz="4000" smtClean="0"/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§ 233 – Padělání a pozměnění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234 - Neoprávněné opatření, padělání a pozměnění platebního prostředku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235 – Udávání padělaných a pozměněných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236 – Výroba a držení padělatelského náčiní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237 – Neoprávněná výroba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239 – Ohrožování oběhu tuzemských peněz</a:t>
            </a:r>
          </a:p>
        </p:txBody>
      </p:sp>
    </p:spTree>
    <p:extLst>
      <p:ext uri="{BB962C8B-B14F-4D97-AF65-F5344CB8AC3E}">
        <p14:creationId xmlns:p14="http://schemas.microsoft.com/office/powerpoint/2010/main" val="31202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Pozměněná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Bankovka nebo mince (tuzemská, cizozemská), která byla nedovoleně </a:t>
            </a:r>
            <a:r>
              <a:rPr lang="cs-CZ" dirty="0" smtClean="0">
                <a:solidFill>
                  <a:srgbClr val="FF0000"/>
                </a:solidFill>
              </a:rPr>
              <a:t>upravena</a:t>
            </a:r>
            <a:r>
              <a:rPr lang="cs-CZ" dirty="0" smtClean="0"/>
              <a:t> takovým způsobem, že je způsobilá vyvolat klamnou představu o své </a:t>
            </a:r>
            <a:r>
              <a:rPr lang="cs-CZ" dirty="0" smtClean="0">
                <a:solidFill>
                  <a:srgbClr val="FF0000"/>
                </a:solidFill>
              </a:rPr>
              <a:t>platnosti</a:t>
            </a:r>
            <a:r>
              <a:rPr lang="cs-CZ" dirty="0" smtClean="0"/>
              <a:t> nebo o své nominální </a:t>
            </a:r>
            <a:r>
              <a:rPr lang="cs-CZ" dirty="0" smtClean="0">
                <a:solidFill>
                  <a:srgbClr val="FF0000"/>
                </a:solidFill>
              </a:rPr>
              <a:t>hodnotě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Padělání v evropském právu</a:t>
            </a:r>
            <a:br>
              <a:rPr lang="cs-CZ" dirty="0" smtClean="0"/>
            </a:br>
            <a:r>
              <a:rPr lang="cs-CZ" sz="2200" dirty="0" smtClean="0"/>
              <a:t>Nařízení Rady (ES) č. 1338/2001/ES, kterým se stanoví opatření nutní k ochraně eura proti padělání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a) jakékoli podvodné zhotovování nebo pozměňování eurobankovek nebo euromincí pomocí jakýchkoli prostředků; </a:t>
            </a:r>
          </a:p>
          <a:p>
            <a:r>
              <a:rPr lang="cs-CZ" dirty="0" smtClean="0"/>
              <a:t>b) podvodné uvádění padělaných eurobankovek nebo padělaných euromincí do oběhu;</a:t>
            </a:r>
          </a:p>
          <a:p>
            <a:r>
              <a:rPr lang="cs-CZ" dirty="0" smtClean="0"/>
              <a:t>c) dovoz, vývoz, převoz, přijímání nebo získávání padělaných eurobankovek nebo padělaných euromincí s cílem uvést je do oběhu a s vědomím toho, že jde o padělky;</a:t>
            </a:r>
          </a:p>
          <a:p>
            <a:r>
              <a:rPr lang="cs-CZ" dirty="0" smtClean="0"/>
              <a:t>d) podvodná výroba, přijímání, získávání nebo držení</a:t>
            </a:r>
          </a:p>
          <a:p>
            <a:r>
              <a:rPr lang="cs-CZ" dirty="0" smtClean="0"/>
              <a:t>- nástrojů, předmětů, počítačových programů a veškerých jiných prostředků zvlášť upravených pro podvodné zhotovování nebo pozměňování eurobankovek nebo mincí,</a:t>
            </a:r>
          </a:p>
          <a:p>
            <a:r>
              <a:rPr lang="cs-CZ" dirty="0" smtClean="0"/>
              <a:t>nebo </a:t>
            </a:r>
          </a:p>
          <a:p>
            <a:r>
              <a:rPr lang="cs-CZ" dirty="0" smtClean="0"/>
              <a:t>- hologramů nebo jiných prvků, které mají chránit eurobankovky a mince proti podvodnému zhotovování nebo pozměňování.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05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Národního střediska pro padělky </a:t>
            </a:r>
          </a:p>
          <a:p>
            <a:r>
              <a:rPr lang="cs-CZ" dirty="0" smtClean="0"/>
              <a:t>Národního střediska pro analýzu padělků bankovek</a:t>
            </a:r>
          </a:p>
          <a:p>
            <a:r>
              <a:rPr lang="cs-CZ" dirty="0" smtClean="0"/>
              <a:t>Národního střediska pro analýzu padělků mincí</a:t>
            </a:r>
          </a:p>
          <a:p>
            <a:pPr marL="0" indent="0">
              <a:buNone/>
            </a:pPr>
            <a:r>
              <a:rPr lang="cs-CZ" i="1" dirty="0" smtClean="0"/>
              <a:t>Nařízení Rady (ES) č. 1338/2001/ES, kterým se stanoví opatření nutní k ochraně eura proti padělání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86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Padělky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platidlem</a:t>
            </a:r>
          </a:p>
          <a:p>
            <a:r>
              <a:rPr lang="cs-CZ" dirty="0" smtClean="0"/>
              <a:t>Nezákonně vyrobené  </a:t>
            </a:r>
          </a:p>
          <a:p>
            <a:r>
              <a:rPr lang="cs-CZ" dirty="0" smtClean="0"/>
              <a:t>Zákonně vyrobené – nezákonně dané do oběhu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65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Podezřelá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Důvodné podezření, že jsou padělaná nebo pozměněná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Každý může odmítnout přijetí s výjimkou</a:t>
            </a:r>
          </a:p>
          <a:p>
            <a:pPr marL="514350" indent="-514350">
              <a:buAutoNum type="alphaLcParenR"/>
            </a:pPr>
            <a:r>
              <a:rPr lang="cs-CZ" dirty="0" smtClean="0"/>
              <a:t>Právnické osoby</a:t>
            </a:r>
          </a:p>
          <a:p>
            <a:pPr marL="514350" indent="-514350">
              <a:buAutoNum type="alphaLcParenR"/>
            </a:pPr>
            <a:r>
              <a:rPr lang="cs-CZ" dirty="0" smtClean="0"/>
              <a:t>Směnárníka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Provozovatele </a:t>
            </a:r>
            <a:r>
              <a:rPr lang="cs-CZ" dirty="0" err="1" smtClean="0"/>
              <a:t>kasína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499992" y="30689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35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Měnová suverenita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i="1" dirty="0" smtClean="0"/>
              <a:t>lex </a:t>
            </a:r>
            <a:r>
              <a:rPr lang="cs-CZ" b="1" i="1" dirty="0" err="1" smtClean="0"/>
              <a:t>monetae</a:t>
            </a:r>
            <a:r>
              <a:rPr lang="cs-CZ" b="1" i="1" dirty="0" smtClean="0"/>
              <a:t> </a:t>
            </a:r>
            <a:r>
              <a:rPr lang="cs-CZ" b="1" dirty="0" smtClean="0"/>
              <a:t>= každý stát má výlučné právo vytvořit si a disponovat s vlastní měnou </a:t>
            </a:r>
          </a:p>
          <a:p>
            <a:r>
              <a:rPr lang="cs-CZ" b="1" dirty="0" smtClean="0"/>
              <a:t>Výkon práv nad měnou, právo vytvářet vlastní měnovou politiku a uplatňovat ji na vlastním území</a:t>
            </a:r>
          </a:p>
          <a:p>
            <a:r>
              <a:rPr lang="cs-CZ" b="1" dirty="0" smtClean="0"/>
              <a:t>Zákaz měnové diskriminace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8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Nakládaní s podezřelými platidly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zadrží </a:t>
            </a:r>
            <a:r>
              <a:rPr lang="cs-CZ" dirty="0" smtClean="0"/>
              <a:t>bez náhrady,</a:t>
            </a:r>
          </a:p>
          <a:p>
            <a:r>
              <a:rPr lang="cs-CZ" b="1" dirty="0" smtClean="0"/>
              <a:t>vyzve</a:t>
            </a:r>
            <a:r>
              <a:rPr lang="cs-CZ" dirty="0" smtClean="0"/>
              <a:t> k prokázání totožnosti (</a:t>
            </a:r>
            <a:r>
              <a:rPr lang="cs-CZ" dirty="0" smtClean="0">
                <a:solidFill>
                  <a:srgbClr val="FF0000"/>
                </a:solidFill>
              </a:rPr>
              <a:t>ten, kdo podezřelé bankovky nebo mince předložil, je povinen výzvě k prokázání totožnosti vyhovět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zaznamená</a:t>
            </a:r>
            <a:r>
              <a:rPr lang="cs-CZ" dirty="0" smtClean="0"/>
              <a:t> osobní údaje </a:t>
            </a:r>
          </a:p>
          <a:p>
            <a:r>
              <a:rPr lang="cs-CZ" b="1" u="sng" dirty="0" smtClean="0"/>
              <a:t>vystaví </a:t>
            </a:r>
            <a:r>
              <a:rPr lang="cs-CZ" u="sng" dirty="0" smtClean="0">
                <a:solidFill>
                  <a:srgbClr val="FF0000"/>
                </a:solidFill>
              </a:rPr>
              <a:t>potvrzení o zadržení podezřelých platidel</a:t>
            </a:r>
          </a:p>
          <a:p>
            <a:r>
              <a:rPr lang="cs-CZ" b="1" dirty="0" smtClean="0"/>
              <a:t>předá  </a:t>
            </a:r>
            <a:r>
              <a:rPr lang="cs-CZ" dirty="0" smtClean="0"/>
              <a:t>neprodleně </a:t>
            </a:r>
            <a:r>
              <a:rPr lang="cs-CZ" u="sng" dirty="0" smtClean="0"/>
              <a:t>České národní bance</a:t>
            </a:r>
            <a:r>
              <a:rPr lang="cs-CZ" dirty="0" smtClean="0"/>
              <a:t>: podezřelá platidla, stejnopis potvrzení o zadržení </a:t>
            </a:r>
          </a:p>
        </p:txBody>
      </p:sp>
    </p:spTree>
    <p:extLst>
      <p:ext uri="{BB962C8B-B14F-4D97-AF65-F5344CB8AC3E}">
        <p14:creationId xmlns:p14="http://schemas.microsoft.com/office/powerpoint/2010/main" val="63380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potvrzení o zadržení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a) </a:t>
            </a:r>
            <a:r>
              <a:rPr lang="cs-CZ" sz="1600" b="1" dirty="0"/>
              <a:t>identifikační údaje </a:t>
            </a:r>
            <a:r>
              <a:rPr lang="cs-CZ" sz="1600" b="1" dirty="0" smtClean="0"/>
              <a:t>předložitele:</a:t>
            </a:r>
            <a:r>
              <a:rPr lang="cs-CZ" sz="1600" dirty="0" smtClean="0"/>
              <a:t> </a:t>
            </a:r>
            <a:r>
              <a:rPr lang="cs-CZ" sz="1600" dirty="0"/>
              <a:t>jméno nebo jména, příjmení, datum narození a státní příslušnost, jde-li o osobu fyzickou, a obchodní firmu nebo název předložitele, jde-li o osobu právnickou,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b</a:t>
            </a:r>
            <a:r>
              <a:rPr lang="cs-CZ" sz="1600" dirty="0"/>
              <a:t>) </a:t>
            </a:r>
            <a:r>
              <a:rPr lang="cs-CZ" sz="1600" b="1" dirty="0" smtClean="0"/>
              <a:t>adresa</a:t>
            </a:r>
            <a:r>
              <a:rPr lang="cs-CZ" sz="1600" dirty="0" smtClean="0"/>
              <a:t> </a:t>
            </a:r>
            <a:r>
              <a:rPr lang="cs-CZ" sz="1600" dirty="0"/>
              <a:t>trvalého pobytu předložitele, popřípadě adresu jeho dlouhodobého nebo trvalého pobytu na území České republiky, jde-li o osobu fyzickou, a sídlo předložitele, jde-li o osobu právnickou; pokud předložitel nemá na území České republiky adresu dlouhodobého ani trvalého pobytu, popřípadě sídlo, anebo pokud lze důvodně předpokládat, že jeho pobyt na území České republiky bude ukončen do 3 týdnů od zadržení podezřelých bankovek nebo mincí, uvede se i adresa stálého bydliště, popřípadě sídla předložitele v zahraničí,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c</a:t>
            </a:r>
            <a:r>
              <a:rPr lang="cs-CZ" sz="1600" dirty="0"/>
              <a:t>) druh a číslo </a:t>
            </a:r>
            <a:r>
              <a:rPr lang="cs-CZ" sz="1600" b="1" dirty="0"/>
              <a:t>dokladu</a:t>
            </a:r>
            <a:r>
              <a:rPr lang="cs-CZ" sz="1600" dirty="0"/>
              <a:t>, podle kterého byla zjištěna totožnost předložitele,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d) </a:t>
            </a:r>
            <a:r>
              <a:rPr lang="cs-CZ" sz="1600" b="1" dirty="0" smtClean="0"/>
              <a:t>měna a nominální hodnota </a:t>
            </a:r>
            <a:r>
              <a:rPr lang="cs-CZ" sz="1600" dirty="0" smtClean="0"/>
              <a:t>zadržené podezřelé bankovky a její </a:t>
            </a:r>
            <a:r>
              <a:rPr lang="cs-CZ" sz="1600" b="1" dirty="0" smtClean="0"/>
              <a:t>série a číslo </a:t>
            </a:r>
            <a:r>
              <a:rPr lang="cs-CZ" sz="1600" dirty="0" smtClean="0"/>
              <a:t>nebo měna a nominální hodnota zadržené mince a </a:t>
            </a:r>
            <a:r>
              <a:rPr lang="cs-CZ" sz="1600" b="1" dirty="0" smtClean="0"/>
              <a:t>ročník její ražby,</a:t>
            </a:r>
            <a:r>
              <a:rPr lang="cs-CZ" sz="1600" dirty="0" smtClean="0"/>
              <a:t> </a:t>
            </a:r>
            <a:r>
              <a:rPr lang="cs-CZ" sz="1600" b="1" dirty="0" smtClean="0"/>
              <a:t>počet kusů </a:t>
            </a:r>
            <a:r>
              <a:rPr lang="cs-CZ" sz="1600" dirty="0" smtClean="0"/>
              <a:t>jednotlivých druhů a nominálních hodnot zadržených podezřelých bankovek nebo mincí a </a:t>
            </a:r>
            <a:r>
              <a:rPr lang="cs-CZ" sz="1600" b="1" dirty="0" smtClean="0"/>
              <a:t>úhrnná částka</a:t>
            </a:r>
            <a:r>
              <a:rPr lang="cs-CZ" sz="1600" dirty="0" smtClean="0"/>
              <a:t>,</a:t>
            </a:r>
          </a:p>
          <a:p>
            <a:pPr marL="0" indent="0">
              <a:buNone/>
            </a:pPr>
            <a:r>
              <a:rPr lang="cs-CZ" sz="1600" dirty="0" smtClean="0"/>
              <a:t> e</a:t>
            </a:r>
            <a:r>
              <a:rPr lang="cs-CZ" sz="1600" b="1" dirty="0"/>
              <a:t>) místo a datum zadržení </a:t>
            </a:r>
            <a:r>
              <a:rPr lang="cs-CZ" sz="1600" dirty="0"/>
              <a:t>podezřelých bankovek nebo mincí,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f</a:t>
            </a:r>
            <a:r>
              <a:rPr lang="cs-CZ" sz="1600" dirty="0"/>
              <a:t>) </a:t>
            </a:r>
            <a:r>
              <a:rPr lang="cs-CZ" sz="1600" b="1" dirty="0"/>
              <a:t>identifikační údaje </a:t>
            </a:r>
            <a:r>
              <a:rPr lang="cs-CZ" sz="1600" b="1" dirty="0" err="1" smtClean="0"/>
              <a:t>zadržitele</a:t>
            </a:r>
            <a:r>
              <a:rPr lang="cs-CZ" sz="1600" dirty="0" smtClean="0"/>
              <a:t>, </a:t>
            </a:r>
            <a:r>
              <a:rPr lang="cs-CZ" sz="1600" dirty="0"/>
              <a:t>a to jméno nebo jména, příjmení a adresu trvalého pobytu, jde-li o osobu fyzickou, a obchodní firmu nebo název a sídlo </a:t>
            </a:r>
            <a:r>
              <a:rPr lang="cs-CZ" sz="1600" dirty="0" err="1"/>
              <a:t>zadržitele</a:t>
            </a:r>
            <a:r>
              <a:rPr lang="cs-CZ" sz="1600" dirty="0"/>
              <a:t>, jde-li o osobu právnickou,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g</a:t>
            </a:r>
            <a:r>
              <a:rPr lang="cs-CZ" sz="1600" dirty="0"/>
              <a:t>) </a:t>
            </a:r>
            <a:r>
              <a:rPr lang="cs-CZ" sz="1600" b="1" dirty="0"/>
              <a:t>okolnosti,</a:t>
            </a:r>
            <a:r>
              <a:rPr lang="cs-CZ" sz="1600" dirty="0"/>
              <a:t> za kterých byly podezřelé bankovky nebo mince zadrženy, a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h</a:t>
            </a:r>
            <a:r>
              <a:rPr lang="cs-CZ" sz="1600" dirty="0"/>
              <a:t>) </a:t>
            </a:r>
            <a:r>
              <a:rPr lang="cs-CZ" sz="1600" b="1" dirty="0"/>
              <a:t>podpis předložitele</a:t>
            </a:r>
            <a:r>
              <a:rPr lang="cs-CZ" sz="1600" dirty="0"/>
              <a:t>, je-li přítomen vystavení potvrzení.</a:t>
            </a:r>
          </a:p>
        </p:txBody>
      </p:sp>
    </p:spTree>
    <p:extLst>
      <p:ext uri="{BB962C8B-B14F-4D97-AF65-F5344CB8AC3E}">
        <p14:creationId xmlns:p14="http://schemas.microsoft.com/office/powerpoint/2010/main" val="162882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Maximálně 15 let</a:t>
            </a:r>
          </a:p>
          <a:p>
            <a:r>
              <a:rPr lang="cs-CZ" dirty="0" smtClean="0"/>
              <a:t>Údaje o osobách</a:t>
            </a:r>
          </a:p>
          <a:p>
            <a:r>
              <a:rPr lang="cs-CZ" dirty="0" smtClean="0"/>
              <a:t>Osobní údaje z evidence lze dále zpracovávat </a:t>
            </a:r>
            <a:r>
              <a:rPr lang="cs-CZ" b="1" dirty="0" smtClean="0"/>
              <a:t>pouze pro účely vyšetřování a odhalování trestné činnosti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Skartace údajů – prokázání pravosti, uplynutí 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1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odborného posouzení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ČNB informuje </a:t>
            </a:r>
            <a:r>
              <a:rPr lang="cs-CZ" dirty="0" err="1" smtClean="0"/>
              <a:t>zadržitele</a:t>
            </a:r>
            <a:endParaRPr lang="cs-CZ" dirty="0"/>
          </a:p>
          <a:p>
            <a:r>
              <a:rPr lang="cs-CZ" dirty="0" err="1" smtClean="0"/>
              <a:t>Zadržitel</a:t>
            </a:r>
            <a:r>
              <a:rPr lang="cs-CZ" dirty="0" smtClean="0"/>
              <a:t> informuje předložitele na žádost</a:t>
            </a:r>
          </a:p>
          <a:p>
            <a:r>
              <a:rPr lang="cs-CZ" dirty="0" smtClean="0"/>
              <a:t>Negativní výsledek: ČNB – </a:t>
            </a:r>
            <a:r>
              <a:rPr lang="cs-CZ" dirty="0" err="1" smtClean="0"/>
              <a:t>zadržitel</a:t>
            </a:r>
            <a:r>
              <a:rPr lang="cs-CZ" dirty="0"/>
              <a:t> </a:t>
            </a:r>
            <a:r>
              <a:rPr lang="cs-CZ" dirty="0" smtClean="0"/>
              <a:t>– předložitel, bez žádosti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13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Reprodukce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X padělání</a:t>
            </a:r>
          </a:p>
          <a:p>
            <a:r>
              <a:rPr lang="cs-CZ" dirty="0" smtClean="0"/>
              <a:t>Hmotné reprodukce</a:t>
            </a:r>
          </a:p>
          <a:p>
            <a:r>
              <a:rPr lang="cs-CZ" dirty="0" smtClean="0"/>
              <a:t>Nehmotné reprodukce </a:t>
            </a:r>
          </a:p>
          <a:p>
            <a:r>
              <a:rPr lang="cs-CZ" dirty="0" smtClean="0"/>
              <a:t>Napodobeniny</a:t>
            </a:r>
          </a:p>
          <a:p>
            <a:r>
              <a:rPr lang="cs-CZ" b="1" dirty="0" smtClean="0"/>
              <a:t>Legalizace</a:t>
            </a:r>
            <a:r>
              <a:rPr lang="cs-CZ" dirty="0" smtClean="0"/>
              <a:t> - splnění technických kritérií stanovených: </a:t>
            </a:r>
          </a:p>
          <a:p>
            <a:pPr marL="514350" indent="-514350">
              <a:buAutoNum type="alphaLcParenR"/>
            </a:pPr>
            <a:r>
              <a:rPr lang="cs-CZ" dirty="0" err="1"/>
              <a:t>V</a:t>
            </a:r>
            <a:r>
              <a:rPr lang="cs-CZ" dirty="0" err="1" smtClean="0"/>
              <a:t>yhl</a:t>
            </a:r>
            <a:r>
              <a:rPr lang="cs-CZ" dirty="0" smtClean="0"/>
              <a:t>. ČNB 274/2011 Sb., nebo </a:t>
            </a:r>
          </a:p>
          <a:p>
            <a:pPr marL="514350" indent="-514350">
              <a:buAutoNum type="alphaLcParenR"/>
            </a:pPr>
            <a:r>
              <a:rPr lang="cs-CZ" dirty="0" smtClean="0"/>
              <a:t>Nařízením Rady (ES) č. 2182/2004 ze dne 6. prosince 2004 o medailích a žetonech podobných euromincím</a:t>
            </a:r>
          </a:p>
          <a:p>
            <a:r>
              <a:rPr lang="cs-CZ" dirty="0" smtClean="0"/>
              <a:t>Totéž platí pro případ jejich </a:t>
            </a:r>
            <a:r>
              <a:rPr lang="cs-CZ" b="1" dirty="0" smtClean="0"/>
              <a:t>dovezení, přechovávání nebo rozšiřování </a:t>
            </a:r>
            <a:r>
              <a:rPr lang="cs-CZ" dirty="0" smtClean="0"/>
              <a:t>za účelem prodeje nebo pro jiné obchodní účely.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83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Legální napodobeniny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sz="3700" b="1" dirty="0" smtClean="0"/>
              <a:t>Rozměry</a:t>
            </a:r>
          </a:p>
          <a:p>
            <a:pPr marL="0" indent="0">
              <a:buNone/>
            </a:pPr>
            <a:r>
              <a:rPr lang="cs-CZ" sz="3700" b="1" dirty="0" smtClean="0"/>
              <a:t>Úhel</a:t>
            </a:r>
          </a:p>
          <a:p>
            <a:pPr marL="0" indent="0">
              <a:buNone/>
            </a:pPr>
            <a:r>
              <a:rPr lang="cs-CZ" sz="3700" b="1" dirty="0" smtClean="0"/>
              <a:t>Nezaměnitelný materiál</a:t>
            </a:r>
          </a:p>
          <a:p>
            <a:pPr marL="0" indent="0">
              <a:buNone/>
            </a:pPr>
            <a:r>
              <a:rPr lang="cs-CZ" sz="3700" b="1" dirty="0" smtClean="0"/>
              <a:t>Jednotlivý prvek </a:t>
            </a:r>
          </a:p>
          <a:p>
            <a:pPr marL="0" indent="0">
              <a:buNone/>
            </a:pPr>
            <a:r>
              <a:rPr lang="cs-CZ" sz="3700" b="1" dirty="0" smtClean="0"/>
              <a:t>SPECIMEN </a:t>
            </a:r>
          </a:p>
          <a:p>
            <a:pPr marL="0" indent="0">
              <a:buNone/>
            </a:pPr>
            <a:endParaRPr lang="cs-CZ" sz="3700" b="1" dirty="0" smtClean="0"/>
          </a:p>
        </p:txBody>
      </p:sp>
    </p:spTree>
    <p:extLst>
      <p:ext uri="{BB962C8B-B14F-4D97-AF65-F5344CB8AC3E}">
        <p14:creationId xmlns:p14="http://schemas.microsoft.com/office/powerpoint/2010/main" val="214081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BALENÍ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76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balení bankovek a mincí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Smlouva</a:t>
            </a:r>
          </a:p>
          <a:p>
            <a:r>
              <a:rPr lang="cs-CZ" dirty="0" smtClean="0"/>
              <a:t>Pravidla určená prováděcí vyhláškou 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Táž nominální hodnota nad 100 ks – balíčky po 100 ks</a:t>
            </a:r>
          </a:p>
          <a:p>
            <a:pPr marL="0" indent="0">
              <a:buNone/>
            </a:pPr>
            <a:r>
              <a:rPr lang="cs-CZ" dirty="0" smtClean="0"/>
              <a:t>Přes 1000 ks - po 10 balíčcích do svazků o 1 000 ks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Mince do 5 Kč nad 1000 ks – po 1000 ks/ nominálu</a:t>
            </a:r>
          </a:p>
          <a:p>
            <a:pPr marL="0" indent="0">
              <a:buNone/>
            </a:pPr>
            <a:r>
              <a:rPr lang="cs-CZ" dirty="0" smtClean="0"/>
              <a:t>Od 10 Kč na 500 ks – po 500 ks /nominálu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Jsou-li předávány tuzemské bankovky a mince více nominálních hodnot najednou, uvede plátce počet kusů jednotlivých nominálních hodnot a úhrnnou částku.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57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836713"/>
            <a:ext cx="7514035" cy="1152128"/>
          </a:xfrm>
        </p:spPr>
        <p:txBody>
          <a:bodyPr>
            <a:normAutofit/>
          </a:bodyPr>
          <a:lstStyle/>
          <a:p>
            <a:r>
              <a:rPr lang="cs-CZ" b="1" dirty="0" smtClean="0"/>
              <a:t>Omezení plateb v hotovosti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092481"/>
            <a:ext cx="7514035" cy="3374136"/>
          </a:xfrm>
        </p:spPr>
        <p:txBody>
          <a:bodyPr anchor="t">
            <a:noAutofit/>
          </a:bodyPr>
          <a:lstStyle/>
          <a:p>
            <a:r>
              <a:rPr lang="cs-CZ" sz="2400" dirty="0"/>
              <a:t>Zák. č. 254/2004 Sb., o omezení plateb v hotovosti</a:t>
            </a:r>
          </a:p>
          <a:p>
            <a:endParaRPr lang="cs-CZ" sz="2400" dirty="0"/>
          </a:p>
          <a:p>
            <a:r>
              <a:rPr lang="cs-CZ" sz="2400" dirty="0"/>
              <a:t>Reguluje, kdy je povinnost provést platbu bezhotovostně</a:t>
            </a:r>
          </a:p>
          <a:p>
            <a:r>
              <a:rPr lang="cs-CZ" sz="2400" dirty="0"/>
              <a:t>Stanovuje sankce</a:t>
            </a:r>
          </a:p>
          <a:p>
            <a:endParaRPr lang="cs-CZ" sz="2400" dirty="0"/>
          </a:p>
          <a:p>
            <a:r>
              <a:rPr lang="cs-CZ" sz="2400" dirty="0"/>
              <a:t>Obecně: limit 270 tis. Kč v průběhu jednoho kalendářního </a:t>
            </a:r>
            <a:r>
              <a:rPr lang="cs-CZ" sz="2400" dirty="0" smtClean="0"/>
              <a:t>dne (jiné měny, komodity …)/příjemce</a:t>
            </a:r>
            <a:endParaRPr lang="cs-CZ" sz="2400" dirty="0"/>
          </a:p>
          <a:p>
            <a:endParaRPr lang="cs-CZ" sz="2100" dirty="0"/>
          </a:p>
          <a:p>
            <a:endParaRPr lang="cs-CZ" sz="2100" dirty="0"/>
          </a:p>
          <a:p>
            <a:pPr lvl="1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5297498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1193293"/>
            <a:ext cx="7514035" cy="507515"/>
          </a:xfrm>
        </p:spPr>
        <p:txBody>
          <a:bodyPr>
            <a:normAutofit fontScale="90000"/>
          </a:bodyPr>
          <a:lstStyle/>
          <a:p>
            <a:pPr algn="l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092481"/>
            <a:ext cx="7514035" cy="3374136"/>
          </a:xfrm>
        </p:spPr>
        <p:txBody>
          <a:bodyPr anchor="t">
            <a:noAutofit/>
          </a:bodyPr>
          <a:lstStyle/>
          <a:p>
            <a:r>
              <a:rPr lang="cs-CZ" sz="2400" dirty="0"/>
              <a:t>Zák. č. 254/2004 Sb., o omezení plateb v </a:t>
            </a:r>
            <a:r>
              <a:rPr lang="cs-CZ" sz="2400" dirty="0" smtClean="0"/>
              <a:t>hotovosti</a:t>
            </a:r>
            <a:endParaRPr lang="cs-CZ" sz="2400" dirty="0"/>
          </a:p>
          <a:p>
            <a:r>
              <a:rPr lang="cs-CZ" sz="2400" dirty="0"/>
              <a:t>Nevztahuje se zejm. na:</a:t>
            </a:r>
          </a:p>
          <a:p>
            <a:pPr lvl="1"/>
            <a:r>
              <a:rPr lang="cs-CZ" sz="2100" dirty="0"/>
              <a:t>Platby daní, cla (viz případná omezení v daňových zákonech)</a:t>
            </a:r>
          </a:p>
          <a:p>
            <a:pPr lvl="1"/>
            <a:r>
              <a:rPr lang="cs-CZ" sz="2100" dirty="0"/>
              <a:t>Platby pojistného, důchodů</a:t>
            </a:r>
          </a:p>
          <a:p>
            <a:pPr lvl="1"/>
            <a:r>
              <a:rPr lang="cs-CZ" sz="2100" dirty="0"/>
              <a:t>Platba exekutorovi, atd.</a:t>
            </a:r>
            <a:endParaRPr lang="cs-CZ" sz="2400" dirty="0"/>
          </a:p>
          <a:p>
            <a:r>
              <a:rPr lang="cs-CZ" sz="2400" dirty="0"/>
              <a:t>Sankce</a:t>
            </a:r>
          </a:p>
          <a:p>
            <a:r>
              <a:rPr lang="cs-CZ" sz="2400" dirty="0"/>
              <a:t>500 tis. Kč, resp. 5 mil. Kč</a:t>
            </a:r>
          </a:p>
          <a:p>
            <a:endParaRPr lang="cs-CZ" sz="2100" dirty="0"/>
          </a:p>
          <a:p>
            <a:endParaRPr lang="cs-CZ" sz="2100" dirty="0"/>
          </a:p>
          <a:p>
            <a:pPr lvl="1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9534487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Peněžní zřízení ČR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ZČNB (6/1993 Sb.)</a:t>
            </a:r>
          </a:p>
          <a:p>
            <a:pPr eaLnBrk="1" hangingPunct="1"/>
            <a:r>
              <a:rPr lang="cs-CZ" dirty="0" smtClean="0"/>
              <a:t>Peněžní jednotka: koruna česká „Kč“</a:t>
            </a:r>
          </a:p>
          <a:p>
            <a:pPr eaLnBrk="1" hangingPunct="1"/>
            <a:r>
              <a:rPr lang="cs-CZ" dirty="0" smtClean="0"/>
              <a:t>Dílčí jednotka: haléř (1:100)</a:t>
            </a:r>
          </a:p>
          <a:p>
            <a:pPr eaLnBrk="1" hangingPunct="1"/>
            <a:r>
              <a:rPr lang="cs-CZ" dirty="0" smtClean="0"/>
              <a:t>ISO 4212: CZK (ISO 3166+měna)</a:t>
            </a:r>
          </a:p>
          <a:p>
            <a:pPr eaLnBrk="1" hangingPunct="1"/>
            <a:r>
              <a:rPr lang="cs-CZ" dirty="0" smtClean="0"/>
              <a:t>Emisní instituce: ČNB</a:t>
            </a:r>
          </a:p>
          <a:p>
            <a:pPr eaLnBrk="1" hangingPunct="1"/>
            <a:r>
              <a:rPr lang="cs-CZ" dirty="0" smtClean="0"/>
              <a:t>Parita: </a:t>
            </a:r>
            <a:r>
              <a:rPr lang="en-US" dirty="0" smtClean="0">
                <a:latin typeface="Arial" charset="0"/>
              </a:rPr>
              <a:t>Ø</a:t>
            </a:r>
            <a:endParaRPr lang="cs-CZ" dirty="0" smtClean="0"/>
          </a:p>
          <a:p>
            <a:pPr eaLnBrk="1" hangingPunct="1"/>
            <a:r>
              <a:rPr lang="cs-CZ" dirty="0" smtClean="0"/>
              <a:t>Znaky peněz: mince, bankovky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38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1215737"/>
            <a:ext cx="7514035" cy="999398"/>
          </a:xfrm>
        </p:spPr>
        <p:txBody>
          <a:bodyPr/>
          <a:lstStyle/>
          <a:p>
            <a:pPr algn="l"/>
            <a:r>
              <a:rPr lang="cs-CZ" b="1" dirty="0" smtClean="0"/>
              <a:t>Platby bezhotovostní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4" y="2215135"/>
            <a:ext cx="7514035" cy="3428999"/>
          </a:xfrm>
        </p:spPr>
        <p:txBody>
          <a:bodyPr anchor="t">
            <a:normAutofit/>
          </a:bodyPr>
          <a:lstStyle/>
          <a:p>
            <a:r>
              <a:rPr lang="cs-CZ" sz="2100" dirty="0"/>
              <a:t>Klasicky formou účetních záznamů v určité evidenci</a:t>
            </a:r>
          </a:p>
          <a:p>
            <a:pPr marL="0" indent="0">
              <a:buNone/>
            </a:pPr>
            <a:endParaRPr lang="cs-CZ" sz="2100" dirty="0"/>
          </a:p>
          <a:p>
            <a:r>
              <a:rPr lang="cs-CZ" sz="2100" dirty="0"/>
              <a:t>Povaha bezhotovostních peněz – účetní závazek (pasivum)</a:t>
            </a:r>
          </a:p>
          <a:p>
            <a:endParaRPr lang="cs-CZ" sz="2100" dirty="0"/>
          </a:p>
          <a:p>
            <a:r>
              <a:rPr lang="cs-CZ" sz="2100" dirty="0"/>
              <a:t>Zůstatky na bankovních účtech – „depozitní“ peníze</a:t>
            </a:r>
          </a:p>
          <a:p>
            <a:r>
              <a:rPr lang="cs-CZ" sz="2100" dirty="0"/>
              <a:t>Zůstatky na rezervních účtech u ČBN – „rezervy“</a:t>
            </a:r>
          </a:p>
          <a:p>
            <a:r>
              <a:rPr lang="cs-CZ" dirty="0" smtClean="0"/>
              <a:t>(třeba odlišovat tzv. elektronické peníze)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6281324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1215737"/>
            <a:ext cx="7514035" cy="999398"/>
          </a:xfrm>
        </p:spPr>
        <p:txBody>
          <a:bodyPr/>
          <a:lstStyle/>
          <a:p>
            <a:pPr algn="l"/>
            <a:r>
              <a:rPr lang="cs-CZ" b="1" dirty="0" smtClean="0"/>
              <a:t>Platby bezhotovostní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4" y="2215135"/>
            <a:ext cx="7514035" cy="3428999"/>
          </a:xfrm>
        </p:spPr>
        <p:txBody>
          <a:bodyPr anchor="t">
            <a:normAutofit/>
          </a:bodyPr>
          <a:lstStyle/>
          <a:p>
            <a:r>
              <a:rPr lang="cs-CZ" sz="2100" dirty="0"/>
              <a:t>Právní úprava zejm.:</a:t>
            </a:r>
          </a:p>
          <a:p>
            <a:r>
              <a:rPr lang="cs-CZ" sz="2100" dirty="0"/>
              <a:t>zákon č. 370/2017 Sb., o platebním styku</a:t>
            </a:r>
          </a:p>
          <a:p>
            <a:endParaRPr lang="cs-CZ" sz="2100" dirty="0"/>
          </a:p>
          <a:p>
            <a:r>
              <a:rPr lang="cs-CZ" sz="2100" dirty="0"/>
              <a:t>zákon č. 21/1992 Sb., o bankách</a:t>
            </a:r>
          </a:p>
          <a:p>
            <a:r>
              <a:rPr lang="cs-CZ" sz="2100" dirty="0"/>
              <a:t>zákon č. 87/1995 Sb., o spořitelních a úvěrních družstvech</a:t>
            </a:r>
          </a:p>
          <a:p>
            <a:endParaRPr lang="cs-CZ" sz="2100" dirty="0"/>
          </a:p>
          <a:p>
            <a:r>
              <a:rPr lang="cs-CZ" sz="2100" dirty="0"/>
              <a:t>zákon č. 6/1993 Sb., o ČNB</a:t>
            </a:r>
          </a:p>
          <a:p>
            <a:endParaRPr lang="cs-CZ" sz="2100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4580824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1215737"/>
            <a:ext cx="7514035" cy="999398"/>
          </a:xfrm>
        </p:spPr>
        <p:txBody>
          <a:bodyPr/>
          <a:lstStyle/>
          <a:p>
            <a:pPr algn="l"/>
            <a:r>
              <a:rPr lang="cs-CZ" b="1" dirty="0" smtClean="0"/>
              <a:t>Mezibankovní platební styk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4" y="2215135"/>
            <a:ext cx="7514035" cy="3428999"/>
          </a:xfrm>
        </p:spPr>
        <p:txBody>
          <a:bodyPr anchor="t">
            <a:normAutofit/>
          </a:bodyPr>
          <a:lstStyle/>
          <a:p>
            <a:r>
              <a:rPr lang="cs-CZ" sz="2100" dirty="0"/>
              <a:t>Úprava zejm. v zák. o platebním styku</a:t>
            </a:r>
          </a:p>
          <a:p>
            <a:r>
              <a:rPr lang="cs-CZ" sz="2100" dirty="0"/>
              <a:t>Rozlišujeme dle subjektu vedoucího platební systém (vlastní systém vs. nadřízený systém)</a:t>
            </a:r>
          </a:p>
          <a:p>
            <a:endParaRPr lang="cs-CZ" sz="2100" dirty="0"/>
          </a:p>
          <a:p>
            <a:r>
              <a:rPr lang="cs-CZ" sz="2100" dirty="0"/>
              <a:t>Mezibankovním platebním stykem se rozumí bezhotovostní převody peněžních prostředků z banky plátce do banky příjemce</a:t>
            </a:r>
          </a:p>
          <a:p>
            <a:r>
              <a:rPr lang="cs-CZ" sz="2100" dirty="0"/>
              <a:t>Banky a další poskytovatelé platebních služeb provádějí platby na základě příkazů svých klientů předávaných různými technickými prostředky</a:t>
            </a:r>
            <a:r>
              <a:rPr lang="cs-CZ" dirty="0"/>
              <a:t> </a:t>
            </a:r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u="sng" dirty="0"/>
          </a:p>
        </p:txBody>
      </p:sp>
    </p:spTree>
    <p:extLst>
      <p:ext uri="{BB962C8B-B14F-4D97-AF65-F5344CB8AC3E}">
        <p14:creationId xmlns:p14="http://schemas.microsoft.com/office/powerpoint/2010/main" val="16150676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1215737"/>
            <a:ext cx="7514035" cy="999398"/>
          </a:xfrm>
        </p:spPr>
        <p:txBody>
          <a:bodyPr/>
          <a:lstStyle/>
          <a:p>
            <a:pPr algn="l"/>
            <a:r>
              <a:rPr lang="cs-CZ" b="1" dirty="0" smtClean="0"/>
              <a:t>CERTIS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4" y="2215135"/>
            <a:ext cx="7514035" cy="3653027"/>
          </a:xfrm>
        </p:spPr>
        <p:txBody>
          <a:bodyPr anchor="t">
            <a:normAutofit lnSpcReduction="10000"/>
          </a:bodyPr>
          <a:lstStyle/>
          <a:p>
            <a:r>
              <a:rPr lang="en-US" sz="2100" b="1" dirty="0"/>
              <a:t>C</a:t>
            </a:r>
            <a:r>
              <a:rPr lang="en-US" sz="2100" dirty="0"/>
              <a:t>zech </a:t>
            </a:r>
            <a:r>
              <a:rPr lang="en-US" sz="2100" b="1" dirty="0"/>
              <a:t>E</a:t>
            </a:r>
            <a:r>
              <a:rPr lang="en-US" sz="2100" dirty="0"/>
              <a:t>xpress </a:t>
            </a:r>
            <a:r>
              <a:rPr lang="en-US" sz="2100" b="1" dirty="0"/>
              <a:t>R</a:t>
            </a:r>
            <a:r>
              <a:rPr lang="en-US" sz="2100" dirty="0"/>
              <a:t>eal </a:t>
            </a:r>
            <a:r>
              <a:rPr lang="en-US" sz="2100" b="1" dirty="0"/>
              <a:t>T</a:t>
            </a:r>
            <a:r>
              <a:rPr lang="en-US" sz="2100" dirty="0"/>
              <a:t>ime </a:t>
            </a:r>
            <a:r>
              <a:rPr lang="en-US" sz="2100" b="1" dirty="0"/>
              <a:t>I</a:t>
            </a:r>
            <a:r>
              <a:rPr lang="en-US" sz="2100" dirty="0"/>
              <a:t>nterbank Gross </a:t>
            </a:r>
            <a:r>
              <a:rPr lang="en-US" sz="2100" b="1" dirty="0"/>
              <a:t>S</a:t>
            </a:r>
            <a:r>
              <a:rPr lang="en-US" sz="2100" dirty="0"/>
              <a:t>ettlement system</a:t>
            </a:r>
            <a:endParaRPr lang="cs-CZ" sz="2100" dirty="0"/>
          </a:p>
          <a:p>
            <a:r>
              <a:rPr lang="cs-CZ" sz="2100" dirty="0"/>
              <a:t>Jediný systém mezibankovního platebního styku v ČR, který zpracovává mezibankovní platby v českých korunách</a:t>
            </a:r>
          </a:p>
          <a:p>
            <a:r>
              <a:rPr lang="cs-CZ" sz="2100" dirty="0"/>
              <a:t>Provozuje ČNB</a:t>
            </a:r>
          </a:p>
          <a:p>
            <a:r>
              <a:rPr lang="cs-CZ" sz="2100" dirty="0"/>
              <a:t>Mezi zákl. principy patří:</a:t>
            </a:r>
          </a:p>
          <a:p>
            <a:pPr lvl="1"/>
            <a:r>
              <a:rPr lang="cs-CZ" sz="2100" dirty="0"/>
              <a:t>Zúčtování mezibankovních plateb bez ohledu na výši částky</a:t>
            </a:r>
          </a:p>
          <a:p>
            <a:pPr lvl="1"/>
            <a:r>
              <a:rPr lang="cs-CZ" sz="2100" dirty="0"/>
              <a:t>Zúčtování v penězích ČNB (rezervách)</a:t>
            </a:r>
          </a:p>
          <a:p>
            <a:pPr lvl="1"/>
            <a:r>
              <a:rPr lang="cs-CZ" sz="2100" dirty="0"/>
              <a:t>„brutto“ zúčtování (nikoli zápočty)</a:t>
            </a:r>
          </a:p>
          <a:p>
            <a:pPr lvl="1"/>
            <a:r>
              <a:rPr lang="cs-CZ" sz="2100" dirty="0"/>
              <a:t>poskytování bezúročného plně </a:t>
            </a:r>
            <a:r>
              <a:rPr lang="cs-CZ" sz="2100" dirty="0" err="1"/>
              <a:t>kolaterizováného</a:t>
            </a:r>
            <a:r>
              <a:rPr lang="cs-CZ" sz="2100" dirty="0"/>
              <a:t> vnitrodenního úvěru</a:t>
            </a:r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u="sng" dirty="0"/>
          </a:p>
        </p:txBody>
      </p:sp>
    </p:spTree>
    <p:extLst>
      <p:ext uri="{BB962C8B-B14F-4D97-AF65-F5344CB8AC3E}">
        <p14:creationId xmlns:p14="http://schemas.microsoft.com/office/powerpoint/2010/main" val="23296425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PENĚŽNÍ OBĚH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530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Platidla - kategorie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Tuzemská bankovka</a:t>
            </a:r>
          </a:p>
          <a:p>
            <a:pPr eaLnBrk="1" hangingPunct="1"/>
            <a:r>
              <a:rPr lang="cs-CZ" smtClean="0"/>
              <a:t>Tuzemská mince</a:t>
            </a:r>
          </a:p>
          <a:p>
            <a:pPr eaLnBrk="1" hangingPunct="1"/>
            <a:r>
              <a:rPr lang="cs-CZ" smtClean="0"/>
              <a:t>Pamětní mince</a:t>
            </a:r>
          </a:p>
        </p:txBody>
      </p:sp>
    </p:spTree>
    <p:extLst>
      <p:ext uri="{BB962C8B-B14F-4D97-AF65-F5344CB8AC3E}">
        <p14:creationId xmlns:p14="http://schemas.microsoft.com/office/powerpoint/2010/main" val="10851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Tuzemská bankovka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Tuzemská bankovka: </a:t>
            </a:r>
            <a:r>
              <a:rPr lang="cs-CZ" dirty="0" smtClean="0"/>
              <a:t>bankovka znějící na koruny české, vydaná Českou národní bankou, která </a:t>
            </a:r>
            <a:r>
              <a:rPr lang="pl-PL" dirty="0" smtClean="0"/>
              <a:t>je </a:t>
            </a:r>
            <a:r>
              <a:rPr lang="pl-PL" dirty="0" err="1" smtClean="0"/>
              <a:t>platná</a:t>
            </a:r>
            <a:r>
              <a:rPr lang="pl-PL" dirty="0" smtClean="0"/>
              <a:t> </a:t>
            </a:r>
            <a:r>
              <a:rPr lang="pl-PL" dirty="0" err="1" smtClean="0"/>
              <a:t>nebo</a:t>
            </a:r>
            <a:r>
              <a:rPr lang="pl-PL" dirty="0" smtClean="0"/>
              <a:t> </a:t>
            </a:r>
            <a:r>
              <a:rPr lang="pl-PL" dirty="0" err="1" smtClean="0"/>
              <a:t>kterou</a:t>
            </a:r>
            <a:r>
              <a:rPr lang="pl-PL" dirty="0" smtClean="0"/>
              <a:t> </a:t>
            </a:r>
            <a:r>
              <a:rPr lang="pl-PL" dirty="0" err="1" smtClean="0"/>
              <a:t>lze</a:t>
            </a:r>
            <a:r>
              <a:rPr lang="pl-PL" dirty="0" smtClean="0"/>
              <a:t> za </a:t>
            </a:r>
            <a:r>
              <a:rPr lang="pl-PL" dirty="0" err="1" smtClean="0"/>
              <a:t>platnou</a:t>
            </a:r>
            <a:r>
              <a:rPr lang="pl-PL" dirty="0" smtClean="0"/>
              <a:t> </a:t>
            </a:r>
            <a:r>
              <a:rPr lang="pl-PL" dirty="0" err="1" smtClean="0"/>
              <a:t>vyměnit</a:t>
            </a:r>
            <a:r>
              <a:rPr lang="pl-PL" dirty="0" smtClean="0"/>
              <a:t>.</a:t>
            </a:r>
          </a:p>
          <a:p>
            <a:pPr eaLnBrk="1" hangingPunct="1"/>
            <a:r>
              <a:rPr lang="pl-PL" dirty="0" err="1" smtClean="0"/>
              <a:t>Nominály</a:t>
            </a:r>
            <a:r>
              <a:rPr lang="pl-PL" dirty="0" smtClean="0"/>
              <a:t>: 100, 200, 500, 1000, 2000, 5000</a:t>
            </a:r>
          </a:p>
          <a:p>
            <a:pPr eaLnBrk="1" hangingPunct="1"/>
            <a:r>
              <a:rPr lang="pl-PL" dirty="0" err="1" smtClean="0"/>
              <a:t>Neplatné</a:t>
            </a:r>
            <a:r>
              <a:rPr lang="pl-PL" dirty="0" smtClean="0"/>
              <a:t>: 20, 50 a </a:t>
            </a:r>
            <a:r>
              <a:rPr lang="pl-PL" dirty="0" err="1" smtClean="0"/>
              <a:t>všechny</a:t>
            </a:r>
            <a:r>
              <a:rPr lang="pl-PL" dirty="0" smtClean="0"/>
              <a:t> </a:t>
            </a:r>
            <a:r>
              <a:rPr lang="pl-PL" dirty="0" err="1" smtClean="0"/>
              <a:t>nominály</a:t>
            </a:r>
            <a:r>
              <a:rPr lang="pl-PL" dirty="0" smtClean="0"/>
              <a:t> </a:t>
            </a:r>
            <a:r>
              <a:rPr lang="pl-PL" dirty="0" err="1" smtClean="0"/>
              <a:t>vzoru</a:t>
            </a:r>
            <a:r>
              <a:rPr lang="pl-PL" dirty="0" smtClean="0"/>
              <a:t> 1993</a:t>
            </a:r>
          </a:p>
          <a:p>
            <a:pPr eaLnBrk="1" hangingPunct="1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830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Tuzemské mince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Tuzemská mimce </a:t>
            </a:r>
            <a:r>
              <a:rPr lang="cs-CZ" smtClean="0"/>
              <a:t>je mince znějící na koruny české, vydaná Českou národní bankou, která je platná nebo kterou lze za platnou vyměnit</a:t>
            </a:r>
          </a:p>
          <a:p>
            <a:pPr eaLnBrk="1" hangingPunct="1"/>
            <a:r>
              <a:rPr lang="cs-CZ" smtClean="0"/>
              <a:t>Nominály – Kč: 1, 2, 5, 10, 20, 50</a:t>
            </a:r>
          </a:p>
          <a:p>
            <a:pPr eaLnBrk="1" hangingPunct="1"/>
            <a:r>
              <a:rPr lang="cs-CZ" smtClean="0"/>
              <a:t>Neplatné nominály – všechny mince znějící na haléře – tj: 10, 20, 50</a:t>
            </a:r>
          </a:p>
        </p:txBody>
      </p:sp>
    </p:spTree>
    <p:extLst>
      <p:ext uri="{BB962C8B-B14F-4D97-AF65-F5344CB8AC3E}">
        <p14:creationId xmlns:p14="http://schemas.microsoft.com/office/powerpoint/2010/main" val="343993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2758</Words>
  <Application>Microsoft Office PowerPoint</Application>
  <PresentationFormat>Předvádění na obrazovce (4:3)</PresentationFormat>
  <Paragraphs>369</Paragraphs>
  <Slides>53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8" baseType="lpstr">
      <vt:lpstr>Arial</vt:lpstr>
      <vt:lpstr>Calibri</vt:lpstr>
      <vt:lpstr>Times New Roman</vt:lpstr>
      <vt:lpstr>Wingdings</vt:lpstr>
      <vt:lpstr>Motiv systému Office</vt:lpstr>
      <vt:lpstr>MĚNOVÉ PRÁVO </vt:lpstr>
      <vt:lpstr>Peněžní zřízení</vt:lpstr>
      <vt:lpstr>Právo peněžního systému =</vt:lpstr>
      <vt:lpstr>Měnová suverenita</vt:lpstr>
      <vt:lpstr>Peněžní zřízení ČR</vt:lpstr>
      <vt:lpstr>PENĚŽNÍ OBĚH</vt:lpstr>
      <vt:lpstr>Platidla - kategorie</vt:lpstr>
      <vt:lpstr>Tuzemská bankovka</vt:lpstr>
      <vt:lpstr>Tuzemské mince</vt:lpstr>
      <vt:lpstr>Pamětní mince</vt:lpstr>
      <vt:lpstr>Kvalitativní kategorie platidel</vt:lpstr>
      <vt:lpstr>Celá a celistvá</vt:lpstr>
      <vt:lpstr>Opotřebená oběhem</vt:lpstr>
      <vt:lpstr>Nestandardně poškozená bankovka</vt:lpstr>
      <vt:lpstr>Nestandardně poškozená mince</vt:lpstr>
      <vt:lpstr>Subjekty nuceného oběhu</vt:lpstr>
      <vt:lpstr>Pokladní operace</vt:lpstr>
      <vt:lpstr>Oběh bankovek a mincí </vt:lpstr>
      <vt:lpstr>Výměna</vt:lpstr>
      <vt:lpstr>Výměna ex oficio</vt:lpstr>
      <vt:lpstr>Standardy zpracování </vt:lpstr>
      <vt:lpstr>Nevhodné pro oběh</vt:lpstr>
      <vt:lpstr>Míra poškození mincí pro určení nevhodnosti</vt:lpstr>
      <vt:lpstr>Předání ČNB</vt:lpstr>
      <vt:lpstr>Režim pro PO a směnárníky</vt:lpstr>
      <vt:lpstr>Příjem poškozených platidel </vt:lpstr>
      <vt:lpstr>Náhrady 100%</vt:lpstr>
      <vt:lpstr>Poskytování náhrady za necelá platidla </vt:lpstr>
      <vt:lpstr>Ochrana měny</vt:lpstr>
      <vt:lpstr>Ochrana platidel</vt:lpstr>
      <vt:lpstr>Ochrana</vt:lpstr>
      <vt:lpstr>15/1932 Sb. z. n.</vt:lpstr>
      <vt:lpstr>Závazek signatáře</vt:lpstr>
      <vt:lpstr>Trestné činy proti měně a platebním prostředkům (40/2009 Sb.)</vt:lpstr>
      <vt:lpstr>Pozměněná platidla</vt:lpstr>
      <vt:lpstr>Padělání v evropském právu Nařízení Rady (ES) č. 1338/2001/ES, kterým se stanoví opatření nutní k ochraně eura proti padělání</vt:lpstr>
      <vt:lpstr>ČNB</vt:lpstr>
      <vt:lpstr>Padělky</vt:lpstr>
      <vt:lpstr>Podezřelá platidla</vt:lpstr>
      <vt:lpstr>Nakládaní s podezřelými platidly</vt:lpstr>
      <vt:lpstr>Náležitosti potvrzení o zadržení </vt:lpstr>
      <vt:lpstr>Evidence osob</vt:lpstr>
      <vt:lpstr>Výsledek odborného posouzení </vt:lpstr>
      <vt:lpstr>Reprodukce</vt:lpstr>
      <vt:lpstr> Legální napodobeniny </vt:lpstr>
      <vt:lpstr>BALENÍ</vt:lpstr>
      <vt:lpstr>Pravidla balení bankovek a mincí</vt:lpstr>
      <vt:lpstr>Omezení plateb v hotovosti</vt:lpstr>
      <vt:lpstr>Prezentace aplikace PowerPoint</vt:lpstr>
      <vt:lpstr>Platby bezhotovostní</vt:lpstr>
      <vt:lpstr>Platby bezhotovostní</vt:lpstr>
      <vt:lpstr>Mezibankovní platební styk I</vt:lpstr>
      <vt:lpstr>CERTIS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PLATIDEL</dc:title>
  <dc:creator>632</dc:creator>
  <cp:lastModifiedBy>Posluchárna</cp:lastModifiedBy>
  <cp:revision>37</cp:revision>
  <dcterms:created xsi:type="dcterms:W3CDTF">2014-10-07T18:35:38Z</dcterms:created>
  <dcterms:modified xsi:type="dcterms:W3CDTF">2019-03-18T18:49:36Z</dcterms:modified>
</cp:coreProperties>
</file>