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0"/>
  </p:notesMasterIdLst>
  <p:handoutMasterIdLst>
    <p:handoutMasterId r:id="rId31"/>
  </p:handoutMasterIdLst>
  <p:sldIdLst>
    <p:sldId id="309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2" r:id="rId28"/>
    <p:sldId id="323" r:id="rId29"/>
  </p:sldIdLst>
  <p:sldSz cx="9144000" cy="6858000" type="screen4x3"/>
  <p:notesSz cx="6951663" cy="1008221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9" autoAdjust="0"/>
    <p:restoredTop sz="75485" autoAdjust="0"/>
  </p:normalViewPr>
  <p:slideViewPr>
    <p:cSldViewPr showGuides="1">
      <p:cViewPr varScale="1">
        <p:scale>
          <a:sx n="52" d="100"/>
          <a:sy n="52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FF1D1097-D9ED-4508-B259-9ECF032847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4204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667" y="0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5675" y="755650"/>
            <a:ext cx="5040313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167" y="4789051"/>
            <a:ext cx="5561330" cy="453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667" y="9576352"/>
            <a:ext cx="3012387" cy="50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fld id="{0CB65E74-2FDB-4792-8952-881F465C3F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045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5953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13314-FA0F-4325-8ADD-A4D8763A3D6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54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D552C1E-82FC-43D1-9D3C-FE32122B0739}" type="slidenum">
              <a:rPr lang="cs-CZ" altLang="cs-CZ">
                <a:latin typeface="Arial" panose="020B0604020202020204" pitchFamily="34" charset="0"/>
              </a:rPr>
              <a:pPr eaLnBrk="1" hangingPunct="1"/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jedna z nejvýnosnějších daní (výnos do SR a ÚSC), součástí daňové soustavy od 1. ledna 1993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„single tax laws“ (DPFO i DPPO regulovány v rámci jednoho předpisu) X „separate tax laws“ (zvláštní právní předpis pro každou)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-  při aplikaci ZDP se dále vychází ze zákona č. 593/1992 Sb., o rezervách pro zjištění základu daně z příjmů, ve znění pozdějších předpisů, a z dalších právních předpisů, především vyhlášek MF, opatření MF a současně i sdělení MF a SD postupuje dle pokynů MF uveřejňovaných ve finančních zpravodajích (pod označením D).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/>
            </a:r>
            <a:br>
              <a:rPr lang="cs-CZ" altLang="cs-CZ" smtClean="0">
                <a:latin typeface="Arial" panose="020B0604020202020204" pitchFamily="34" charset="0"/>
              </a:rPr>
            </a:b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888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C2F550E-5571-4BB3-BE51-476F11B1AB18}" type="slidenum">
              <a:rPr lang="cs-CZ" altLang="cs-CZ">
                <a:latin typeface="Arial" panose="020B0604020202020204" pitchFamily="34" charset="0"/>
              </a:rPr>
              <a:pPr eaLnBrk="1" hangingPunct="1"/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nerozhoduje zda: podnikající X nepodnikající, zapsané v OR X nezapsané v OR, zletilá X nezletilá X s omezenou způsobilostí k PÚ  (jedná zákonný zástupce nebo opatrovník)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rozhodných dnů se započítávají i dny příjezdů a odjezdů, byť je to jen půlden. Bydlištěm je pak místo, kde má poplatník stálý byt za okolností, ze kterých lze usuzovat na jeho úmysl trvale se v tomto bytě zdržovat; přitom není rozhodné ani trvalé bydliště či vlastnictví bytu. Daňová povinnost rezidenta se vztahuje jak na příjmy plynoucí ze zdrojů na území ČR, tak i na příjmy plynoucí ze zdrojů v zahraničí. S ohledem na povinnost zdanit celosvětové příjmy o daňových rezidentech hovoříme také jako o osobách s tzv. neomezenou daňovou povinností </a:t>
            </a:r>
          </a:p>
        </p:txBody>
      </p:sp>
    </p:spTree>
    <p:extLst>
      <p:ext uri="{BB962C8B-B14F-4D97-AF65-F5344CB8AC3E}">
        <p14:creationId xmlns:p14="http://schemas.microsoft.com/office/powerpoint/2010/main" val="23102582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F5C9D04-0010-464A-AA92-39005AA734D6}" type="slidenum">
              <a:rPr lang="cs-CZ" altLang="cs-CZ">
                <a:latin typeface="Arial" panose="020B0604020202020204" pitchFamily="34" charset="0"/>
              </a:rPr>
              <a:pPr eaLnBrk="1" hangingPunct="1"/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příjem peněžní X nepeněžní (naturální – z. o ocenění majetku) X i dosažený směnou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každý z těchto pěti druhů příjmů je po jistých úpravách označován jako dílčí základ daně</a:t>
            </a:r>
          </a:p>
        </p:txBody>
      </p:sp>
    </p:spTree>
    <p:extLst>
      <p:ext uri="{BB962C8B-B14F-4D97-AF65-F5344CB8AC3E}">
        <p14:creationId xmlns:p14="http://schemas.microsoft.com/office/powerpoint/2010/main" val="2338039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E2D0E52-A13F-473A-80E6-C53471D43A47}" type="slidenum">
              <a:rPr lang="cs-CZ" altLang="cs-CZ">
                <a:latin typeface="Arial" panose="020B0604020202020204" pitchFamily="34" charset="0"/>
              </a:rPr>
              <a:pPr eaLnBrk="1" hangingPunct="1"/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základ daně (ZD) obecně určen v § 5 ZDP jako součet dílčích základů daně (P-V=HV)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položky snižující základ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/>
              <a:t>osvobození od daně (§ 4/1 a §6/9 ZDP), nezdanitelná část základu daně (§ 15 ZDP), odčitatelné položky (§ 34 ZDP)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osvobození od daně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příjmy, které jsou předmětem daně, ale jsou při splnění kritérií od daně osvobozeny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sazba daně  „procentuální lineární“? (§ 16 ZDP)</a:t>
            </a: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12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EA67A2F-EA10-4D1F-B1F9-CF05D55A1326}" type="slidenum">
              <a:rPr lang="cs-CZ" altLang="cs-CZ">
                <a:latin typeface="Arial" panose="020B0604020202020204" pitchFamily="34" charset="0"/>
              </a:rPr>
              <a:pPr eaLnBrk="1" hangingPunct="1"/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07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745188A-F750-41B9-9968-8E27B09A1259}" type="slidenum">
              <a:rPr lang="cs-CZ" altLang="cs-CZ">
                <a:latin typeface="Arial" panose="020B0604020202020204" pitchFamily="34" charset="0"/>
              </a:rPr>
              <a:pPr eaLnBrk="1" hangingPunct="1"/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Vyměřovací základ = hrubá mzda; sazba se neustále mnění. 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2008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 26 % (z toho 3,3 % na nemocenské pojištění, 21,5 % na důchodové pojištění a 1,2 % na státní politiku zaměstnanosti) a 8 %.</a:t>
            </a:r>
            <a:endParaRPr lang="cs-CZ" alt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2010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25 % (z toho 2,3 %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2011 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smtClean="0">
                <a:latin typeface="Arial" panose="020B0604020202020204" pitchFamily="34" charset="0"/>
              </a:rPr>
              <a:t> 24,1 % (z toho 1,4 % na nemocenské pojištění, 21,5 % na důchodové pojištění a 1,2 % na státní politiku zaměstnanosti) a 6,5 %.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Celkem pojistné: 45%.</a:t>
            </a:r>
          </a:p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61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B04560-60A9-42AA-B2B4-4F7334190FF0}" type="slidenum">
              <a:rPr lang="cs-CZ" altLang="cs-CZ">
                <a:latin typeface="Arial" panose="020B0604020202020204" pitchFamily="34" charset="0"/>
              </a:rPr>
              <a:pPr eaLnBrk="1" hangingPunct="1"/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321.000*0,34=430.140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superhrubá mzda (zavedená tzv. Toplánkovým batohem) je základem pro výpočet zálohy na daň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26.750,- hrubá měsíční mzda</a:t>
            </a:r>
          </a:p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299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B4A188F-1581-459F-A088-68923FC86943}" type="slidenum">
              <a:rPr lang="cs-CZ" altLang="cs-CZ">
                <a:latin typeface="Arial" panose="020B0604020202020204" pitchFamily="34" charset="0"/>
              </a:rPr>
              <a:pPr eaLnBrk="1" hangingPunct="1"/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700" i="1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hlink"/>
                </a:solidFill>
              </a:rPr>
              <a:t>dar politické straně </a:t>
            </a:r>
            <a:r>
              <a:rPr lang="cs-CZ" altLang="cs-CZ" sz="700" dirty="0">
                <a:solidFill>
                  <a:schemeClr val="accent1"/>
                </a:solidFill>
              </a:rPr>
              <a:t>(§ 15/1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min. 1.000,- Kč; min. 2% ZD (0,02*430.140=8.602) max. 15% ZD (0,15*430.140=64.521)</a:t>
            </a:r>
          </a:p>
          <a:p>
            <a:pPr eaLnBrk="1" hangingPunct="1"/>
            <a:r>
              <a:rPr lang="cs-CZ" altLang="cs-CZ" sz="700" dirty="0">
                <a:solidFill>
                  <a:schemeClr val="hlink"/>
                </a:solidFill>
              </a:rPr>
              <a:t> penzijní připojištění </a:t>
            </a:r>
            <a:r>
              <a:rPr lang="en-US" altLang="cs-CZ" sz="700" dirty="0">
                <a:solidFill>
                  <a:schemeClr val="hlink"/>
                </a:solidFill>
              </a:rPr>
              <a:t>se </a:t>
            </a:r>
            <a:r>
              <a:rPr lang="en-US" altLang="cs-CZ" sz="700" dirty="0" err="1">
                <a:solidFill>
                  <a:schemeClr val="hlink"/>
                </a:solidFill>
              </a:rPr>
              <a:t>st.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en-US" altLang="cs-CZ" sz="700" dirty="0" err="1">
                <a:solidFill>
                  <a:schemeClr val="hlink"/>
                </a:solidFill>
              </a:rPr>
              <a:t>prispevkem</a:t>
            </a:r>
            <a:r>
              <a:rPr lang="en-US" altLang="cs-CZ" sz="700" dirty="0">
                <a:solidFill>
                  <a:schemeClr val="hlink"/>
                </a:solidFill>
              </a:rPr>
              <a:t> </a:t>
            </a:r>
            <a:r>
              <a:rPr lang="cs-CZ" altLang="cs-CZ" sz="700" dirty="0">
                <a:solidFill>
                  <a:schemeClr val="accent1"/>
                </a:solidFill>
              </a:rPr>
              <a:t>(§ 15/5</a:t>
            </a:r>
            <a:r>
              <a:rPr lang="en-US" altLang="cs-CZ" sz="700" dirty="0">
                <a:solidFill>
                  <a:schemeClr val="accent1"/>
                </a:solidFill>
              </a:rPr>
              <a:t>a</a:t>
            </a:r>
            <a:r>
              <a:rPr lang="cs-CZ" altLang="cs-CZ" sz="700" dirty="0">
                <a:solidFill>
                  <a:schemeClr val="accent1"/>
                </a:solidFill>
              </a:rPr>
              <a:t> ZDP) </a:t>
            </a:r>
            <a:r>
              <a:rPr lang="cs-CZ" altLang="cs-CZ" sz="700" dirty="0">
                <a:solidFill>
                  <a:schemeClr val="accent1"/>
                </a:solidFill>
                <a:sym typeface="Wingdings" panose="05000000000000000000" pitchFamily="2" charset="2"/>
              </a:rPr>
              <a:t> t</a:t>
            </a:r>
            <a:r>
              <a:rPr lang="cs-CZ" altLang="cs-CZ" sz="700" dirty="0">
                <a:solidFill>
                  <a:schemeClr val="hlink"/>
                </a:solidFill>
              </a:rPr>
              <a:t>est: zaplacená částka – </a:t>
            </a:r>
            <a:r>
              <a:rPr lang="en-US" altLang="cs-CZ" sz="700" dirty="0">
                <a:solidFill>
                  <a:schemeClr val="hlink"/>
                </a:solidFill>
              </a:rPr>
              <a:t>12</a:t>
            </a:r>
            <a:r>
              <a:rPr lang="cs-CZ" altLang="cs-CZ" sz="700" dirty="0">
                <a:solidFill>
                  <a:schemeClr val="hlink"/>
                </a:solidFill>
              </a:rPr>
              <a:t>.000,- Kč; max. 12.000,- Kč</a:t>
            </a:r>
          </a:p>
          <a:p>
            <a:pPr eaLnBrk="1" hangingPunct="1"/>
            <a:endParaRPr lang="cs-CZ" altLang="cs-CZ" sz="700" dirty="0">
              <a:solidFill>
                <a:schemeClr val="hlink"/>
              </a:solidFill>
            </a:endParaRPr>
          </a:p>
          <a:p>
            <a:pPr eaLnBrk="1" hangingPunct="1">
              <a:buFontTx/>
              <a:buChar char="-"/>
            </a:pP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22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E19061-FEBC-4645-94E5-197C9E6A055D}" type="slidenum">
              <a:rPr lang="cs-CZ" altLang="cs-CZ">
                <a:latin typeface="Arial" panose="020B0604020202020204" pitchFamily="34" charset="0"/>
              </a:rPr>
              <a:pPr eaLnBrk="1" hangingPunct="1"/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dirty="0" smtClean="0">
                <a:latin typeface="Arial" panose="020B0604020202020204" pitchFamily="34" charset="0"/>
              </a:rPr>
              <a:t>daň brutto II – může být pouze nulová nebo kladná (nelze dát slevu do mínusu)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>
                <a:latin typeface="Arial" panose="020B0604020202020204" pitchFamily="34" charset="0"/>
              </a:rPr>
              <a:t>daň netto je kladná (musíme platit) </a:t>
            </a:r>
            <a:r>
              <a:rPr lang="cs-CZ" altLang="cs-CZ" dirty="0" smtClean="0">
                <a:latin typeface="Arial" panose="020B0604020202020204" pitchFamily="34" charset="0"/>
                <a:sym typeface="Wingdings" panose="05000000000000000000" pitchFamily="2" charset="2"/>
              </a:rPr>
              <a:t> nicméně ještě musíme zúčtovat odvedené zálohy X daňový bonus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>
                <a:latin typeface="Arial" panose="020B0604020202020204" pitchFamily="34" charset="0"/>
                <a:sym typeface="Wingdings" panose="05000000000000000000" pitchFamily="2" charset="2"/>
              </a:rPr>
              <a:t>sleva na manželku (manžela)  test: žije s poplatníkem v domácnosti a její příjem nepřesahuje 68.000,- (za zdaňovací období)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>
                <a:latin typeface="Arial" panose="020B0604020202020204" pitchFamily="34" charset="0"/>
                <a:sym typeface="Wingdings" panose="05000000000000000000" pitchFamily="2" charset="2"/>
              </a:rPr>
              <a:t>daňové zvýhodnění na dítě  test: vyživované dítě žijící s ním v domácnosti</a:t>
            </a: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2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3026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D7CF4E4C-2C92-4713-ADF8-14FDC2D869FC}" type="slidenum">
              <a:rPr lang="cs-CZ" altLang="cs-CZ">
                <a:latin typeface="Arial" panose="020B0604020202020204" pitchFamily="34" charset="0"/>
              </a:rPr>
              <a:pPr eaLnBrk="1" hangingPunct="1"/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 (pokud by suma byla kladná)</a:t>
            </a:r>
          </a:p>
        </p:txBody>
      </p:sp>
    </p:spTree>
    <p:extLst>
      <p:ext uri="{BB962C8B-B14F-4D97-AF65-F5344CB8AC3E}">
        <p14:creationId xmlns:p14="http://schemas.microsoft.com/office/powerpoint/2010/main" val="16812494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AAA4401-EFBE-4DCF-887A-D041A4CE52A5}" type="slidenum">
              <a:rPr lang="cs-CZ" altLang="cs-CZ">
                <a:latin typeface="Arial" panose="020B0604020202020204" pitchFamily="34" charset="0"/>
              </a:rPr>
              <a:pPr eaLnBrk="1" hangingPunct="1"/>
              <a:t>21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nezapočítávají se položky snižující základ daně (nelze dopředu určit) 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započítávají se všechny slevy na dani vyjma slevy na manželku/manžela (nelze dopředu určit příjem)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záloha na daň netto / daňový bonus</a:t>
            </a:r>
          </a:p>
        </p:txBody>
      </p:sp>
    </p:spTree>
    <p:extLst>
      <p:ext uri="{BB962C8B-B14F-4D97-AF65-F5344CB8AC3E}">
        <p14:creationId xmlns:p14="http://schemas.microsoft.com/office/powerpoint/2010/main" val="26835058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EE96DBF-5343-4CEE-A499-D638804E89D3}" type="slidenum">
              <a:rPr lang="cs-CZ" altLang="cs-CZ">
                <a:latin typeface="Arial" panose="020B0604020202020204" pitchFamily="34" charset="0"/>
              </a:rPr>
              <a:pPr eaLnBrk="1" hangingPunct="1"/>
              <a:t>22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daň netto / daňový bonus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2786762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64782DB-761B-45E5-83C7-F2C561B3F91E}" type="slidenum">
              <a:rPr lang="cs-CZ" altLang="cs-CZ">
                <a:latin typeface="Arial" panose="020B0604020202020204" pitchFamily="34" charset="0"/>
              </a:rPr>
              <a:pPr eaLnBrk="1" hangingPunct="1"/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098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63752A9-D882-42E7-AC17-E0083ED0A2F2}" type="slidenum">
              <a:rPr lang="cs-CZ" altLang="cs-CZ">
                <a:latin typeface="Arial" panose="020B0604020202020204" pitchFamily="34" charset="0"/>
              </a:rPr>
              <a:pPr eaLnBrk="1" hangingPunct="1"/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DS neuplatňuje žádné položky snižující základ daně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má nárok pouze na slevu na polatníka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nemá nárok na žádná daňová zvýhodnění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přeplatek znamená, že DS (poplatník) dostane od SD zaplaceno 64.151,- X doplatek</a:t>
            </a:r>
          </a:p>
        </p:txBody>
      </p:sp>
    </p:spTree>
    <p:extLst>
      <p:ext uri="{BB962C8B-B14F-4D97-AF65-F5344CB8AC3E}">
        <p14:creationId xmlns:p14="http://schemas.microsoft.com/office/powerpoint/2010/main" val="34611798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5F7DFA7-0880-4FEF-82D0-F89FD2014ADD}" type="slidenum">
              <a:rPr lang="cs-CZ" altLang="cs-CZ">
                <a:latin typeface="Arial" panose="020B0604020202020204" pitchFamily="34" charset="0"/>
              </a:rPr>
              <a:pPr eaLnBrk="1" hangingPunct="1"/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altLang="cs-CZ" smtClean="0">
                <a:latin typeface="Arial" panose="020B0604020202020204" pitchFamily="34" charset="0"/>
              </a:rPr>
              <a:t>Zákon č. 455/1991 Sb., o živnostenském podnikání</a:t>
            </a:r>
            <a:r>
              <a:rPr lang="cs-CZ" altLang="cs-CZ" smtClean="0">
                <a:latin typeface="Arial" panose="020B0604020202020204" pitchFamily="34" charset="0"/>
              </a:rPr>
              <a:t>, ve znění pozdějších předpisů, stanoví v Příloze 1 výčet řemeslných živností</a:t>
            </a:r>
            <a:r>
              <a:rPr lang="en-US" altLang="cs-CZ" smtClean="0">
                <a:latin typeface="Arial" panose="020B0604020202020204" pitchFamily="34" charset="0"/>
              </a:rPr>
              <a:t> </a:t>
            </a:r>
            <a:r>
              <a:rPr lang="cs-CZ" altLang="cs-CZ" smtClean="0">
                <a:latin typeface="Arial" panose="020B0604020202020204" pitchFamily="34" charset="0"/>
              </a:rPr>
              <a:t>(</a:t>
            </a:r>
            <a:r>
              <a:rPr lang="cs-CZ" altLang="cs-CZ" smtClean="0">
                <a:latin typeface="Arial" panose="020B0604020202020204" pitchFamily="34" charset="0"/>
                <a:sym typeface="Wingdings" panose="05000000000000000000" pitchFamily="2" charset="2"/>
              </a:rPr>
              <a:t>hodinář  řemeslná živnost)</a:t>
            </a:r>
            <a:endParaRPr lang="en-US" altLang="cs-CZ" smtClean="0">
              <a:latin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005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90796" indent="-30415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216609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703253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189897" indent="-243322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676540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3163184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649828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4136471" indent="-24332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CD824FE-934B-4DC5-95A3-4DD2781E8959}" type="slidenum">
              <a:rPr lang="cs-CZ" altLang="cs-CZ">
                <a:latin typeface="Arial" panose="020B0604020202020204" pitchFamily="34" charset="0"/>
              </a:rPr>
              <a:pPr eaLnBrk="1" hangingPunct="1"/>
              <a:t>26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SD je příslušný FÚ podle bydliště FO v ČR, jinak FÚ v místě, kde se FO převážně zdržuje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do 31.3. roku následujícího po uplynutí zdaňovacího období (kalendářní rok)</a:t>
            </a:r>
          </a:p>
          <a:p>
            <a:pPr eaLnBrk="1" hangingPunct="1">
              <a:buFontTx/>
              <a:buChar char="-"/>
            </a:pPr>
            <a:r>
              <a:rPr lang="cs-CZ" altLang="cs-CZ" smtClean="0">
                <a:latin typeface="Arial" panose="020B0604020202020204" pitchFamily="34" charset="0"/>
              </a:rPr>
              <a:t>povinnost poplatníka daň vypočítat atd.</a:t>
            </a:r>
          </a:p>
        </p:txBody>
      </p:sp>
    </p:spTree>
    <p:extLst>
      <p:ext uri="{BB962C8B-B14F-4D97-AF65-F5344CB8AC3E}">
        <p14:creationId xmlns:p14="http://schemas.microsoft.com/office/powerpoint/2010/main" val="31965371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102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1365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45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4581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0146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1760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8285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65E74-2FDB-4792-8952-881F465C3F3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10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8392B38-814F-4151-876E-B624757EE6B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DED32F-5B9D-46C6-A32C-9BC8E51574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3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68CD9-A7B2-45B3-B7B9-0F48BDBD12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40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83947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14932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8507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9920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21067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2248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9326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268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701304-0141-4966-9841-3F3D7602C8A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4793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27350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22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2738" y="1825625"/>
            <a:ext cx="2011362" cy="462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81688" cy="462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1365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DB04A2-B09C-4F49-8F5A-44491BA83C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310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2C751-072D-4E83-8605-003B524399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1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B4D91-2572-4264-9A39-16F8F28907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6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A01E9-2365-4573-8228-40258AC57E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77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082179-2553-4C9F-B612-52D1FB9DAF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593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CB277-53BC-4428-8A7D-C5A40E2FE7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2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77456-83EE-4C9C-BE50-AC352CD878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321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3CAFD1A2-AEAD-4D6E-A191-E58ECEE04F2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 kern="1200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damian@czudek.cz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mian.czudek@law.muni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3768" y="3141663"/>
            <a:ext cx="6190332" cy="3311525"/>
          </a:xfrm>
        </p:spPr>
        <p:txBody>
          <a:bodyPr/>
          <a:lstStyle/>
          <a:p>
            <a:pPr algn="r"/>
            <a:r>
              <a:rPr lang="cs-CZ" altLang="cs-CZ" dirty="0" smtClean="0"/>
              <a:t>DPFO – konstrukční prvky daně a příklad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smtClean="0"/>
              <a:t>Finanční </a:t>
            </a:r>
            <a:r>
              <a:rPr lang="cs-CZ" altLang="cs-CZ" sz="2000" smtClean="0"/>
              <a:t>právo</a:t>
            </a: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 smtClean="0"/>
              <a:t/>
            </a:r>
            <a:br>
              <a:rPr lang="cs-CZ" altLang="cs-CZ" sz="2000" i="1" dirty="0" smtClean="0"/>
            </a:br>
            <a:r>
              <a:rPr lang="cs-CZ" altLang="cs-CZ" sz="2000" i="1" dirty="0" smtClean="0"/>
              <a:t>Damian Czudek</a:t>
            </a:r>
            <a:endParaRPr lang="cs-CZ" altLang="cs-CZ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EB71AA3-5F3E-4507-8BD5-7C97DE340531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Daň z příjmu FO</a:t>
            </a:r>
            <a:br>
              <a:rPr lang="cs-CZ" altLang="cs-CZ" dirty="0" smtClean="0"/>
            </a:br>
            <a:r>
              <a:rPr lang="cs-CZ" altLang="cs-CZ" sz="3000" i="1" dirty="0" smtClean="0"/>
              <a:t>- vzorový příklad</a:t>
            </a:r>
            <a:endParaRPr lang="cs-CZ" altLang="cs-CZ" sz="3000" i="1" dirty="0"/>
          </a:p>
        </p:txBody>
      </p:sp>
    </p:spTree>
    <p:extLst>
      <p:ext uri="{BB962C8B-B14F-4D97-AF65-F5344CB8AC3E}">
        <p14:creationId xmlns:p14="http://schemas.microsoft.com/office/powerpoint/2010/main" val="18628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 obecně</a:t>
            </a:r>
          </a:p>
        </p:txBody>
      </p:sp>
      <p:sp>
        <p:nvSpPr>
          <p:cNvPr id="4100" name="Rectangle 37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přímá důchodová daň </a:t>
            </a:r>
            <a:r>
              <a:rPr lang="cs-CZ" altLang="cs-CZ" sz="2000" i="1" dirty="0" smtClean="0"/>
              <a:t>in personam</a:t>
            </a:r>
            <a:r>
              <a:rPr lang="cs-CZ" altLang="cs-CZ" sz="2000" dirty="0" smtClean="0"/>
              <a:t> (osobní důchodová daň, daň z příjmů jednotlivců)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586/1992 Sb., o daních z příjmů, ve znění pozdějších předpisů (ZDP)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I. a část III. ZDP</a:t>
            </a:r>
            <a:r>
              <a:rPr lang="en-US" altLang="cs-CZ" sz="2000" b="1" dirty="0" smtClean="0"/>
              <a:t> </a:t>
            </a:r>
            <a:r>
              <a:rPr lang="en-US" altLang="cs-CZ" sz="2000" dirty="0" smtClean="0"/>
              <a:t>– FO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b="1" dirty="0" smtClean="0"/>
              <a:t>Část II a III </a:t>
            </a:r>
            <a:r>
              <a:rPr lang="cs-CZ" altLang="cs-CZ" sz="2000" dirty="0" smtClean="0"/>
              <a:t>- PO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37239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subjekt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obecně v ZSDP: vymezen jako poplatník, plátce a právní nástupce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6/1 ZSDP</a:t>
            </a:r>
            <a:r>
              <a:rPr lang="en-US" altLang="cs-CZ" sz="2000" dirty="0" smtClean="0">
                <a:solidFill>
                  <a:schemeClr val="accent1"/>
                </a:solidFill>
              </a:rPr>
              <a:t> – d</a:t>
            </a:r>
            <a:r>
              <a:rPr lang="cs-CZ" altLang="cs-CZ" sz="2000" dirty="0" err="1" smtClean="0">
                <a:solidFill>
                  <a:schemeClr val="accent1"/>
                </a:solidFill>
              </a:rPr>
              <a:t>říve</a:t>
            </a:r>
            <a:r>
              <a:rPr lang="cs-CZ" altLang="cs-CZ" sz="2000" dirty="0" smtClean="0">
                <a:solidFill>
                  <a:schemeClr val="accent1"/>
                </a:solidFill>
              </a:rPr>
              <a:t>/dnes jen doktrína)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konkretizace v ZDP: poplatník</a:t>
            </a:r>
            <a:r>
              <a:rPr lang="cs-CZ" altLang="cs-CZ" sz="2000" i="1" dirty="0" smtClean="0"/>
              <a:t> </a:t>
            </a:r>
            <a:r>
              <a:rPr lang="cs-CZ" altLang="cs-CZ" sz="2000" dirty="0" smtClean="0"/>
              <a:t>DPFO = fyzické osoby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2/1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kritérium: </a:t>
            </a:r>
            <a:r>
              <a:rPr lang="cs-CZ" altLang="cs-CZ" sz="2000" i="1" dirty="0" smtClean="0"/>
              <a:t>domicil </a:t>
            </a:r>
            <a:r>
              <a:rPr lang="cs-CZ" altLang="cs-CZ" sz="2000" dirty="0" smtClean="0">
                <a:sym typeface="Wingdings" panose="05000000000000000000" pitchFamily="2" charset="2"/>
              </a:rPr>
              <a:t> </a:t>
            </a:r>
            <a:r>
              <a:rPr lang="cs-CZ" altLang="cs-CZ" sz="2000" dirty="0" smtClean="0"/>
              <a:t>osoby mající na území ČR bydliště nebo se zde obvykle zdržují (alespoň 183 dní v příslušném kalendářním roce)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2/2,3 ZDP)</a:t>
            </a:r>
            <a:endParaRPr lang="cs-CZ" altLang="cs-CZ" sz="2000" i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předmět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5 druhů příjmů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pozitivní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je</a:t>
            </a:r>
            <a:r>
              <a:rPr lang="cs-CZ" altLang="cs-CZ" sz="2000" dirty="0" smtClean="0">
                <a:sym typeface="Wingdings" panose="05000000000000000000" pitchFamily="2" charset="2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příjmy ze závislé činnosti a funkční požitky, příjmy z podnikání a jiné samostatné výdělečné činnosti, příjmy z kapitálového majetku, příjmy z pronájmu, ostatní příjmy.</a:t>
            </a:r>
            <a:r>
              <a:rPr lang="cs-CZ" altLang="cs-CZ" sz="2000" dirty="0" smtClean="0">
                <a:solidFill>
                  <a:schemeClr val="accent1"/>
                </a:solidFill>
              </a:rPr>
              <a:t> (§ 3/1 ZDP) </a:t>
            </a:r>
            <a:endParaRPr lang="cs-CZ" altLang="cs-CZ" sz="2000" dirty="0" smtClean="0"/>
          </a:p>
          <a:p>
            <a:pPr algn="just" eaLnBrk="1" hangingPunct="1">
              <a:lnSpc>
                <a:spcPct val="80000"/>
              </a:lnSpc>
              <a:buFont typeface="Symbol" panose="05050102010706020507" pitchFamily="18" charset="2"/>
              <a:buChar char=""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příjem: peněžní, nepeněžní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3/2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negativní vymezení </a:t>
            </a:r>
            <a:r>
              <a:rPr lang="cs-CZ" altLang="cs-CZ" sz="2000" dirty="0" smtClean="0">
                <a:sym typeface="Wingdings" panose="05000000000000000000" pitchFamily="2" charset="2"/>
              </a:rPr>
              <a:t> co předmětem DPFO </a:t>
            </a:r>
            <a:r>
              <a:rPr lang="cs-CZ" altLang="cs-CZ" sz="2000" i="1" dirty="0" smtClean="0">
                <a:sym typeface="Wingdings" panose="05000000000000000000" pitchFamily="2" charset="2"/>
              </a:rPr>
              <a:t>není</a:t>
            </a:r>
            <a:r>
              <a:rPr lang="cs-CZ" altLang="cs-CZ" sz="2000" dirty="0" smtClean="0">
                <a:sym typeface="Wingdings" panose="05000000000000000000" pitchFamily="2" charset="2"/>
              </a:rPr>
              <a:t>:</a:t>
            </a:r>
            <a:r>
              <a:rPr lang="cs-CZ" altLang="cs-CZ" sz="2000" dirty="0" smtClean="0">
                <a:solidFill>
                  <a:schemeClr val="accent1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    (§ 3/4; § 6/7,11; § 7/10 ZDP)</a:t>
            </a:r>
          </a:p>
        </p:txBody>
      </p:sp>
    </p:spTree>
    <p:extLst>
      <p:ext uri="{BB962C8B-B14F-4D97-AF65-F5344CB8AC3E}">
        <p14:creationId xmlns:p14="http://schemas.microsoft.com/office/powerpoint/2010/main" val="24944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výpočet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772816"/>
            <a:ext cx="7424737" cy="460893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základ daně = </a:t>
            </a:r>
            <a:r>
              <a:rPr lang="el-GR" altLang="cs-CZ" sz="1800" dirty="0" smtClean="0"/>
              <a:t>Σ</a:t>
            </a:r>
            <a:r>
              <a:rPr lang="cs-CZ" altLang="cs-CZ" sz="1800" dirty="0" smtClean="0"/>
              <a:t> dílčích základů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položky snižující základ daně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upravený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zaokrouhlený základ daně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slevy na dani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brutto II.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daňové zvýhodnění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DPFO netto / daňový bonus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- uhrazené zálohy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doplatek / přeplatek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8420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</a:t>
            </a:r>
            <a:r>
              <a:rPr lang="en-US" altLang="cs-CZ" sz="2000" b="1" dirty="0" smtClean="0"/>
              <a:t>1</a:t>
            </a:r>
            <a:r>
              <a:rPr lang="pl-PL" altLang="cs-CZ" sz="2000" b="1" dirty="0" smtClean="0"/>
              <a:t>8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</a:t>
            </a:r>
            <a:r>
              <a:rPr lang="en-US" altLang="cs-CZ" sz="2000" dirty="0" smtClean="0"/>
              <a:t>1</a:t>
            </a:r>
            <a:r>
              <a:rPr lang="pl-PL" altLang="cs-CZ" sz="2000" dirty="0"/>
              <a:t>8</a:t>
            </a:r>
            <a:r>
              <a:rPr lang="cs-CZ" altLang="cs-CZ" sz="2000" dirty="0" smtClean="0"/>
              <a:t> 321.000,- Kč, jiné příjmy nemá. Má nepracující manželku Báru a 9-ti letého syna Frantu. Každý rok daruje neurčené politické straně částku 8.000,- Kč a dále si přispívá na penzijní připojištění </a:t>
            </a:r>
            <a:r>
              <a:rPr lang="en-US" altLang="cs-CZ" sz="2000" dirty="0" smtClean="0"/>
              <a:t>se </a:t>
            </a:r>
            <a:r>
              <a:rPr lang="en-US" altLang="cs-CZ" sz="2000" dirty="0" err="1" smtClean="0"/>
              <a:t>st</a:t>
            </a:r>
            <a:r>
              <a:rPr lang="cs-CZ" altLang="cs-CZ" sz="2000" dirty="0" err="1" smtClean="0"/>
              <a:t>átním</a:t>
            </a:r>
            <a:r>
              <a:rPr lang="cs-CZ" altLang="cs-CZ" sz="2000" dirty="0" smtClean="0"/>
              <a:t> příspěvkem částkou 23.000,- Kč za rok. Nepodepsal prohlášení k dani. V roce 20</a:t>
            </a:r>
            <a:r>
              <a:rPr lang="en-US" altLang="cs-CZ" sz="2000" dirty="0" smtClean="0"/>
              <a:t>1</a:t>
            </a:r>
            <a:r>
              <a:rPr lang="pl-PL" altLang="cs-CZ" sz="2000" dirty="0" smtClean="0"/>
              <a:t>8</a:t>
            </a:r>
            <a:r>
              <a:rPr lang="cs-CZ" altLang="cs-CZ" sz="2000" dirty="0" smtClean="0"/>
              <a:t>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exkurs (</a:t>
            </a:r>
            <a:r>
              <a:rPr lang="cs-CZ" altLang="cs-CZ" b="1" dirty="0" err="1" smtClean="0"/>
              <a:t>SaZP</a:t>
            </a:r>
            <a:r>
              <a:rPr lang="cs-CZ" altLang="cs-CZ" b="1" dirty="0" smtClean="0"/>
              <a:t>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705725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589/1992 Sb., o pojistném na sociální zabezpečení a příspěvku na státní politiku zaměstnanosti,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7)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25 %</a:t>
            </a:r>
            <a:r>
              <a:rPr lang="cs-CZ" altLang="cs-CZ" sz="1400" dirty="0" smtClean="0"/>
              <a:t> z vyměřovacího základu ( z toho 2,3 % na nemocenské pojištění, 21,5 % na důchodové pojištění a 1,2 % na státní politiku zaměstnanosti)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</a:rPr>
              <a:t>6,5 %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Zákon č. 592/1992 Sb., o pojistném na všeobecné zdravotní pojištění, ve znění pozdějších předpisů. </a:t>
            </a:r>
            <a:r>
              <a:rPr lang="cs-CZ" altLang="cs-CZ" sz="2000" dirty="0" smtClean="0">
                <a:solidFill>
                  <a:schemeClr val="accent1"/>
                </a:solidFill>
              </a:rPr>
              <a:t>(§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	</a:t>
            </a:r>
            <a:r>
              <a:rPr lang="cs-CZ" altLang="cs-CZ" sz="1400" dirty="0" smtClean="0"/>
              <a:t>zaměstnavatel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9 %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smtClean="0"/>
              <a:t>	zaměstnanec </a:t>
            </a:r>
            <a:r>
              <a:rPr lang="cs-CZ" altLang="cs-CZ" sz="1400" dirty="0" smtClean="0">
                <a:sym typeface="Wingdings" panose="05000000000000000000" pitchFamily="2" charset="2"/>
              </a:rPr>
              <a:t> </a:t>
            </a:r>
            <a:r>
              <a:rPr lang="cs-CZ" altLang="cs-CZ" sz="1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4,5 %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Část pojistného hrazená zaměstnavatelem tedy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34%</a:t>
            </a:r>
            <a:r>
              <a:rPr lang="cs-CZ" altLang="cs-CZ" sz="2000" dirty="0" smtClean="0"/>
              <a:t> a část pojistného hrazená zaměstnancem tvoří </a:t>
            </a:r>
            <a:r>
              <a:rPr lang="cs-CZ" altLang="cs-CZ" sz="2000" b="1" dirty="0" smtClean="0">
                <a:solidFill>
                  <a:schemeClr val="tx2"/>
                </a:solidFill>
              </a:rPr>
              <a:t>11%.</a:t>
            </a:r>
          </a:p>
        </p:txBody>
      </p:sp>
    </p:spTree>
    <p:extLst>
      <p:ext uri="{BB962C8B-B14F-4D97-AF65-F5344CB8AC3E}">
        <p14:creationId xmlns:p14="http://schemas.microsoft.com/office/powerpoint/2010/main" val="19484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základu daně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6/1</a:t>
            </a:r>
            <a:r>
              <a:rPr lang="en-US" altLang="cs-CZ" sz="1800" dirty="0">
                <a:solidFill>
                  <a:schemeClr val="accent1"/>
                </a:solidFill>
              </a:rPr>
              <a:t>2</a:t>
            </a:r>
            <a:r>
              <a:rPr lang="cs-CZ" altLang="cs-CZ" sz="1800" dirty="0" smtClean="0">
                <a:solidFill>
                  <a:schemeClr val="accent1"/>
                </a:solidFill>
              </a:rPr>
              <a:t> ZDP)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18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+	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Výpočet zálohy na daň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				=	  64.530,- Kč</a:t>
            </a:r>
          </a:p>
        </p:txBody>
      </p:sp>
    </p:spTree>
    <p:extLst>
      <p:ext uri="{BB962C8B-B14F-4D97-AF65-F5344CB8AC3E}">
        <p14:creationId xmlns:p14="http://schemas.microsoft.com/office/powerpoint/2010/main" val="10805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03225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16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základ daně (ZD)					430.140,-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položky snižující základ daně		-	  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nezdanitelná část základu daně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 ZDP)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19.000,-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dar politické straně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15/1 ZDP)                             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8.000,-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        penzijní připojištění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15/5 ZDP)			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11.000,-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odčitatelné položky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34 ZDP)				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upravený ZD				=	411.140,-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	411.100,-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</p:txBody>
      </p:sp>
    </p:spTree>
    <p:extLst>
      <p:ext uri="{BB962C8B-B14F-4D97-AF65-F5344CB8AC3E}">
        <p14:creationId xmlns:p14="http://schemas.microsoft.com/office/powerpoint/2010/main" val="52294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/>
              <a:t>Výpočet DPFO brutto II a DPFO netto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 smtClean="0">
                <a:solidFill>
                  <a:schemeClr val="accent1"/>
                </a:solidFill>
              </a:rPr>
              <a:t>(§ 35ba a §35c ZDP)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61.665,-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slevy na dani				-	  49.680,-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         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sleva na manželku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35ba/1b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	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				=	  11.985,-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daňová zvýhodnění			-	  15.204,-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2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                    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15.204,- Kč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, 	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= 	    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3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2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cs-CZ" sz="1800" i="1" dirty="0" smtClean="0">
                <a:solidFill>
                  <a:schemeClr val="hlink"/>
                </a:solidFill>
              </a:rPr>
              <a:t>resp.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daňový bonus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				   </a:t>
            </a:r>
            <a:r>
              <a:rPr lang="cs-CZ" altLang="cs-CZ" sz="1800" i="1" dirty="0">
                <a:solidFill>
                  <a:schemeClr val="hlink"/>
                </a:solidFill>
              </a:rPr>
              <a:t>3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.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2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19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,- Kč (bude vyplaceno poplatníkovi)</a:t>
            </a:r>
            <a:endParaRPr lang="en-US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Konstrukční prvky daně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Předmět (objekt) daně – objektivní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Daňový subjekt – subjektivní stránka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Tributní/kauzální nexus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Základ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Sazba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základu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Korekční prvky sazby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Podmínky daňového tvrzení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Správce daně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Inkasní podmínky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Rozpočtové určení výnosu daně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4688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</a:t>
            </a:r>
            <a:r>
              <a:rPr lang="en-US" altLang="cs-CZ" sz="1800" i="1" dirty="0" smtClean="0">
                <a:solidFill>
                  <a:schemeClr val="hlink"/>
                </a:solidFill>
              </a:rPr>
              <a:t> / d</a:t>
            </a:r>
            <a:r>
              <a:rPr lang="cs-CZ" altLang="cs-CZ" sz="1800" i="1" dirty="0" err="1" smtClean="0">
                <a:solidFill>
                  <a:schemeClr val="hlink"/>
                </a:solidFill>
              </a:rPr>
              <a:t>aňový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bonus			 	 -3.219,-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přeplatek				=          -67.749,-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To je konec, ALE …</a:t>
            </a:r>
          </a:p>
        </p:txBody>
      </p:sp>
    </p:spTree>
    <p:extLst>
      <p:ext uri="{BB962C8B-B14F-4D97-AF65-F5344CB8AC3E}">
        <p14:creationId xmlns:p14="http://schemas.microsoft.com/office/powerpoint/2010/main" val="34144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42481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bez prohlášení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b="1" dirty="0" smtClean="0"/>
              <a:t>Výpočet zálohy na daň – s prohlášením k dani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600" dirty="0" smtClean="0">
                <a:solidFill>
                  <a:schemeClr val="accent1"/>
                </a:solidFill>
              </a:rPr>
              <a:t>(§ 38h ZDP)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 mzda </a:t>
            </a:r>
            <a:r>
              <a:rPr lang="cs-CZ" altLang="cs-CZ" sz="1000" i="1" dirty="0" smtClean="0">
                <a:solidFill>
                  <a:schemeClr val="hlink"/>
                </a:solidFill>
              </a:rPr>
              <a:t>(zaokrouhleno na 100 nahoru)	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430.200,-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dirty="0" smtClean="0">
                <a:solidFill>
                  <a:schemeClr val="hlink"/>
                </a:solidFill>
              </a:rPr>
              <a:t>15% sazba					*</a:t>
            </a:r>
            <a:r>
              <a:rPr lang="cs-CZ" altLang="cs-CZ" sz="1600" i="1" dirty="0">
                <a:solidFill>
                  <a:schemeClr val="hlink"/>
                </a:solidFill>
              </a:rPr>
              <a:t> 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			=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sleva na poplatníka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35ba/1a ZDP)                    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i="1" u="sng" dirty="0" smtClean="0">
                <a:solidFill>
                  <a:schemeClr val="hlink"/>
                </a:solidFill>
              </a:rPr>
              <a:t>záloha na daň brutto II			=	  39.690,-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i="1" dirty="0" smtClean="0">
                <a:solidFill>
                  <a:schemeClr val="hlink"/>
                </a:solidFill>
              </a:rPr>
              <a:t>- daňové zvýhodnění na dítě 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(§ 35c ZDP) 		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-</a:t>
            </a:r>
            <a:r>
              <a:rPr lang="cs-CZ" altLang="cs-CZ" sz="1400" i="1" dirty="0" smtClean="0">
                <a:solidFill>
                  <a:schemeClr val="accent1"/>
                </a:solidFill>
              </a:rPr>
              <a:t>                 </a:t>
            </a:r>
            <a:r>
              <a:rPr lang="cs-CZ" altLang="cs-CZ" sz="1400" i="1" dirty="0" smtClean="0">
                <a:solidFill>
                  <a:schemeClr val="hlink"/>
                </a:solidFill>
              </a:rPr>
              <a:t>15.204,-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600" b="1" i="1" dirty="0" smtClean="0">
                <a:solidFill>
                  <a:schemeClr val="hlink"/>
                </a:solidFill>
              </a:rPr>
              <a:t>záloha na daň netto</a:t>
            </a:r>
            <a:r>
              <a:rPr lang="cs-CZ" altLang="cs-CZ" sz="1600" i="1" dirty="0" smtClean="0">
                <a:solidFill>
                  <a:schemeClr val="hlink"/>
                </a:solidFill>
              </a:rPr>
              <a:t>			=	</a:t>
            </a:r>
            <a:r>
              <a:rPr lang="cs-CZ" altLang="cs-CZ" sz="1600" b="1" i="1" dirty="0" smtClean="0">
                <a:solidFill>
                  <a:schemeClr val="hlink"/>
                </a:solidFill>
              </a:rPr>
              <a:t>  24.486,- Kč (rozděleno na 12 měsíčních splátek v roce 2018)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i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-3.219,-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-	  64.530,- Kč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</a:t>
            </a:r>
            <a:r>
              <a:rPr lang="cs-CZ" altLang="cs-CZ" sz="1800" b="1" i="1" u="sng" dirty="0">
                <a:solidFill>
                  <a:schemeClr val="hlink"/>
                </a:solidFill>
              </a:rPr>
              <a:t> </a:t>
            </a:r>
            <a:r>
              <a:rPr lang="cs-CZ" altLang="cs-CZ" sz="1800" b="1" i="1" u="sng" dirty="0" smtClean="0">
                <a:solidFill>
                  <a:schemeClr val="hlink"/>
                </a:solidFill>
              </a:rPr>
              <a:t>-67.749,-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netto				 	  -3.219,-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(zaplacená z prohlášením)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-	  24.486,-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u="sng" dirty="0" smtClean="0">
                <a:solidFill>
                  <a:schemeClr val="hlink"/>
                </a:solidFill>
              </a:rPr>
              <a:t>přeplatek				=          -27.705,-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Ještě pořád pokračujeme …</a:t>
            </a:r>
          </a:p>
        </p:txBody>
      </p:sp>
    </p:spTree>
    <p:extLst>
      <p:ext uri="{BB962C8B-B14F-4D97-AF65-F5344CB8AC3E}">
        <p14:creationId xmlns:p14="http://schemas.microsoft.com/office/powerpoint/2010/main" val="35285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1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/>
              <a:t>Výpočet daně z příjmu ze závislé činnosti 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solidFill>
                  <a:schemeClr val="accent1"/>
                </a:solidFill>
              </a:rPr>
              <a:t>(§ 6 ZDP)</a:t>
            </a:r>
            <a:r>
              <a:rPr lang="cs-CZ" altLang="cs-CZ" sz="2000" b="1" dirty="0" smtClean="0"/>
              <a:t> v roce 2018</a:t>
            </a:r>
            <a:r>
              <a:rPr lang="cs-CZ" altLang="cs-CZ" sz="2000" dirty="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Alternativní zadání: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Pepa je zaměstnancem /prodavač/ a bydlí v Brně. Jeho hrubý příjem ze zaměstnání bude za rok 2018 321.000,- Kč, jiné příjmy nemá. Nemá ženu ani děti. Nepodepsal prohlášení k dani. V roce 2018 činily jeho zálohy na daň 64.530 Kč.</a:t>
            </a:r>
            <a:endParaRPr lang="cs-CZ" altLang="cs-CZ" sz="2000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Daň z příjmů FO            </a:t>
            </a:r>
            <a:r>
              <a:rPr lang="cs-CZ" altLang="cs-CZ" b="1" dirty="0" smtClean="0"/>
              <a:t>-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příklad 1 -ALT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1628775"/>
            <a:ext cx="7424737" cy="4176713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Vyúčtování záloh - rozdíl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hrubá mzda				321.000,-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SaZP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zaměstnavatel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(34%)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+	109.140,-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err="1" smtClean="0">
                <a:solidFill>
                  <a:schemeClr val="hlink"/>
                </a:solidFill>
              </a:rPr>
              <a:t>superhrubá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 mzda (základ daně)	=	430.140,-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zaokrouhlený ZD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(na 100 dolů)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430.100,-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sazba </a:t>
            </a:r>
            <a:r>
              <a:rPr lang="cs-CZ" altLang="cs-CZ" sz="1200" i="1" dirty="0" smtClean="0">
                <a:solidFill>
                  <a:schemeClr val="hlink"/>
                </a:solidFill>
              </a:rPr>
              <a:t>(15 %)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			*	    0,15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				= 	  64.515,-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sleva na poplatníka </a:t>
            </a:r>
            <a:r>
              <a:rPr lang="cs-CZ" altLang="cs-CZ" sz="1200" i="1" dirty="0" smtClean="0">
                <a:solidFill>
                  <a:schemeClr val="accent1"/>
                </a:solidFill>
              </a:rPr>
              <a:t>(§ 35ba/1a ZDP)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	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- </a:t>
            </a:r>
            <a:r>
              <a:rPr lang="cs-CZ" altLang="cs-CZ" sz="1800" i="1" dirty="0" smtClean="0">
                <a:solidFill>
                  <a:schemeClr val="accent1"/>
                </a:solidFill>
              </a:rPr>
              <a:t>           </a:t>
            </a:r>
            <a:r>
              <a:rPr lang="cs-CZ" altLang="cs-CZ" sz="1800" i="1" dirty="0" smtClean="0">
                <a:solidFill>
                  <a:schemeClr val="hlink"/>
                </a:solidFill>
              </a:rPr>
              <a:t>24.840,-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daň brutto II (daň netto) 		=           39.675,-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i="1" dirty="0" smtClean="0">
                <a:solidFill>
                  <a:schemeClr val="hlink"/>
                </a:solidFill>
              </a:rPr>
              <a:t>záloha na daň (zaplacená)		-	  64.530,- Kč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u="sng" dirty="0" smtClean="0">
                <a:solidFill>
                  <a:schemeClr val="hlink"/>
                </a:solidFill>
              </a:rPr>
              <a:t>přeplatek			=          -24.855,- Kč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KONEC příkladu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09442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Daň z příjmů FO            </a:t>
            </a:r>
            <a:r>
              <a:rPr lang="cs-CZ" altLang="cs-CZ" b="1" smtClean="0"/>
              <a:t>-</a:t>
            </a:r>
            <a:r>
              <a:rPr lang="cs-CZ" altLang="cs-CZ" smtClean="0"/>
              <a:t> </a:t>
            </a:r>
            <a:r>
              <a:rPr lang="cs-CZ" altLang="cs-CZ" b="1" smtClean="0"/>
              <a:t>příklad 2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 smtClean="0"/>
              <a:t>Výpočet daně z příjmu z podnikání a jiné výdělečné činnosti </a:t>
            </a:r>
            <a:r>
              <a:rPr lang="cs-CZ" altLang="cs-CZ" sz="2400" dirty="0" smtClean="0">
                <a:solidFill>
                  <a:schemeClr val="accent1"/>
                </a:solidFill>
              </a:rPr>
              <a:t>(§ 7 ZDP)</a:t>
            </a:r>
            <a:r>
              <a:rPr lang="cs-CZ" altLang="cs-CZ" sz="2400" b="1" dirty="0" smtClean="0"/>
              <a:t> v roce 2018</a:t>
            </a:r>
            <a:r>
              <a:rPr lang="cs-CZ" altLang="cs-CZ" sz="2400" dirty="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Zadání: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   Pepa je živnostníkem /OSVČ - hodinář/ a bydlí v Brně. Jeho příjem je 321.000,- Kč, jeho výdaje dosáhly výše 150.000,- Kč. Má jedno vyživované dítě Frantu.</a:t>
            </a:r>
            <a:endParaRPr lang="cs-CZ" altLang="cs-CZ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Daň z příjmů FO                 - závěr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2133600"/>
            <a:ext cx="7424737" cy="3671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500" b="1" i="1" dirty="0" smtClean="0"/>
              <a:t>Kontrolní otázky</a:t>
            </a:r>
            <a:r>
              <a:rPr lang="en-US" altLang="cs-CZ" sz="2500" b="1" i="1" dirty="0" smtClean="0"/>
              <a:t>:</a:t>
            </a:r>
            <a:endParaRPr lang="cs-CZ" altLang="cs-CZ" sz="25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kdo je správcem DPFO?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do kdy je nutné podat daňové přiznání k DPFO?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cs-CZ" altLang="cs-CZ" sz="2000" dirty="0" smtClean="0"/>
              <a:t>co je to tzv. </a:t>
            </a:r>
            <a:r>
              <a:rPr lang="cs-CZ" altLang="cs-CZ" sz="2000" dirty="0" err="1" smtClean="0"/>
              <a:t>autoaplikace</a:t>
            </a:r>
            <a:r>
              <a:rPr lang="cs-CZ" altLang="cs-CZ" sz="2000" dirty="0" smtClean="0"/>
              <a:t>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512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en-US" sz="4000" b="1" dirty="0" smtClean="0"/>
          </a:p>
          <a:p>
            <a:pPr marL="0" indent="0" algn="r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cs-CZ" sz="4000" b="1" dirty="0" smtClean="0"/>
              <a:t>Děkuji za pozornost</a:t>
            </a:r>
          </a:p>
          <a:p>
            <a:pPr algn="r"/>
            <a:endParaRPr lang="en-US" dirty="0" smtClean="0"/>
          </a:p>
          <a:p>
            <a:pPr marL="0" indent="0" algn="r">
              <a:buNone/>
            </a:pPr>
            <a:endParaRPr lang="en-US" dirty="0">
              <a:hlinkClick r:id="rId3"/>
            </a:endParaRPr>
          </a:p>
          <a:p>
            <a:pPr marL="0" indent="0" algn="r">
              <a:buNone/>
            </a:pPr>
            <a:endParaRPr lang="en-US" dirty="0" smtClean="0">
              <a:hlinkClick r:id="rId3"/>
            </a:endParaRPr>
          </a:p>
          <a:p>
            <a:pPr marL="0" indent="0" algn="r">
              <a:buNone/>
            </a:pPr>
            <a:r>
              <a:rPr lang="cs-CZ" sz="2000" dirty="0" err="1" smtClean="0">
                <a:hlinkClick r:id="rId3"/>
              </a:rPr>
              <a:t>damian</a:t>
            </a:r>
            <a:r>
              <a:rPr lang="pl-PL" sz="2000" dirty="0" smtClean="0">
                <a:hlinkClick r:id="rId3"/>
              </a:rPr>
              <a:t>@</a:t>
            </a:r>
            <a:r>
              <a:rPr lang="en-US" sz="2000" dirty="0" smtClean="0">
                <a:hlinkClick r:id="rId3"/>
              </a:rPr>
              <a:t>c</a:t>
            </a:r>
            <a:r>
              <a:rPr lang="pl-PL" sz="2000" dirty="0" smtClean="0">
                <a:hlinkClick r:id="rId3"/>
              </a:rPr>
              <a:t>zudek.cz</a:t>
            </a:r>
            <a:endParaRPr lang="en-US" sz="2000" dirty="0" smtClean="0"/>
          </a:p>
          <a:p>
            <a:pPr marL="0" indent="0" algn="r">
              <a:buNone/>
            </a:pPr>
            <a:r>
              <a:rPr lang="en-US" sz="2000" dirty="0">
                <a:hlinkClick r:id="rId4"/>
              </a:rPr>
              <a:t>d</a:t>
            </a:r>
            <a:r>
              <a:rPr lang="en-US" sz="2000" dirty="0" smtClean="0">
                <a:hlinkClick r:id="rId4"/>
              </a:rPr>
              <a:t>amian.czudek@law.muni.cz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701304-0141-4966-9841-3F3D7602C8A8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49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835696" y="1034184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Daňový subjekt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Poplatník</a:t>
            </a:r>
          </a:p>
          <a:p>
            <a:r>
              <a:rPr lang="cs-CZ" altLang="cs-CZ" dirty="0" smtClean="0"/>
              <a:t>Plátce</a:t>
            </a:r>
          </a:p>
          <a:p>
            <a:r>
              <a:rPr lang="cs-CZ" altLang="cs-CZ" dirty="0" smtClean="0"/>
              <a:t>FO / PO – právní osobnost, svéprávnost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Zastoupení a jeho druhy</a:t>
            </a:r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5D95BE-5D1A-4CF7-8466-67F9E3C34DE2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2114550" y="1159669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Předmět / objekt zdanění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r>
              <a:rPr lang="cs-CZ" altLang="cs-CZ" dirty="0" smtClean="0"/>
              <a:t>hmotněprávní skutečnost, se kterou zákon spojuje daňovou povinnost.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840989-FF42-4A76-9D09-56592233A20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16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smtClean="0"/>
              <a:t>Základ daně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Stanoví kvantitu objektu daně</a:t>
            </a:r>
          </a:p>
          <a:p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stricto</a:t>
            </a:r>
            <a:endParaRPr lang="cs-CZ" altLang="cs-CZ" dirty="0" smtClean="0"/>
          </a:p>
          <a:p>
            <a:r>
              <a:rPr lang="cs-CZ" altLang="cs-CZ" dirty="0" err="1" smtClean="0"/>
              <a:t>Sensu</a:t>
            </a:r>
            <a:r>
              <a:rPr lang="cs-CZ" altLang="cs-CZ" dirty="0" smtClean="0"/>
              <a:t> largo</a:t>
            </a:r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1B88AA-C869-42BC-977E-D052561423EC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5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3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2100263" y="1058863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Sazba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Pevná</a:t>
            </a:r>
          </a:p>
          <a:p>
            <a:r>
              <a:rPr lang="cs-CZ" altLang="cs-CZ" dirty="0" smtClean="0"/>
              <a:t>Procentní</a:t>
            </a:r>
          </a:p>
          <a:p>
            <a:pPr lvl="1"/>
            <a:r>
              <a:rPr lang="cs-CZ" altLang="cs-CZ" dirty="0" smtClean="0"/>
              <a:t>Lineární, progresívní, degresívní</a:t>
            </a:r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D0E4B5-04FB-43E8-B522-52C49B97B08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5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2267744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Korekční prvky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Osvobození od daně</a:t>
            </a:r>
          </a:p>
          <a:p>
            <a:r>
              <a:rPr lang="cs-CZ" altLang="cs-CZ" smtClean="0"/>
              <a:t>Daňové úlevy</a:t>
            </a:r>
          </a:p>
          <a:p>
            <a:r>
              <a:rPr lang="cs-CZ" altLang="cs-CZ" smtClean="0"/>
              <a:t>Slevy na dani</a:t>
            </a:r>
          </a:p>
          <a:p>
            <a:r>
              <a:rPr lang="cs-CZ" altLang="cs-CZ" smtClean="0"/>
              <a:t>…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83068A-1057-45E8-BF89-492BCDFA5C4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7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5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339752" y="1047436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Rozpočtové určení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mtClean="0"/>
              <a:t>zákon č. 243/2000 Sb., o rozpočtovém určení výnosů některých daní územním samosprávným celkům a některým státním fondům (zákon o rozpočtovém určení daní), ve znění pozdějších předpisů,</a:t>
            </a:r>
          </a:p>
          <a:p>
            <a:pPr algn="just"/>
            <a:endParaRPr lang="cs-CZ" altLang="cs-CZ" smtClean="0"/>
          </a:p>
          <a:p>
            <a:pPr algn="just"/>
            <a:r>
              <a:rPr lang="cs-CZ" altLang="cs-CZ" b="1" smtClean="0"/>
              <a:t>Svěřené daně</a:t>
            </a:r>
          </a:p>
          <a:p>
            <a:pPr algn="just"/>
            <a:r>
              <a:rPr lang="cs-CZ" altLang="cs-CZ" b="1" smtClean="0"/>
              <a:t>Sdílené daně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BD9A1A-0A6D-4059-829F-B8FCC56200AD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8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5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267744" y="980728"/>
            <a:ext cx="6572250" cy="714375"/>
          </a:xfrm>
        </p:spPr>
        <p:txBody>
          <a:bodyPr/>
          <a:lstStyle/>
          <a:p>
            <a:r>
              <a:rPr lang="cs-CZ" altLang="cs-CZ" dirty="0" smtClean="0"/>
              <a:t>Správce daně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Věcná příslušnost</a:t>
            </a:r>
          </a:p>
          <a:p>
            <a:r>
              <a:rPr lang="cs-CZ" altLang="cs-CZ" smtClean="0"/>
              <a:t>Místní příslušnost</a:t>
            </a:r>
          </a:p>
          <a:p>
            <a:endParaRPr lang="cs-CZ" altLang="cs-CZ" smtClean="0"/>
          </a:p>
          <a:p>
            <a:r>
              <a:rPr lang="cs-CZ" altLang="cs-CZ" smtClean="0"/>
              <a:t>Soustava, správa různých druhů berní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FD3D96-F68C-47EF-BCC4-A0733B312A11}" type="slidenum">
              <a:rPr lang="cs-CZ" altLang="cs-CZ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9</a:t>
            </a:fld>
            <a:endParaRPr lang="cs-CZ" altLang="cs-CZ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233</TotalTime>
  <Words>1351</Words>
  <Application>Microsoft Office PowerPoint</Application>
  <PresentationFormat>Předvádění na obrazovce (4:3)</PresentationFormat>
  <Paragraphs>315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Trebuchet MS</vt:lpstr>
      <vt:lpstr>Wingdings</vt:lpstr>
      <vt:lpstr>PF_PPT_prezentace</vt:lpstr>
      <vt:lpstr>BÉŽOVÁ TITL</vt:lpstr>
      <vt:lpstr>DPFO – konstrukční prvky daně a příklad  Finanční právo  Damian Czudek</vt:lpstr>
      <vt:lpstr>Konstrukční prvky daně</vt:lpstr>
      <vt:lpstr>Daňový subjekt</vt:lpstr>
      <vt:lpstr>Předmět / objekt zdanění</vt:lpstr>
      <vt:lpstr>Základ daně</vt:lpstr>
      <vt:lpstr>Sazba</vt:lpstr>
      <vt:lpstr>Korekční prvky</vt:lpstr>
      <vt:lpstr>Rozpočtové určení</vt:lpstr>
      <vt:lpstr>Správce daně</vt:lpstr>
      <vt:lpstr>Daň z příjmu FO - vzorový příklad</vt:lpstr>
      <vt:lpstr>Daň z příjmů FO              - obecně</vt:lpstr>
      <vt:lpstr>Daň z příjmů FO              - subjekt</vt:lpstr>
      <vt:lpstr>Daň z příjmů FO             - předmět</vt:lpstr>
      <vt:lpstr>Daň z příjmů FO             - výpočet</vt:lpstr>
      <vt:lpstr>Daň z příjmů FO            - příklad 1</vt:lpstr>
      <vt:lpstr>Daň z příjmů FO   - exkurs (SaZP)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</vt:lpstr>
      <vt:lpstr>Daň z příjmů FO            - příklad 1 -ALT</vt:lpstr>
      <vt:lpstr>Daň z příjmů FO            - příklad 2</vt:lpstr>
      <vt:lpstr>Daň z příjmů FO                 - závěr</vt:lpstr>
      <vt:lpstr>Prezentace aplikace PowerPoint</vt:lpstr>
    </vt:vector>
  </TitlesOfParts>
  <Company>VŠB-TUO Ekonomická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Pedagog</dc:creator>
  <cp:lastModifiedBy>Pedagog</cp:lastModifiedBy>
  <cp:revision>54</cp:revision>
  <cp:lastPrinted>2015-10-08T11:47:34Z</cp:lastPrinted>
  <dcterms:created xsi:type="dcterms:W3CDTF">2015-10-05T09:38:01Z</dcterms:created>
  <dcterms:modified xsi:type="dcterms:W3CDTF">2019-05-10T09:16:25Z</dcterms:modified>
</cp:coreProperties>
</file>