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2" r:id="rId17"/>
    <p:sldId id="293" r:id="rId18"/>
    <p:sldId id="261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/>
    <p:restoredTop sz="94760"/>
  </p:normalViewPr>
  <p:slideViewPr>
    <p:cSldViewPr snapToGrid="0" snapToObjects="1">
      <p:cViewPr varScale="1">
        <p:scale>
          <a:sx n="83" d="100"/>
          <a:sy n="83" d="100"/>
        </p:scale>
        <p:origin x="-55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9A58-931B-4ED2-A3AE-6410EB25FC2B}" type="datetimeFigureOut">
              <a:rPr lang="cs-CZ" smtClean="0"/>
              <a:pPr/>
              <a:t>25.02.2019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27AC4-0729-45D4-A21E-D7EB3CF8C6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2810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xDyJ_6N-6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64154" y="667512"/>
            <a:ext cx="5001638" cy="1243584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/>
              <a:t>ECB a ESCB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5377" y="4047762"/>
            <a:ext cx="6987645" cy="1388534"/>
          </a:xfrm>
        </p:spPr>
        <p:txBody>
          <a:bodyPr/>
          <a:lstStyle/>
          <a:p>
            <a:r>
              <a:rPr lang="cs-CZ" sz="2400" dirty="0" smtClean="0"/>
              <a:t>Evropské finanční právo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přednáška, 25.2.2019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255228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Integrace v oblasti měnové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659118"/>
            <a:ext cx="8749203" cy="4703975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800" dirty="0" smtClean="0"/>
              <a:t>1969 - v Haagu konal vrcholný summit představitelů EHS</a:t>
            </a:r>
          </a:p>
          <a:p>
            <a:r>
              <a:rPr lang="cs-CZ" sz="2800" dirty="0" smtClean="0"/>
              <a:t>Výsledkem setkání bylo stanovení cíle - vytvoření měnové unie</a:t>
            </a:r>
          </a:p>
          <a:p>
            <a:r>
              <a:rPr lang="cs-CZ" sz="2800" dirty="0" smtClean="0"/>
              <a:t>Neshoda, jak cíle dosáhnout, různé státy měly různé představy</a:t>
            </a:r>
          </a:p>
          <a:p>
            <a:r>
              <a:rPr lang="cs-CZ" sz="2800" dirty="0" smtClean="0"/>
              <a:t>nakonec byl pověřen </a:t>
            </a:r>
            <a:r>
              <a:rPr lang="cs-CZ" sz="2800" b="1" dirty="0" err="1" smtClean="0"/>
              <a:t>Pierre</a:t>
            </a:r>
            <a:r>
              <a:rPr lang="cs-CZ" sz="2800" b="1" dirty="0" smtClean="0"/>
              <a:t> Werner</a:t>
            </a:r>
            <a:r>
              <a:rPr lang="cs-CZ" sz="2800" dirty="0" smtClean="0"/>
              <a:t>, ministerský předseda Lucemburska, který vypracoval zprávu o tom, jak cíle dosáhnout  </a:t>
            </a:r>
          </a:p>
          <a:p>
            <a:r>
              <a:rPr lang="cs-CZ" sz="2800" dirty="0" smtClean="0"/>
              <a:t>Tzv. „</a:t>
            </a:r>
            <a:r>
              <a:rPr lang="cs-CZ" sz="2800" dirty="0" err="1" smtClean="0"/>
              <a:t>wernerův</a:t>
            </a:r>
            <a:r>
              <a:rPr lang="cs-CZ" sz="2800" dirty="0" smtClean="0"/>
              <a:t> plán“</a:t>
            </a:r>
          </a:p>
          <a:p>
            <a:r>
              <a:rPr lang="cs-CZ" sz="2800" dirty="0" smtClean="0"/>
              <a:t> ovšem stále odpor některých států – zejm. USA a Francie</a:t>
            </a:r>
            <a:endParaRPr lang="cs-CZ" sz="2800" dirty="0"/>
          </a:p>
        </p:txBody>
      </p:sp>
      <p:pic>
        <p:nvPicPr>
          <p:cNvPr id="4" name="Obrázek 3" descr="220px-Pierre_Werner_20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049" y="304171"/>
            <a:ext cx="2424668" cy="33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Integrace v oblasti měnové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9874988" cy="4251488"/>
          </a:xfrm>
        </p:spPr>
        <p:txBody>
          <a:bodyPr anchor="t">
            <a:normAutofit lnSpcReduction="10000"/>
          </a:bodyPr>
          <a:lstStyle/>
          <a:p>
            <a:r>
              <a:rPr lang="cs-CZ" sz="2800" dirty="0" smtClean="0"/>
              <a:t>v letech 79-99 existoval tzv. </a:t>
            </a:r>
            <a:r>
              <a:rPr lang="cs-CZ" sz="2800" b="1" dirty="0" smtClean="0"/>
              <a:t>Evropský měnový systém </a:t>
            </a:r>
            <a:r>
              <a:rPr lang="cs-CZ" sz="2800" dirty="0" smtClean="0"/>
              <a:t>(</a:t>
            </a:r>
            <a:r>
              <a:rPr lang="cs-CZ" sz="2800" dirty="0" err="1" smtClean="0"/>
              <a:t>European</a:t>
            </a:r>
            <a:r>
              <a:rPr lang="cs-CZ" sz="2800" dirty="0" smtClean="0"/>
              <a:t> </a:t>
            </a:r>
            <a:r>
              <a:rPr lang="cs-CZ" sz="2800" dirty="0" err="1" smtClean="0"/>
              <a:t>monetary</a:t>
            </a:r>
            <a:r>
              <a:rPr lang="cs-CZ" sz="2800" dirty="0" smtClean="0"/>
              <a:t> </a:t>
            </a:r>
            <a:r>
              <a:rPr lang="cs-CZ" sz="2800" dirty="0" err="1" smtClean="0"/>
              <a:t>system</a:t>
            </a:r>
            <a:r>
              <a:rPr lang="cs-CZ" sz="2800" dirty="0" smtClean="0"/>
              <a:t>, EMS)</a:t>
            </a:r>
          </a:p>
          <a:p>
            <a:r>
              <a:rPr lang="cs-CZ" sz="2800" dirty="0" smtClean="0"/>
              <a:t>cílem bylo mj. udržení stabilních kurzů mezi měnami</a:t>
            </a:r>
          </a:p>
          <a:p>
            <a:r>
              <a:rPr lang="cs-CZ" sz="2800" dirty="0" smtClean="0"/>
              <a:t>souvisel s koncem </a:t>
            </a:r>
            <a:r>
              <a:rPr lang="cs-CZ" sz="2800" dirty="0" err="1" smtClean="0"/>
              <a:t>bretonwoodského</a:t>
            </a:r>
            <a:r>
              <a:rPr lang="cs-CZ" sz="2800" dirty="0" smtClean="0"/>
              <a:t> systému</a:t>
            </a:r>
          </a:p>
          <a:p>
            <a:r>
              <a:rPr lang="cs-CZ" sz="2800" dirty="0" smtClean="0"/>
              <a:t>směnné kurzy neměly pohybovat o více než 2,25%</a:t>
            </a:r>
          </a:p>
          <a:p>
            <a:r>
              <a:rPr lang="cs-CZ" sz="2800" dirty="0" smtClean="0"/>
              <a:t>zřízena tzv. ECU (European </a:t>
            </a:r>
            <a:r>
              <a:rPr lang="cs-CZ" sz="2800" dirty="0" err="1" smtClean="0"/>
              <a:t>Currency</a:t>
            </a:r>
            <a:r>
              <a:rPr lang="cs-CZ" sz="2800" dirty="0" smtClean="0"/>
              <a:t> Unit) – účetní jednotka, vážený průmět EMS měn</a:t>
            </a:r>
          </a:p>
          <a:p>
            <a:r>
              <a:rPr lang="cs-CZ" sz="2800" dirty="0" smtClean="0"/>
              <a:t>vázanost participujících měn k ECU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Integrace v oblasti měnové III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 fontScale="92500"/>
          </a:bodyPr>
          <a:lstStyle/>
          <a:p>
            <a:r>
              <a:rPr lang="cs-CZ" sz="2800" dirty="0" smtClean="0"/>
              <a:t>EMS rozpracován v </a:t>
            </a:r>
            <a:r>
              <a:rPr lang="cs-CZ" sz="2800" b="1" dirty="0" smtClean="0"/>
              <a:t>Maastrichtské smlouvě</a:t>
            </a:r>
            <a:r>
              <a:rPr lang="cs-CZ" sz="2800" dirty="0" smtClean="0"/>
              <a:t>, která již obsahovala myšlenku vytvoření hospodářské a měnové unie – ve třech fázích: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zcela </a:t>
            </a:r>
            <a:r>
              <a:rPr lang="cs-CZ" sz="2800" b="1" dirty="0" smtClean="0"/>
              <a:t>volný pohyb kapitálu </a:t>
            </a:r>
            <a:r>
              <a:rPr lang="cs-CZ" sz="2800" dirty="0" smtClean="0"/>
              <a:t>(bez devizových kontrol) + Zvýšení strukturních fondů n podporu odstraňování nerovností mezi jednotlivými státy + dohled nad hospodářskými politikami jednolitých států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 Od roku 1994 – zřízení </a:t>
            </a:r>
            <a:r>
              <a:rPr lang="cs-CZ" sz="2800" b="1" dirty="0" smtClean="0"/>
              <a:t>Evropského měnového institutu </a:t>
            </a:r>
            <a:r>
              <a:rPr lang="cs-CZ" sz="2800" dirty="0" smtClean="0"/>
              <a:t>ve Frankfurtu (EMI), zavedení pravidel pro snížení národních deficitů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Od roku 1999 (2002) – </a:t>
            </a:r>
            <a:r>
              <a:rPr lang="cs-CZ" sz="2800" b="1" dirty="0" smtClean="0"/>
              <a:t>euro jako společná měna </a:t>
            </a:r>
            <a:r>
              <a:rPr lang="cs-CZ" sz="2800" dirty="0" smtClean="0"/>
              <a:t>12 zemí (Belgie, Finsko, Francie, Irsko, Itálie, Lucembursko, Německo, Nizozemsko, Portugalsko, Rakousko, Řecko, Španělsko) – funkci EMI převzala </a:t>
            </a:r>
            <a:r>
              <a:rPr lang="cs-CZ" sz="2800" b="1" dirty="0" smtClean="0"/>
              <a:t>ECB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Euro – měna </a:t>
            </a:r>
            <a:r>
              <a:rPr lang="cs-CZ" b="1" dirty="0" err="1" smtClean="0"/>
              <a:t>eurozóny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Od roku 1999 - pevná fixace kurzu národních měn</a:t>
            </a:r>
          </a:p>
          <a:p>
            <a:r>
              <a:rPr lang="cs-CZ" sz="2800" dirty="0" smtClean="0"/>
              <a:t>Od roku 2002 – bankovky a mince</a:t>
            </a:r>
          </a:p>
          <a:p>
            <a:r>
              <a:rPr lang="cs-CZ" sz="2800" dirty="0" smtClean="0"/>
              <a:t>V roce 2002 cca 14 miliard kusů bankovek a 52 miliard kusů mincí</a:t>
            </a:r>
          </a:p>
          <a:p>
            <a:endParaRPr lang="cs-CZ" sz="2800" dirty="0" smtClean="0"/>
          </a:p>
          <a:p>
            <a:r>
              <a:rPr lang="cs-CZ" sz="2800" dirty="0" smtClean="0"/>
              <a:t>V současné době měna 19 zemí</a:t>
            </a:r>
          </a:p>
          <a:p>
            <a:r>
              <a:rPr lang="cs-CZ" sz="2800" dirty="0" smtClean="0"/>
              <a:t>Mimo to:</a:t>
            </a:r>
          </a:p>
          <a:p>
            <a:pPr lvl="1"/>
            <a:r>
              <a:rPr lang="cs-CZ" dirty="0" smtClean="0"/>
              <a:t>Bulharské leva je pevně navázáno na kurz eura</a:t>
            </a:r>
          </a:p>
          <a:p>
            <a:pPr lvl="1"/>
            <a:r>
              <a:rPr lang="cs-CZ" dirty="0" smtClean="0"/>
              <a:t>chorvatská centrální banka cílí stabilní kurz kuny vůči euru</a:t>
            </a:r>
            <a:endParaRPr lang="cs-CZ" dirty="0"/>
          </a:p>
        </p:txBody>
      </p:sp>
      <p:pic>
        <p:nvPicPr>
          <p:cNvPr id="4" name="Obrázek 3" descr="o_1c4sev1146jjmv0q1v1td41bj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48" y="3787179"/>
            <a:ext cx="3657993" cy="24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Evropská centrální banka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Od </a:t>
            </a:r>
            <a:r>
              <a:rPr lang="cs-CZ" sz="2800" dirty="0" smtClean="0"/>
              <a:t>roku 1999 provádí měnovou politiku </a:t>
            </a:r>
            <a:r>
              <a:rPr lang="cs-CZ" sz="2800" dirty="0" err="1" smtClean="0"/>
              <a:t>eurozóny</a:t>
            </a:r>
            <a:endParaRPr lang="cs-CZ" sz="2800" dirty="0" smtClean="0"/>
          </a:p>
          <a:p>
            <a:r>
              <a:rPr lang="cs-CZ" sz="2800" dirty="0" smtClean="0"/>
              <a:t>Sídlo Frankfurt</a:t>
            </a:r>
          </a:p>
          <a:p>
            <a:r>
              <a:rPr lang="cs-CZ" sz="2800" dirty="0" smtClean="0"/>
              <a:t>Smlouva o fungování EU, protokol 4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Video:</a:t>
            </a:r>
          </a:p>
          <a:p>
            <a:pPr>
              <a:buNone/>
            </a:pPr>
            <a:r>
              <a:rPr lang="cs-CZ" sz="2800" dirty="0" smtClean="0"/>
              <a:t>https://www.youtube.com/watch?v=ZAlyg1I6ohY</a:t>
            </a:r>
          </a:p>
          <a:p>
            <a:endParaRPr lang="cs-CZ" sz="2800" dirty="0" smtClean="0"/>
          </a:p>
        </p:txBody>
      </p:sp>
      <p:pic>
        <p:nvPicPr>
          <p:cNvPr id="5" name="Obrázek 4" descr="f7a51ad7630cc3538b28c4c03254ccb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87" y="200602"/>
            <a:ext cx="2796891" cy="19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18136"/>
            <a:ext cx="10236634" cy="5087464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cs-CZ" altLang="cs-CZ" sz="2200" dirty="0"/>
          </a:p>
          <a:p>
            <a:endParaRPr lang="cs-CZ" alt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636711" y="1352551"/>
            <a:ext cx="10236634" cy="52101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dirty="0" smtClean="0"/>
              <a:t>Prezident </a:t>
            </a:r>
            <a:r>
              <a:rPr lang="cs-CZ" dirty="0" smtClean="0"/>
              <a:t>– Mario </a:t>
            </a:r>
            <a:r>
              <a:rPr lang="cs-CZ" dirty="0" err="1" smtClean="0"/>
              <a:t>Dragi</a:t>
            </a:r>
            <a:endParaRPr lang="cs-CZ" dirty="0" smtClean="0"/>
          </a:p>
          <a:p>
            <a:pPr>
              <a:defRPr/>
            </a:pPr>
            <a:r>
              <a:rPr lang="cs-CZ" b="1" dirty="0" smtClean="0"/>
              <a:t>Rada guvernérů </a:t>
            </a:r>
            <a:r>
              <a:rPr lang="cs-CZ" dirty="0" smtClean="0"/>
              <a:t>(</a:t>
            </a:r>
            <a:r>
              <a:rPr lang="cs-CZ" dirty="0" err="1" smtClean="0"/>
              <a:t>governing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 - 6 členů výkonné rady + guvernéři zemí </a:t>
            </a:r>
            <a:r>
              <a:rPr lang="cs-CZ" dirty="0" err="1" smtClean="0"/>
              <a:t>eurozóny</a:t>
            </a:r>
            <a:r>
              <a:rPr lang="cs-CZ" dirty="0" smtClean="0"/>
              <a:t> </a:t>
            </a:r>
          </a:p>
          <a:p>
            <a:pPr lvl="1">
              <a:defRPr/>
            </a:pPr>
            <a:r>
              <a:rPr lang="cs-CZ" sz="2000" dirty="0" smtClean="0"/>
              <a:t>Přijímání obecných zásad, </a:t>
            </a:r>
            <a:r>
              <a:rPr lang="cs-CZ" dirty="0" err="1" smtClean="0"/>
              <a:t>Měnověpolitická</a:t>
            </a:r>
            <a:r>
              <a:rPr lang="cs-CZ" dirty="0" smtClean="0"/>
              <a:t> rozhodnutí, </a:t>
            </a:r>
            <a:r>
              <a:rPr lang="cs-CZ" sz="2000" dirty="0" err="1" smtClean="0"/>
              <a:t>Rozhodnutí</a:t>
            </a:r>
            <a:r>
              <a:rPr lang="cs-CZ" sz="2000" dirty="0" smtClean="0"/>
              <a:t> o všeobecném rámci dohledu</a:t>
            </a:r>
          </a:p>
          <a:p>
            <a:pPr>
              <a:defRPr/>
            </a:pPr>
            <a:r>
              <a:rPr lang="cs-CZ" b="1" dirty="0" smtClean="0"/>
              <a:t>Výkonná rada </a:t>
            </a:r>
            <a:r>
              <a:rPr lang="cs-CZ" dirty="0" smtClean="0"/>
              <a:t>(</a:t>
            </a:r>
            <a:r>
              <a:rPr lang="cs-CZ" dirty="0" err="1" smtClean="0"/>
              <a:t>executive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 – prezident, viceprezident + 4 členové</a:t>
            </a:r>
          </a:p>
          <a:p>
            <a:pPr lvl="1">
              <a:defRPr/>
            </a:pPr>
            <a:r>
              <a:rPr lang="cs-CZ" dirty="0" smtClean="0"/>
              <a:t>Příprava zasedání, provádění MP na základě rozhodnutí a zásad rady guvernérů, výkon svěřených pravomocí</a:t>
            </a:r>
          </a:p>
          <a:p>
            <a:pPr>
              <a:defRPr/>
            </a:pPr>
            <a:r>
              <a:rPr lang="cs-CZ" b="1" dirty="0" smtClean="0"/>
              <a:t>Generální rada </a:t>
            </a:r>
            <a:r>
              <a:rPr lang="cs-CZ" dirty="0" smtClean="0"/>
              <a:t>– prezident, viceprezident + guvernéři zemí EU</a:t>
            </a:r>
          </a:p>
          <a:p>
            <a:pPr lvl="1">
              <a:defRPr/>
            </a:pPr>
            <a:r>
              <a:rPr lang="cs-CZ" dirty="0" smtClean="0"/>
              <a:t>„dočasné zřízení“, poradní funkce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b="1" dirty="0" smtClean="0"/>
              <a:t>Rada dohledu</a:t>
            </a:r>
          </a:p>
          <a:p>
            <a:pPr lvl="1">
              <a:defRPr/>
            </a:pPr>
            <a:r>
              <a:rPr lang="cs-CZ" dirty="0" smtClean="0"/>
              <a:t>Projednávání otázek dohledu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/>
          </a:p>
          <a:p>
            <a:pPr lvl="2">
              <a:defRPr/>
            </a:pPr>
            <a:endParaRPr lang="cs-CZ" altLang="cs-CZ" sz="2400" dirty="0" smtClean="0"/>
          </a:p>
          <a:p>
            <a:endParaRPr lang="cs-CZ" alt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02232" y="155448"/>
            <a:ext cx="10018713" cy="13325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Evropská centrální banka</a:t>
            </a:r>
            <a:endParaRPr kumimoji="0" lang="cs-CZ" sz="40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809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Evropský systém centrálních bank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ECB + centrální banky všech států EU</a:t>
            </a:r>
          </a:p>
          <a:p>
            <a:r>
              <a:rPr lang="cs-CZ" sz="2800" dirty="0" smtClean="0"/>
              <a:t>ČNB je tak součástí ESCB</a:t>
            </a:r>
          </a:p>
          <a:p>
            <a:r>
              <a:rPr lang="cs-CZ" sz="2800" dirty="0" smtClean="0"/>
              <a:t>Právní úprava – smlouva o fungování EU, protokol 4</a:t>
            </a:r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Evropský systém centrálních bank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536192"/>
            <a:ext cx="10565465" cy="4590287"/>
          </a:xfrm>
        </p:spPr>
        <p:txBody>
          <a:bodyPr anchor="t">
            <a:noAutofit/>
          </a:bodyPr>
          <a:lstStyle/>
          <a:p>
            <a:r>
              <a:rPr lang="cs-CZ" dirty="0" smtClean="0"/>
              <a:t>Článek 127 (zkráceno)</a:t>
            </a:r>
            <a:endParaRPr lang="cs-CZ" dirty="0" smtClean="0"/>
          </a:p>
          <a:p>
            <a:r>
              <a:rPr lang="cs-CZ" dirty="0" smtClean="0"/>
              <a:t>1</a:t>
            </a:r>
            <a:r>
              <a:rPr lang="cs-CZ" dirty="0" smtClean="0"/>
              <a:t>. Prvořadým cílem </a:t>
            </a:r>
            <a:r>
              <a:rPr lang="cs-CZ" dirty="0" smtClean="0"/>
              <a:t>ESCB </a:t>
            </a:r>
            <a:r>
              <a:rPr lang="cs-CZ" dirty="0" smtClean="0"/>
              <a:t>je udržovat cenovou stabilitu. Aniž je dotčen cíl cenové stability, podporuje ESCB obecné hospodářské politiky v Unii se záměrem přispět k dosažení cílů </a:t>
            </a:r>
            <a:r>
              <a:rPr lang="cs-CZ" dirty="0" smtClean="0"/>
              <a:t>Unie. </a:t>
            </a:r>
            <a:r>
              <a:rPr lang="cs-CZ" dirty="0" smtClean="0"/>
              <a:t>ESCB jedná ve shodě </a:t>
            </a:r>
            <a:r>
              <a:rPr lang="cs-CZ" dirty="0" smtClean="0"/>
              <a:t>se </a:t>
            </a:r>
            <a:r>
              <a:rPr lang="cs-CZ" dirty="0" smtClean="0"/>
              <a:t>zásadou otevřeného tržního hospodářství s volnou </a:t>
            </a:r>
            <a:r>
              <a:rPr lang="cs-CZ" dirty="0" smtClean="0"/>
              <a:t>soutěží.</a:t>
            </a:r>
          </a:p>
          <a:p>
            <a:r>
              <a:rPr lang="cs-CZ" dirty="0" smtClean="0"/>
              <a:t>2</a:t>
            </a:r>
            <a:r>
              <a:rPr lang="cs-CZ" dirty="0" smtClean="0"/>
              <a:t>. ESCB plní tyto základní úkoly:</a:t>
            </a:r>
          </a:p>
          <a:p>
            <a:r>
              <a:rPr lang="cs-CZ" dirty="0" smtClean="0"/>
              <a:t>- vymezuje a provádí měnovou politiku Unie,</a:t>
            </a:r>
          </a:p>
          <a:p>
            <a:r>
              <a:rPr lang="cs-CZ" dirty="0" smtClean="0"/>
              <a:t>- provádí devizové </a:t>
            </a:r>
            <a:r>
              <a:rPr lang="cs-CZ" dirty="0" smtClean="0"/>
              <a:t>operace,</a:t>
            </a:r>
            <a:endParaRPr lang="cs-CZ" dirty="0" smtClean="0"/>
          </a:p>
          <a:p>
            <a:r>
              <a:rPr lang="cs-CZ" dirty="0" smtClean="0"/>
              <a:t>- drží a spravuje oficiální devizové rezervy členských států,</a:t>
            </a:r>
          </a:p>
          <a:p>
            <a:r>
              <a:rPr lang="cs-CZ" dirty="0" smtClean="0"/>
              <a:t>- podporuje plynulé fungování platebních systémů.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r>
              <a:rPr lang="cs-CZ" dirty="0" smtClean="0"/>
              <a:t>JUDr. Johan Schweigl, Ph.D.</a:t>
            </a:r>
          </a:p>
          <a:p>
            <a:pPr marL="0" indent="0" algn="r">
              <a:buNone/>
            </a:pPr>
            <a:r>
              <a:rPr lang="cs-CZ" sz="1800" i="1" dirty="0" smtClean="0"/>
              <a:t>Johan.Schweigl@law.muni.cz</a:t>
            </a:r>
            <a:endParaRPr lang="cs-CZ" sz="1800" i="1" dirty="0"/>
          </a:p>
        </p:txBody>
      </p:sp>
    </p:spTree>
    <p:extLst>
      <p:ext uri="{BB962C8B-B14F-4D97-AF65-F5344CB8AC3E}">
        <p14:creationId xmlns="" xmlns:p14="http://schemas.microsoft.com/office/powerpoint/2010/main" val="5148478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48056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Struktura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2200655"/>
            <a:ext cx="10018713" cy="3429000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Měnová integrace v Evropě</a:t>
            </a:r>
            <a:endParaRPr lang="cs-CZ" sz="3200" dirty="0" smtClean="0"/>
          </a:p>
          <a:p>
            <a:pPr marL="1028700" lvl="1" indent="-571500">
              <a:buFont typeface="+mj-lt"/>
              <a:buAutoNum type="romanLcPeriod"/>
            </a:pPr>
            <a:r>
              <a:rPr lang="cs-CZ" sz="2800" dirty="0" smtClean="0"/>
              <a:t>Svět</a:t>
            </a:r>
            <a:endParaRPr lang="cs-CZ" sz="2800" dirty="0" smtClean="0"/>
          </a:p>
          <a:p>
            <a:pPr marL="1028700" lvl="1" indent="-571500">
              <a:buFont typeface="+mj-lt"/>
              <a:buAutoNum type="romanLcPeriod"/>
            </a:pPr>
            <a:r>
              <a:rPr lang="cs-CZ" sz="2800" dirty="0" smtClean="0"/>
              <a:t>Evropa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ECB a ESCB</a:t>
            </a:r>
            <a:endParaRPr lang="cs-CZ" sz="3200" dirty="0" smtClean="0"/>
          </a:p>
          <a:p>
            <a:pPr marL="1028700" lvl="1" indent="-571500">
              <a:buFont typeface="+mj-lt"/>
              <a:buAutoNum type="romanLcPeriod"/>
            </a:pPr>
            <a:r>
              <a:rPr lang="cs-CZ" sz="2800" dirty="0" smtClean="0"/>
              <a:t>Právní úprava</a:t>
            </a:r>
            <a:endParaRPr lang="cs-CZ" sz="2800" dirty="0" smtClean="0"/>
          </a:p>
          <a:p>
            <a:pPr marL="1028700" lvl="1" indent="-571500">
              <a:buFont typeface="+mj-lt"/>
              <a:buAutoNum type="romanLcPeriod"/>
            </a:pPr>
            <a:r>
              <a:rPr lang="cs-CZ" sz="2800" dirty="0" smtClean="0"/>
              <a:t>Úkoly </a:t>
            </a:r>
            <a:endParaRPr lang="cs-CZ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Dlouhá cesta ke společné měně – cesta k integraci v Evropě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84310" y="1810513"/>
            <a:ext cx="10018713" cy="3980687"/>
          </a:xfrm>
        </p:spPr>
        <p:txBody>
          <a:bodyPr/>
          <a:lstStyle/>
          <a:p>
            <a:r>
              <a:rPr lang="cs-CZ" u="sng" dirty="0" smtClean="0">
                <a:hlinkClick r:id="rId2"/>
              </a:rPr>
              <a:t>https://www.youtube.com/watch?v=uxDyJ_6N-6A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Poválečná léta – snahy o ekonomickou spolupráci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204" y="1810513"/>
            <a:ext cx="10018713" cy="4590287"/>
          </a:xfrm>
        </p:spPr>
        <p:txBody>
          <a:bodyPr anchor="t">
            <a:normAutofit lnSpcReduction="10000"/>
          </a:bodyPr>
          <a:lstStyle/>
          <a:p>
            <a:r>
              <a:rPr lang="cs-CZ" sz="2800" dirty="0" smtClean="0"/>
              <a:t>Již v roce 1944 jednáno o budoucím mezinárodním měnovém systému</a:t>
            </a:r>
          </a:p>
          <a:p>
            <a:r>
              <a:rPr lang="cs-CZ" sz="2800" dirty="0" smtClean="0"/>
              <a:t>Výsledek tzv. </a:t>
            </a:r>
            <a:r>
              <a:rPr lang="cs-CZ" sz="2800" dirty="0" err="1" smtClean="0"/>
              <a:t>brettonwoodský</a:t>
            </a:r>
            <a:r>
              <a:rPr lang="cs-CZ" sz="2800" dirty="0" smtClean="0"/>
              <a:t> systém</a:t>
            </a:r>
          </a:p>
          <a:p>
            <a:endParaRPr lang="cs-CZ" sz="2800" dirty="0" smtClean="0"/>
          </a:p>
          <a:p>
            <a:pPr lvl="1"/>
            <a:r>
              <a:rPr lang="cs-CZ" dirty="0" smtClean="0"/>
              <a:t>Zřízení Mezinárodního měnového fondu (MMF)</a:t>
            </a:r>
          </a:p>
          <a:p>
            <a:pPr lvl="1">
              <a:buNone/>
            </a:pPr>
            <a:r>
              <a:rPr lang="cs-CZ" dirty="0" smtClean="0"/>
              <a:t>(systém mezinárodních plateb)</a:t>
            </a:r>
          </a:p>
          <a:p>
            <a:pPr lvl="1"/>
            <a:r>
              <a:rPr lang="cs-CZ" dirty="0" smtClean="0"/>
              <a:t>Mezinárodní banky pro obnovu a rozvoj (IBRD)</a:t>
            </a:r>
          </a:p>
          <a:p>
            <a:pPr lvl="1">
              <a:buNone/>
            </a:pPr>
            <a:r>
              <a:rPr lang="cs-CZ" dirty="0" smtClean="0"/>
              <a:t>(úvěry na obnovu válkou zničených zemí)</a:t>
            </a:r>
          </a:p>
          <a:p>
            <a:pPr lvl="1"/>
            <a:r>
              <a:rPr lang="cs-CZ" dirty="0" smtClean="0"/>
              <a:t>Základem americký dolar</a:t>
            </a:r>
          </a:p>
          <a:p>
            <a:pPr lvl="1">
              <a:buNone/>
            </a:pPr>
            <a:r>
              <a:rPr lang="cs-CZ" dirty="0" smtClean="0"/>
              <a:t>(v </a:t>
            </a:r>
            <a:r>
              <a:rPr lang="cs-CZ" dirty="0" err="1" smtClean="0"/>
              <a:t>přeshraničních</a:t>
            </a:r>
            <a:r>
              <a:rPr lang="cs-CZ" dirty="0" smtClean="0"/>
              <a:t> transakcích centrálních bank si uchoval vazbu na zlato)</a:t>
            </a:r>
          </a:p>
          <a:p>
            <a:pPr lvl="1"/>
            <a:endParaRPr lang="cs-CZ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u="sng" dirty="0"/>
          </a:p>
        </p:txBody>
      </p:sp>
      <p:pic>
        <p:nvPicPr>
          <p:cNvPr id="4" name="Obrázek 3" descr="bretton-w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60" y="2326062"/>
            <a:ext cx="4763545" cy="33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Fungování BW systému a jeho konec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590287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Nejprve relativně řádné fungování systému</a:t>
            </a:r>
          </a:p>
          <a:p>
            <a:r>
              <a:rPr lang="cs-CZ" sz="2800" dirty="0" smtClean="0"/>
              <a:t>Většina světových zásob zlata v USA</a:t>
            </a:r>
          </a:p>
          <a:p>
            <a:r>
              <a:rPr lang="cs-CZ" sz="2800" dirty="0" smtClean="0"/>
              <a:t>V důsledku pasivní obchodní bilance zlato „odplouvá“ z USA</a:t>
            </a:r>
          </a:p>
          <a:p>
            <a:r>
              <a:rPr lang="cs-CZ" sz="2800" dirty="0" smtClean="0"/>
              <a:t>1971 – Richard </a:t>
            </a:r>
            <a:r>
              <a:rPr lang="cs-CZ" sz="2800" dirty="0" err="1" smtClean="0"/>
              <a:t>Nixon</a:t>
            </a:r>
            <a:r>
              <a:rPr lang="cs-CZ" sz="2800" dirty="0" smtClean="0"/>
              <a:t> ukončuje </a:t>
            </a:r>
            <a:r>
              <a:rPr lang="cs-CZ" sz="2800" dirty="0" err="1" smtClean="0"/>
              <a:t>brettonwoodský</a:t>
            </a:r>
            <a:r>
              <a:rPr lang="cs-CZ" sz="2800" dirty="0" smtClean="0"/>
              <a:t> systém (krytí dolaru zlatem)</a:t>
            </a:r>
          </a:p>
          <a:p>
            <a:r>
              <a:rPr lang="cs-CZ" sz="2800" dirty="0" smtClean="0"/>
              <a:t>Nastává režim plovoucích měnových kurzů</a:t>
            </a:r>
          </a:p>
          <a:p>
            <a:pPr lvl="1"/>
            <a:r>
              <a:rPr lang="cs-CZ" dirty="0" smtClean="0"/>
              <a:t>„cena“ měn se vytváří na trhu</a:t>
            </a:r>
          </a:p>
          <a:p>
            <a:pPr lvl="1"/>
            <a:r>
              <a:rPr lang="cs-CZ" dirty="0" smtClean="0"/>
              <a:t>Působení nabídky a poptávky (ovlivnění různými faktory, jako např. politická situace, výše úrokových sazeb, platební bilance, ale i různé přírodní katastrofy, atd.)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Evropské společenství uhlí a oceli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7942492" cy="487365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1950 – ministr zahraničí Francie </a:t>
            </a:r>
            <a:r>
              <a:rPr lang="cs-CZ" sz="2800" b="1" dirty="0" smtClean="0"/>
              <a:t>Robert </a:t>
            </a:r>
            <a:r>
              <a:rPr lang="cs-CZ" sz="2800" b="1" dirty="0" err="1" smtClean="0"/>
              <a:t>Schuman</a:t>
            </a:r>
            <a:r>
              <a:rPr lang="cs-CZ" sz="2800" b="1" dirty="0" smtClean="0"/>
              <a:t> </a:t>
            </a:r>
            <a:r>
              <a:rPr lang="cs-CZ" sz="2800" dirty="0" smtClean="0"/>
              <a:t>přichází s plánem na spolupráci v oblasti uhlí a oceli</a:t>
            </a:r>
          </a:p>
          <a:p>
            <a:r>
              <a:rPr lang="cs-CZ" sz="2800" dirty="0" smtClean="0"/>
              <a:t>Koncepce měla zajistit, že </a:t>
            </a:r>
            <a:r>
              <a:rPr lang="cs-CZ" sz="2800" i="1" dirty="0" smtClean="0"/>
              <a:t>„válka mezi Německem a Francií bude nejen nemyslitelná, ale také materiálně nemožná“ </a:t>
            </a:r>
          </a:p>
          <a:p>
            <a:r>
              <a:rPr lang="cs-CZ" sz="2800" dirty="0" smtClean="0"/>
              <a:t>1951 – vzniká na základě „pařížské“ smlouvy Evropské společenství uhlí a oceli</a:t>
            </a:r>
          </a:p>
          <a:p>
            <a:r>
              <a:rPr lang="cs-CZ" sz="2800" dirty="0" smtClean="0"/>
              <a:t>Nadstátní orgán – Vysoký úřad ESUO</a:t>
            </a:r>
          </a:p>
          <a:p>
            <a:r>
              <a:rPr lang="cs-CZ" sz="2800" dirty="0" smtClean="0"/>
              <a:t>Členové: Francie, SRN, Itálie a státy Beneluxu</a:t>
            </a:r>
          </a:p>
          <a:p>
            <a:endParaRPr lang="cs-CZ" sz="2800" dirty="0" smtClean="0"/>
          </a:p>
          <a:p>
            <a:endParaRPr lang="cs-CZ" u="sng" dirty="0"/>
          </a:p>
        </p:txBody>
      </p:sp>
      <p:pic>
        <p:nvPicPr>
          <p:cNvPr id="4" name="Obrázek 3" descr="Bundesarchiv_Bild_183-19000-2453,_Robert_Schu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5" y="1053372"/>
            <a:ext cx="2713526" cy="42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Římské smlouvy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87365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Koncept ESUO se osvědčil</a:t>
            </a:r>
          </a:p>
          <a:p>
            <a:r>
              <a:rPr lang="cs-CZ" sz="2800" dirty="0" smtClean="0"/>
              <a:t>1957 – uzavření „římských“ smluv a zřízení: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Evropského společenství pro atomovou energii (EURATOM)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Evropské hospodářské společenství (EHS)</a:t>
            </a:r>
          </a:p>
          <a:p>
            <a:r>
              <a:rPr lang="cs-CZ" sz="2800" dirty="0" smtClean="0"/>
              <a:t>Cílem bylo nejprve vytvořit společný trh, následně hospodářskou unii</a:t>
            </a:r>
          </a:p>
          <a:p>
            <a:r>
              <a:rPr lang="cs-CZ" sz="2800" dirty="0" smtClean="0"/>
              <a:t>Zatím nebylo uvažováno o měnové unii</a:t>
            </a:r>
          </a:p>
          <a:p>
            <a:r>
              <a:rPr lang="cs-CZ" sz="2800" dirty="0" smtClean="0"/>
              <a:t>Nejprve začala být tvořena celní unie – 1968, jednotný celní tarif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Evropská hospodářská společenství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87365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1967 tři společenství ESUO, EHS a EURATOM dále fungují společně jako Evropská společenství (ES)</a:t>
            </a:r>
          </a:p>
          <a:p>
            <a:r>
              <a:rPr lang="cs-CZ" sz="2800" dirty="0" smtClean="0"/>
              <a:t>Sami dále existovaly – viz níže</a:t>
            </a:r>
            <a:endParaRPr lang="cs-CZ" u="sng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507" y="3174475"/>
            <a:ext cx="10779961" cy="354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 rot="16200000">
            <a:off x="10628837" y="1455901"/>
            <a:ext cx="2834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Obrázek – zdroj: </a:t>
            </a:r>
            <a:r>
              <a:rPr lang="cs-CZ" sz="800" dirty="0" err="1" smtClean="0"/>
              <a:t>wikipedia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90. léta 20.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703975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800" dirty="0" smtClean="0"/>
              <a:t>Přelom 80/90 let sebou přináší velké změny. Sjednocení Německa v říjnu 1990, zánik SSSR v roce 1991</a:t>
            </a:r>
          </a:p>
          <a:p>
            <a:r>
              <a:rPr lang="cs-CZ" sz="2800" dirty="0" smtClean="0"/>
              <a:t> V roce 1993 vstupuje v platnost tzv. Maastrichtská smlouva. Vedle organizačních změn představuje tzv. „tří pilíře“ – Evropskou unii (EU).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Stávající Evropská společenství tvoří tzv. první pilíř.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Jako druhý pilíř byla nově zavedena Společná zahraniční a bezpečnostní politika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Jako třetí pilíř spolupráce v oblasti spravedlnosti a vnitřních věci</a:t>
            </a:r>
          </a:p>
          <a:p>
            <a:r>
              <a:rPr lang="cs-CZ" sz="2800" dirty="0" smtClean="0"/>
              <a:t>Významnou novinkou byl plán zavedení jednotné měny v rámci hospodářské a měnové unie,  obsahující konvergenční kritéria pro její přijetí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89</TotalTime>
  <Words>740</Words>
  <Application>Microsoft Office PowerPoint</Application>
  <PresentationFormat>Vlastní</PresentationFormat>
  <Paragraphs>127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Paralaxa</vt:lpstr>
      <vt:lpstr>ECB a ESCB</vt:lpstr>
      <vt:lpstr>Struktura přednášky</vt:lpstr>
      <vt:lpstr>Dlouhá cesta ke společné měně – cesta k integraci v Evropě</vt:lpstr>
      <vt:lpstr>Poválečná léta – snahy o ekonomickou spolupráci </vt:lpstr>
      <vt:lpstr>Fungování BW systému a jeho konec</vt:lpstr>
      <vt:lpstr>Evropské společenství uhlí a oceli</vt:lpstr>
      <vt:lpstr>Římské smlouvy</vt:lpstr>
      <vt:lpstr>Evropská hospodářská společenství</vt:lpstr>
      <vt:lpstr>90. léta 20. století</vt:lpstr>
      <vt:lpstr>Integrace v oblasti měnové</vt:lpstr>
      <vt:lpstr>Integrace v oblasti měnové II</vt:lpstr>
      <vt:lpstr>Integrace v oblasti měnové III</vt:lpstr>
      <vt:lpstr>Euro – měna eurozóny</vt:lpstr>
      <vt:lpstr>Evropská centrální banka</vt:lpstr>
      <vt:lpstr>Snímek 15</vt:lpstr>
      <vt:lpstr>Evropský systém centrálních bank</vt:lpstr>
      <vt:lpstr>Evropský systém centrálních bank</vt:lpstr>
      <vt:lpstr>Otázky?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Mediace</dc:title>
  <dc:creator>Dita Ondráčková</dc:creator>
  <cp:lastModifiedBy>Windows User</cp:lastModifiedBy>
  <cp:revision>182</cp:revision>
  <cp:lastPrinted>2018-10-04T06:01:16Z</cp:lastPrinted>
  <dcterms:created xsi:type="dcterms:W3CDTF">2016-10-17T17:38:14Z</dcterms:created>
  <dcterms:modified xsi:type="dcterms:W3CDTF">2019-02-25T10:31:25Z</dcterms:modified>
</cp:coreProperties>
</file>