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7"/>
  </p:handoutMasterIdLst>
  <p:sldIdLst>
    <p:sldId id="256" r:id="rId2"/>
    <p:sldId id="257" r:id="rId3"/>
    <p:sldId id="288" r:id="rId4"/>
    <p:sldId id="289" r:id="rId5"/>
    <p:sldId id="287" r:id="rId6"/>
    <p:sldId id="290" r:id="rId7"/>
    <p:sldId id="291" r:id="rId8"/>
    <p:sldId id="292" r:id="rId9"/>
    <p:sldId id="293" r:id="rId10"/>
    <p:sldId id="294" r:id="rId11"/>
    <p:sldId id="295" r:id="rId12"/>
    <p:sldId id="296" r:id="rId13"/>
    <p:sldId id="297" r:id="rId14"/>
    <p:sldId id="298" r:id="rId15"/>
    <p:sldId id="261"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2"/>
    <p:restoredTop sz="94760"/>
  </p:normalViewPr>
  <p:slideViewPr>
    <p:cSldViewPr snapToGrid="0" snapToObjects="1">
      <p:cViewPr varScale="1">
        <p:scale>
          <a:sx n="104" d="100"/>
          <a:sy n="104" d="100"/>
        </p:scale>
        <p:origin x="-96" y="29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4.3.2019</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xmlns="" val="5281052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3/4/2019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77510" y="1115568"/>
            <a:ext cx="7031736" cy="1243584"/>
          </a:xfrm>
        </p:spPr>
        <p:txBody>
          <a:bodyPr>
            <a:noAutofit/>
          </a:bodyPr>
          <a:lstStyle/>
          <a:p>
            <a:pPr algn="l"/>
            <a:r>
              <a:rPr lang="cs-CZ" b="1" dirty="0" smtClean="0"/>
              <a:t>Měnový systém v EU</a:t>
            </a:r>
            <a:endParaRPr lang="cs-CZ" b="1"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Evropské finanční právo</a:t>
            </a:r>
            <a:br>
              <a:rPr lang="cs-CZ" sz="2400" dirty="0" smtClean="0"/>
            </a:br>
            <a:r>
              <a:rPr lang="cs-CZ" sz="2400" dirty="0" smtClean="0"/>
              <a:t>přednáška, </a:t>
            </a:r>
            <a:r>
              <a:rPr lang="cs-CZ" sz="2400" dirty="0" smtClean="0"/>
              <a:t>4.3.2019</a:t>
            </a:r>
            <a:endParaRPr lang="cs-CZ" dirty="0"/>
          </a:p>
        </p:txBody>
      </p:sp>
    </p:spTree>
    <p:extLst>
      <p:ext uri="{BB962C8B-B14F-4D97-AF65-F5344CB8AC3E}">
        <p14:creationId xmlns:p14="http://schemas.microsoft.com/office/powerpoint/2010/main" xmlns="" val="62552289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Cíle měnové politiky „</a:t>
            </a:r>
            <a:r>
              <a:rPr lang="cs-CZ" b="1" dirty="0" err="1" smtClean="0"/>
              <a:t>eurozóny</a:t>
            </a:r>
            <a:r>
              <a:rPr lang="cs-CZ" b="1" dirty="0" smtClean="0"/>
              <a:t>“</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Primární cíl: </a:t>
            </a:r>
            <a:r>
              <a:rPr lang="cs-CZ" b="1" dirty="0" smtClean="0"/>
              <a:t>udržování cenové stability</a:t>
            </a:r>
          </a:p>
          <a:p>
            <a:pPr>
              <a:defRPr/>
            </a:pPr>
            <a:r>
              <a:rPr lang="cs-CZ" dirty="0" smtClean="0"/>
              <a:t>úkol podporovat obecné hospodářské politiky v EU se záměrem přispět k dosažení cílů EU</a:t>
            </a:r>
          </a:p>
          <a:p>
            <a:pPr>
              <a:defRPr/>
            </a:pPr>
            <a:r>
              <a:rPr lang="cs-CZ" dirty="0" smtClean="0"/>
              <a:t>cíl vyjádřen ve vztahu ke všem národním bankám členských států EU, tj. i těch, které nespolutvoří </a:t>
            </a:r>
            <a:r>
              <a:rPr lang="cs-CZ" dirty="0" err="1" smtClean="0"/>
              <a:t>Eurosystém</a:t>
            </a: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Standardní</a:t>
            </a:r>
            <a:r>
              <a:rPr lang="cs-CZ" dirty="0" smtClean="0"/>
              <a:t>:</a:t>
            </a:r>
          </a:p>
          <a:p>
            <a:pPr>
              <a:defRPr/>
            </a:pPr>
            <a:r>
              <a:rPr lang="cs-CZ" dirty="0" smtClean="0"/>
              <a:t>Klíčové sazby:</a:t>
            </a:r>
            <a:endParaRPr lang="cs-CZ" dirty="0" smtClean="0"/>
          </a:p>
          <a:p>
            <a:pPr marL="457200" indent="-457200">
              <a:buFont typeface="+mj-lt"/>
              <a:buAutoNum type="arabicPeriod"/>
              <a:defRPr/>
            </a:pPr>
            <a:r>
              <a:rPr lang="cs-CZ" dirty="0" err="1" smtClean="0"/>
              <a:t>Main</a:t>
            </a:r>
            <a:r>
              <a:rPr lang="cs-CZ" dirty="0" smtClean="0"/>
              <a:t> </a:t>
            </a:r>
            <a:r>
              <a:rPr lang="cs-CZ" dirty="0" err="1" smtClean="0"/>
              <a:t>refinancing</a:t>
            </a:r>
            <a:r>
              <a:rPr lang="cs-CZ" dirty="0" smtClean="0"/>
              <a:t> </a:t>
            </a:r>
            <a:r>
              <a:rPr lang="cs-CZ" dirty="0" err="1" smtClean="0"/>
              <a:t>operations</a:t>
            </a:r>
            <a:r>
              <a:rPr lang="cs-CZ" dirty="0" smtClean="0"/>
              <a:t> 1wk (a další, i dlouhodobé)</a:t>
            </a:r>
          </a:p>
          <a:p>
            <a:pPr marL="457200" indent="-457200">
              <a:buFont typeface="+mj-lt"/>
              <a:buAutoNum type="arabicPeriod"/>
              <a:defRPr/>
            </a:pPr>
            <a:r>
              <a:rPr lang="cs-CZ" dirty="0" err="1" smtClean="0"/>
              <a:t>Marginal</a:t>
            </a:r>
            <a:r>
              <a:rPr lang="cs-CZ" dirty="0" smtClean="0"/>
              <a:t> </a:t>
            </a:r>
            <a:r>
              <a:rPr lang="cs-CZ" dirty="0" err="1" smtClean="0"/>
              <a:t>lending</a:t>
            </a:r>
            <a:r>
              <a:rPr lang="cs-CZ" dirty="0" smtClean="0"/>
              <a:t> </a:t>
            </a:r>
            <a:r>
              <a:rPr lang="cs-CZ" dirty="0" err="1" smtClean="0"/>
              <a:t>facility</a:t>
            </a:r>
            <a:endParaRPr lang="cs-CZ" dirty="0" smtClean="0"/>
          </a:p>
          <a:p>
            <a:pPr marL="457200" indent="-457200">
              <a:buFont typeface="+mj-lt"/>
              <a:buAutoNum type="arabicPeriod"/>
              <a:defRPr/>
            </a:pPr>
            <a:r>
              <a:rPr lang="cs-CZ" dirty="0" smtClean="0"/>
              <a:t>Deposit </a:t>
            </a:r>
            <a:r>
              <a:rPr lang="cs-CZ" dirty="0" err="1" smtClean="0"/>
              <a:t>facility</a:t>
            </a:r>
            <a:endParaRPr lang="cs-CZ" dirty="0" smtClean="0"/>
          </a:p>
          <a:p>
            <a:pPr>
              <a:defRPr/>
            </a:pPr>
            <a:endParaRPr lang="cs-CZ" dirty="0" smtClean="0"/>
          </a:p>
          <a:p>
            <a:pPr>
              <a:defRPr/>
            </a:pPr>
            <a:r>
              <a:rPr lang="cs-CZ" dirty="0" smtClean="0"/>
              <a:t>Povinné minimální rezervy – jako nástroj aktivně nevyužívány</a:t>
            </a:r>
          </a:p>
          <a:p>
            <a:pPr>
              <a:buNone/>
              <a:defRPr/>
            </a:pP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Nestandardní</a:t>
            </a:r>
            <a:r>
              <a:rPr lang="cs-CZ" dirty="0" smtClean="0"/>
              <a:t>:</a:t>
            </a:r>
          </a:p>
          <a:p>
            <a:pPr>
              <a:defRPr/>
            </a:pPr>
            <a:r>
              <a:rPr lang="cs-CZ" dirty="0" smtClean="0"/>
              <a:t>Lze sem řadit deposit </a:t>
            </a:r>
            <a:r>
              <a:rPr lang="cs-CZ" dirty="0" err="1" smtClean="0"/>
              <a:t>facility</a:t>
            </a:r>
            <a:r>
              <a:rPr lang="cs-CZ" dirty="0" smtClean="0"/>
              <a:t> v záporných hodnotách?</a:t>
            </a:r>
          </a:p>
          <a:p>
            <a:pPr>
              <a:defRPr/>
            </a:pPr>
            <a:endParaRPr lang="cs-CZ" dirty="0" smtClean="0"/>
          </a:p>
          <a:p>
            <a:pPr>
              <a:defRPr/>
            </a:pPr>
            <a:r>
              <a:rPr lang="cs-CZ" dirty="0" smtClean="0"/>
              <a:t>Různé programy přímých nákupů cenných papírů, např.:</a:t>
            </a:r>
          </a:p>
          <a:p>
            <a:pPr>
              <a:defRPr/>
            </a:pPr>
            <a:r>
              <a:rPr lang="cs-CZ" i="1" dirty="0" err="1" smtClean="0"/>
              <a:t>Securities</a:t>
            </a:r>
            <a:r>
              <a:rPr lang="cs-CZ" i="1" dirty="0" smtClean="0"/>
              <a:t> </a:t>
            </a:r>
            <a:r>
              <a:rPr lang="cs-CZ" i="1" dirty="0" err="1" smtClean="0"/>
              <a:t>markets</a:t>
            </a:r>
            <a:r>
              <a:rPr lang="cs-CZ" i="1" dirty="0" smtClean="0"/>
              <a:t> </a:t>
            </a:r>
            <a:r>
              <a:rPr lang="cs-CZ" i="1" dirty="0" err="1" smtClean="0"/>
              <a:t>programme</a:t>
            </a:r>
            <a:r>
              <a:rPr lang="cs-CZ" i="1" dirty="0" smtClean="0"/>
              <a:t> (SMP, 2010-2012)</a:t>
            </a:r>
          </a:p>
          <a:p>
            <a:pPr>
              <a:defRPr/>
            </a:pPr>
            <a:r>
              <a:rPr lang="cs-CZ" i="1" dirty="0" err="1" smtClean="0"/>
              <a:t>Outright</a:t>
            </a:r>
            <a:r>
              <a:rPr lang="cs-CZ" i="1" dirty="0" smtClean="0"/>
              <a:t> </a:t>
            </a:r>
            <a:r>
              <a:rPr lang="cs-CZ" i="1" dirty="0" err="1" smtClean="0"/>
              <a:t>monetary</a:t>
            </a:r>
            <a:r>
              <a:rPr lang="cs-CZ" i="1" dirty="0" smtClean="0"/>
              <a:t> </a:t>
            </a:r>
            <a:r>
              <a:rPr lang="cs-CZ" i="1" dirty="0" err="1" smtClean="0"/>
              <a:t>transactions</a:t>
            </a:r>
            <a:r>
              <a:rPr lang="cs-CZ" i="1" dirty="0" smtClean="0"/>
              <a:t> (OMT, vyhlášení 2012)</a:t>
            </a:r>
          </a:p>
          <a:p>
            <a:pPr>
              <a:defRPr/>
            </a:pPr>
            <a:r>
              <a:rPr lang="cs-CZ" sz="2400" i="1" dirty="0" smtClean="0"/>
              <a:t>Public </a:t>
            </a:r>
            <a:r>
              <a:rPr lang="cs-CZ" sz="2400" i="1" dirty="0" err="1" smtClean="0"/>
              <a:t>sector</a:t>
            </a:r>
            <a:r>
              <a:rPr lang="cs-CZ" sz="2400" i="1" dirty="0" smtClean="0"/>
              <a:t> </a:t>
            </a:r>
            <a:r>
              <a:rPr lang="cs-CZ" sz="2400" i="1" dirty="0" err="1" smtClean="0"/>
              <a:t>purchase</a:t>
            </a:r>
            <a:r>
              <a:rPr lang="cs-CZ" sz="2400" i="1" dirty="0" smtClean="0"/>
              <a:t> </a:t>
            </a:r>
            <a:r>
              <a:rPr lang="cs-CZ" sz="2400" i="1" dirty="0" err="1" smtClean="0"/>
              <a:t>programme</a:t>
            </a:r>
            <a:r>
              <a:rPr lang="cs-CZ" sz="2400" i="1" dirty="0" smtClean="0"/>
              <a:t> (PSPP, 2015)</a:t>
            </a:r>
          </a:p>
          <a:p>
            <a:pPr>
              <a:defRPr/>
            </a:pPr>
            <a:endParaRPr lang="cs-CZ" dirty="0" smtClean="0"/>
          </a:p>
          <a:p>
            <a:pPr>
              <a:defRPr/>
            </a:pPr>
            <a:r>
              <a:rPr lang="cs-CZ" sz="2400" dirty="0" smtClean="0"/>
              <a:t>Od počátečné sterilizace následně ustoupeno, kvantitativní uvolňování</a:t>
            </a:r>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Zákaz měnového financování</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b="1" dirty="0" smtClean="0"/>
              <a:t>Čl. 123 SFEU</a:t>
            </a:r>
            <a:r>
              <a:rPr lang="cs-CZ" sz="2800" dirty="0" smtClean="0"/>
              <a:t>:</a:t>
            </a:r>
          </a:p>
          <a:p>
            <a:pPr>
              <a:defRPr/>
            </a:pPr>
            <a:r>
              <a:rPr lang="cs-CZ" sz="2800" i="1" dirty="0" smtClean="0"/>
              <a:t>Evropské centrální bance nebo centrálním bankám členských států (dále jen "národní centrální banky") se zakazuje poskytovat možnost přečerpání zůstatku bankovních účtů nebo jakýkoli jiný typ úvěru orgánům, institucím nebo jiným subjektům Unie, ústředním vládám, regionálním nebo místním orgánům nebo jiným veřejnoprávním orgánům, jiným veřejnoprávním subjektům nebo veřejným podnikům členských států; rovněž je zakázán přímý nákup jejich dluhových nástrojů Evropskou centrální bankou nebo národními centrálními bankami.</a:t>
            </a:r>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Soudní přezkum</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Např. </a:t>
            </a:r>
            <a:r>
              <a:rPr lang="cs-CZ" dirty="0" err="1" smtClean="0"/>
              <a:t>Gauweiler</a:t>
            </a:r>
            <a:r>
              <a:rPr lang="cs-CZ" dirty="0" smtClean="0"/>
              <a:t> (CJEU, C-62/14)</a:t>
            </a:r>
          </a:p>
          <a:p>
            <a:pPr>
              <a:defRPr/>
            </a:pPr>
            <a:r>
              <a:rPr lang="cs-CZ" dirty="0" smtClean="0"/>
              <a:t>Stanovil přísné podmínky pro nákupy veřejných dluhopisů</a:t>
            </a:r>
          </a:p>
          <a:p>
            <a:pPr>
              <a:defRPr/>
            </a:pPr>
            <a:endParaRPr lang="cs-CZ" dirty="0" smtClean="0"/>
          </a:p>
          <a:p>
            <a:pPr>
              <a:defRPr/>
            </a:pPr>
            <a:r>
              <a:rPr lang="cs-CZ" dirty="0" smtClean="0"/>
              <a:t>Nový soudní spor, srpen </a:t>
            </a:r>
            <a:r>
              <a:rPr lang="cs-CZ" dirty="0" smtClean="0"/>
              <a:t>2017</a:t>
            </a:r>
          </a:p>
          <a:p>
            <a:pPr>
              <a:defRPr/>
            </a:pPr>
            <a:r>
              <a:rPr lang="cs-CZ" dirty="0" smtClean="0"/>
              <a:t>Rozhodnutí v prosinci 2018 – CJEU, C-493/17</a:t>
            </a:r>
            <a:endParaRPr lang="cs-CZ" dirty="0" smtClean="0"/>
          </a:p>
          <a:p>
            <a:pPr>
              <a:defRPr/>
            </a:pPr>
            <a:endParaRPr lang="cs-CZ" dirty="0" smtClean="0"/>
          </a:p>
          <a:p>
            <a:pPr>
              <a:defRPr/>
            </a:pPr>
            <a:endParaRPr lang="cs-CZ" dirty="0" smtClean="0"/>
          </a:p>
          <a:p>
            <a:pPr>
              <a:defRPr/>
            </a:pPr>
            <a:r>
              <a:rPr lang="cs-CZ" dirty="0" smtClean="0"/>
              <a:t>Přímé </a:t>
            </a:r>
            <a:r>
              <a:rPr lang="cs-CZ" dirty="0" smtClean="0"/>
              <a:t>nákupy veřejných </a:t>
            </a:r>
            <a:r>
              <a:rPr lang="cs-CZ" dirty="0" smtClean="0"/>
              <a:t>dluhopisů ukončeny v roce 2018</a:t>
            </a:r>
          </a:p>
          <a:p>
            <a:pPr>
              <a:defRPr/>
            </a:pPr>
            <a:r>
              <a:rPr lang="cs-CZ" dirty="0" smtClean="0"/>
              <a:t>Negativní </a:t>
            </a:r>
            <a:r>
              <a:rPr lang="cs-CZ" dirty="0" smtClean="0"/>
              <a:t>sazbu </a:t>
            </a:r>
            <a:r>
              <a:rPr lang="cs-CZ" dirty="0" smtClean="0"/>
              <a:t>předpokládána </a:t>
            </a:r>
            <a:r>
              <a:rPr lang="cs-CZ" dirty="0" smtClean="0"/>
              <a:t>nejméně do konce roku 2019</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xmlns="" val="51484781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lstStyle/>
          <a:p>
            <a:pPr algn="l"/>
            <a:r>
              <a:rPr lang="cs-CZ" dirty="0" smtClean="0"/>
              <a:t>Struktura </a:t>
            </a:r>
            <a:r>
              <a:rPr lang="cs-CZ" dirty="0" smtClean="0"/>
              <a:t>přednášky</a:t>
            </a:r>
            <a:br>
              <a:rPr lang="cs-CZ" dirty="0" smtClean="0"/>
            </a:br>
            <a:r>
              <a:rPr lang="cs-CZ" dirty="0" smtClean="0"/>
              <a:t>(přednáška navazuje na přednášku z 25.2.)</a:t>
            </a:r>
            <a:endParaRPr lang="cs-CZ" dirty="0"/>
          </a:p>
        </p:txBody>
      </p:sp>
      <p:sp>
        <p:nvSpPr>
          <p:cNvPr id="3" name="Zástupný symbol pro obsah 2"/>
          <p:cNvSpPr>
            <a:spLocks noGrp="1"/>
          </p:cNvSpPr>
          <p:nvPr>
            <p:ph idx="1"/>
          </p:nvPr>
        </p:nvSpPr>
        <p:spPr>
          <a:xfrm>
            <a:off x="1484311" y="2200655"/>
            <a:ext cx="10018713" cy="3429000"/>
          </a:xfrm>
        </p:spPr>
        <p:txBody>
          <a:bodyPr anchor="t">
            <a:noAutofit/>
          </a:bodyPr>
          <a:lstStyle/>
          <a:p>
            <a:pPr marL="514350" indent="-514350">
              <a:buFont typeface="+mj-lt"/>
              <a:buAutoNum type="arabicPeriod"/>
            </a:pPr>
            <a:r>
              <a:rPr lang="cs-CZ" sz="3200" dirty="0" smtClean="0"/>
              <a:t>Měnové právo v EU obecně</a:t>
            </a:r>
            <a:endParaRPr lang="cs-CZ" sz="3200" dirty="0" smtClean="0"/>
          </a:p>
          <a:p>
            <a:pPr marL="1028700" lvl="1" indent="-571500">
              <a:buFont typeface="+mj-lt"/>
              <a:buAutoNum type="romanLcPeriod"/>
            </a:pPr>
            <a:r>
              <a:rPr lang="cs-CZ" sz="2800" dirty="0" err="1" smtClean="0"/>
              <a:t>Pododvětví</a:t>
            </a:r>
            <a:r>
              <a:rPr lang="cs-CZ" sz="2800" dirty="0" smtClean="0"/>
              <a:t> práva finančního</a:t>
            </a:r>
            <a:endParaRPr lang="cs-CZ" sz="2800" dirty="0" smtClean="0"/>
          </a:p>
          <a:p>
            <a:pPr marL="514350" indent="-514350">
              <a:buFont typeface="+mj-lt"/>
              <a:buAutoNum type="arabicPeriod"/>
            </a:pPr>
            <a:r>
              <a:rPr lang="cs-CZ" sz="3200" dirty="0" smtClean="0"/>
              <a:t>Hotovostní a bezhotovostní prostředky v EU</a:t>
            </a:r>
          </a:p>
          <a:p>
            <a:pPr marL="1028700" lvl="1" indent="-571500">
              <a:buFont typeface="+mj-lt"/>
              <a:buAutoNum type="romanLcPeriod"/>
            </a:pPr>
            <a:r>
              <a:rPr lang="cs-CZ" sz="2800" dirty="0" smtClean="0"/>
              <a:t>Právní úprava</a:t>
            </a:r>
            <a:endParaRPr lang="cs-CZ" sz="2800" dirty="0" smtClean="0"/>
          </a:p>
          <a:p>
            <a:pPr marL="514350" indent="-514350">
              <a:buFont typeface="+mj-lt"/>
              <a:buAutoNum type="arabicPeriod"/>
            </a:pPr>
            <a:r>
              <a:rPr lang="cs-CZ" sz="3200" dirty="0" smtClean="0"/>
              <a:t>Měnová politika v EU</a:t>
            </a:r>
            <a:endParaRPr lang="cs-CZ" sz="3200" dirty="0" smtClean="0"/>
          </a:p>
          <a:p>
            <a:pPr marL="1028700" lvl="1" indent="-571500">
              <a:buFont typeface="+mj-lt"/>
              <a:buAutoNum type="romanLcPeriod"/>
            </a:pPr>
            <a:r>
              <a:rPr lang="cs-CZ" sz="2800" dirty="0" smtClean="0"/>
              <a:t>Právní úprava</a:t>
            </a:r>
          </a:p>
          <a:p>
            <a:pPr marL="1028700" lvl="1" indent="-571500">
              <a:buFont typeface="+mj-lt"/>
              <a:buAutoNum type="romanLcPeriod"/>
            </a:pPr>
            <a:r>
              <a:rPr lang="cs-CZ" sz="2800" dirty="0" smtClean="0"/>
              <a:t>fungování</a:t>
            </a:r>
            <a:endParaRPr lang="cs-CZ" sz="2800" dirty="0" smtClean="0"/>
          </a:p>
        </p:txBody>
      </p:sp>
    </p:spTree>
    <p:extLst>
      <p:ext uri="{BB962C8B-B14F-4D97-AF65-F5344CB8AC3E}">
        <p14:creationId xmlns:p14="http://schemas.microsoft.com/office/powerpoint/2010/main" xmlns="" val="203051132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lstStyle/>
          <a:p>
            <a:pPr algn="l"/>
            <a:r>
              <a:rPr lang="cs-CZ" b="1" dirty="0" smtClean="0"/>
              <a:t>Pár slov k měnovému právu</a:t>
            </a:r>
            <a:endParaRPr lang="cs-CZ" b="1" dirty="0"/>
          </a:p>
        </p:txBody>
      </p:sp>
      <p:sp>
        <p:nvSpPr>
          <p:cNvPr id="3" name="Zástupný symbol pro obsah 2"/>
          <p:cNvSpPr>
            <a:spLocks noGrp="1"/>
          </p:cNvSpPr>
          <p:nvPr>
            <p:ph idx="1"/>
          </p:nvPr>
        </p:nvSpPr>
        <p:spPr>
          <a:xfrm>
            <a:off x="1484311" y="1965960"/>
            <a:ext cx="10018713" cy="3429000"/>
          </a:xfrm>
        </p:spPr>
        <p:txBody>
          <a:bodyPr anchor="t">
            <a:noAutofit/>
          </a:bodyPr>
          <a:lstStyle/>
          <a:p>
            <a:pPr marL="514350" indent="-514350"/>
            <a:r>
              <a:rPr lang="cs-CZ" sz="3200" dirty="0" smtClean="0"/>
              <a:t>Právní vědou řazeno do práva finančního</a:t>
            </a:r>
          </a:p>
          <a:p>
            <a:pPr marL="514350" indent="-514350"/>
            <a:r>
              <a:rPr lang="cs-CZ" sz="3200" dirty="0" smtClean="0"/>
              <a:t>Není samostatným právním odvětvím</a:t>
            </a:r>
          </a:p>
          <a:p>
            <a:pPr marL="514350" indent="-514350"/>
            <a:r>
              <a:rPr lang="cs-CZ" sz="3200" dirty="0" smtClean="0"/>
              <a:t>Regulace nakládání s peněžní masou</a:t>
            </a:r>
          </a:p>
          <a:p>
            <a:pPr marL="971550" lvl="1" indent="-514350"/>
            <a:r>
              <a:rPr lang="cs-CZ" sz="2800" dirty="0" smtClean="0"/>
              <a:t>Vznik peněz</a:t>
            </a:r>
          </a:p>
          <a:p>
            <a:pPr marL="971550" lvl="1" indent="-514350"/>
            <a:r>
              <a:rPr lang="cs-CZ" sz="2800" dirty="0" smtClean="0"/>
              <a:t>Platební styk</a:t>
            </a:r>
          </a:p>
          <a:p>
            <a:pPr marL="971550" lvl="1" indent="-514350"/>
            <a:r>
              <a:rPr lang="cs-CZ" sz="2800" dirty="0" smtClean="0"/>
              <a:t>Správa depozit</a:t>
            </a:r>
          </a:p>
          <a:p>
            <a:pPr marL="971550" lvl="1" indent="-514350"/>
            <a:r>
              <a:rPr lang="cs-CZ" sz="2800" dirty="0" smtClean="0"/>
              <a:t>Měnová politika, atd.</a:t>
            </a:r>
          </a:p>
          <a:p>
            <a:pPr marL="514350" indent="-514350"/>
            <a:endParaRPr lang="cs-CZ" sz="3200" dirty="0" smtClean="0"/>
          </a:p>
          <a:p>
            <a:pPr marL="514350" indent="-514350"/>
            <a:endParaRPr lang="cs-CZ" sz="2800" dirty="0" smtClean="0"/>
          </a:p>
        </p:txBody>
      </p:sp>
    </p:spTree>
    <p:extLst>
      <p:ext uri="{BB962C8B-B14F-4D97-AF65-F5344CB8AC3E}">
        <p14:creationId xmlns:p14="http://schemas.microsoft.com/office/powerpoint/2010/main" xmlns="" val="203051132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lstStyle/>
          <a:p>
            <a:pPr algn="l"/>
            <a:r>
              <a:rPr lang="cs-CZ" b="1" dirty="0" smtClean="0"/>
              <a:t>Pár slov k měnovému právu</a:t>
            </a:r>
            <a:endParaRPr lang="cs-CZ" b="1" dirty="0"/>
          </a:p>
        </p:txBody>
      </p:sp>
      <p:sp>
        <p:nvSpPr>
          <p:cNvPr id="3" name="Zástupný symbol pro obsah 2"/>
          <p:cNvSpPr>
            <a:spLocks noGrp="1"/>
          </p:cNvSpPr>
          <p:nvPr>
            <p:ph idx="1"/>
          </p:nvPr>
        </p:nvSpPr>
        <p:spPr>
          <a:xfrm>
            <a:off x="1484311" y="1965960"/>
            <a:ext cx="10018713" cy="3429000"/>
          </a:xfrm>
        </p:spPr>
        <p:txBody>
          <a:bodyPr anchor="t">
            <a:noAutofit/>
          </a:bodyPr>
          <a:lstStyle/>
          <a:p>
            <a:pPr marL="514350" indent="-514350"/>
            <a:r>
              <a:rPr lang="cs-CZ" sz="3200" dirty="0" smtClean="0"/>
              <a:t>Právní úprava napříč právním řádem</a:t>
            </a:r>
          </a:p>
          <a:p>
            <a:pPr marL="514350" indent="-514350"/>
            <a:r>
              <a:rPr lang="cs-CZ" sz="3200" dirty="0" smtClean="0"/>
              <a:t>ČR: ústava, zákony, vyhlášky + např. doporučení ČNB</a:t>
            </a:r>
          </a:p>
          <a:p>
            <a:pPr marL="514350" indent="-514350"/>
            <a:r>
              <a:rPr lang="cs-CZ" sz="3200" dirty="0" smtClean="0"/>
              <a:t>EU: primární právo i sekundární právo</a:t>
            </a:r>
          </a:p>
          <a:p>
            <a:pPr marL="514350" indent="-514350"/>
            <a:endParaRPr lang="cs-CZ" sz="3200" dirty="0" smtClean="0"/>
          </a:p>
          <a:p>
            <a:pPr marL="514350" indent="-514350"/>
            <a:r>
              <a:rPr lang="cs-CZ" sz="3200" dirty="0" smtClean="0"/>
              <a:t>Regulace vs. dohled</a:t>
            </a:r>
            <a:endParaRPr lang="cs-CZ" sz="2800" dirty="0" smtClean="0"/>
          </a:p>
          <a:p>
            <a:pPr marL="514350" indent="-514350"/>
            <a:endParaRPr lang="cs-CZ" sz="3200" dirty="0" smtClean="0"/>
          </a:p>
          <a:p>
            <a:pPr marL="514350" indent="-514350"/>
            <a:endParaRPr lang="cs-CZ" sz="2800" dirty="0" smtClean="0"/>
          </a:p>
        </p:txBody>
      </p:sp>
    </p:spTree>
    <p:extLst>
      <p:ext uri="{BB962C8B-B14F-4D97-AF65-F5344CB8AC3E}">
        <p14:creationId xmlns:p14="http://schemas.microsoft.com/office/powerpoint/2010/main" xmlns="" val="203051132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Euro – měna </a:t>
            </a:r>
            <a:r>
              <a:rPr lang="cs-CZ" b="1" dirty="0" err="1" smtClean="0"/>
              <a:t>eurozóny</a:t>
            </a:r>
            <a:endParaRPr lang="cs-CZ" b="1" dirty="0"/>
          </a:p>
        </p:txBody>
      </p:sp>
      <p:sp>
        <p:nvSpPr>
          <p:cNvPr id="3" name="Zástupný symbol pro obsah 2"/>
          <p:cNvSpPr>
            <a:spLocks noGrp="1"/>
          </p:cNvSpPr>
          <p:nvPr>
            <p:ph idx="1"/>
          </p:nvPr>
        </p:nvSpPr>
        <p:spPr>
          <a:xfrm>
            <a:off x="1208613" y="1810512"/>
            <a:ext cx="10565465" cy="4590287"/>
          </a:xfrm>
        </p:spPr>
        <p:txBody>
          <a:bodyPr anchor="t">
            <a:normAutofit/>
          </a:bodyPr>
          <a:lstStyle/>
          <a:p>
            <a:r>
              <a:rPr lang="cs-CZ" sz="2800" dirty="0" smtClean="0"/>
              <a:t>Od roku 1999 - pevná fixace kurzu národních měn</a:t>
            </a:r>
          </a:p>
          <a:p>
            <a:r>
              <a:rPr lang="cs-CZ" sz="2800" dirty="0" smtClean="0"/>
              <a:t>Od roku 2002 – bankovky a mince</a:t>
            </a:r>
          </a:p>
          <a:p>
            <a:r>
              <a:rPr lang="cs-CZ" sz="2800" dirty="0" smtClean="0"/>
              <a:t>V roce 2002 cca 14 miliard kusů bankovek a 52 miliard kusů mincí</a:t>
            </a:r>
          </a:p>
          <a:p>
            <a:endParaRPr lang="cs-CZ" sz="2800" dirty="0" smtClean="0"/>
          </a:p>
          <a:p>
            <a:r>
              <a:rPr lang="cs-CZ" sz="2800" dirty="0" smtClean="0"/>
              <a:t>V současné době měna 19 zemí</a:t>
            </a:r>
          </a:p>
          <a:p>
            <a:r>
              <a:rPr lang="cs-CZ" sz="2800" dirty="0" smtClean="0"/>
              <a:t>Mimo to:</a:t>
            </a:r>
          </a:p>
          <a:p>
            <a:pPr lvl="1"/>
            <a:r>
              <a:rPr lang="cs-CZ" dirty="0" smtClean="0"/>
              <a:t>Bulharské leva je pevně navázáno na kurz eura</a:t>
            </a:r>
          </a:p>
          <a:p>
            <a:pPr lvl="1"/>
            <a:r>
              <a:rPr lang="cs-CZ" dirty="0" smtClean="0"/>
              <a:t>chorvatská centrální banka cílí stabilní kurz kuny vůči euru</a:t>
            </a:r>
            <a:endParaRPr lang="cs-CZ" dirty="0"/>
          </a:p>
        </p:txBody>
      </p:sp>
      <p:pic>
        <p:nvPicPr>
          <p:cNvPr id="4" name="Obrázek 3" descr="o_1c4sev1146jjmv0q1v1td41bjla.jpg"/>
          <p:cNvPicPr>
            <a:picLocks noChangeAspect="1"/>
          </p:cNvPicPr>
          <p:nvPr/>
        </p:nvPicPr>
        <p:blipFill>
          <a:blip r:embed="rId2"/>
          <a:stretch>
            <a:fillRect/>
          </a:stretch>
        </p:blipFill>
        <p:spPr>
          <a:xfrm>
            <a:off x="8314048" y="3787179"/>
            <a:ext cx="3657993" cy="2436786"/>
          </a:xfrm>
          <a:prstGeom prst="rect">
            <a:avLst/>
          </a:prstGeom>
        </p:spPr>
      </p:pic>
    </p:spTree>
    <p:extLst>
      <p:ext uri="{BB962C8B-B14F-4D97-AF65-F5344CB8AC3E}">
        <p14:creationId xmlns="" xmlns:p14="http://schemas.microsoft.com/office/powerpoint/2010/main" val="203051132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lstStyle/>
          <a:p>
            <a:pPr algn="l"/>
            <a:r>
              <a:rPr lang="cs-CZ" b="1" dirty="0" smtClean="0"/>
              <a:t>Hotovost v eurozóně - emise</a:t>
            </a:r>
            <a:endParaRPr lang="cs-CZ" b="1" dirty="0"/>
          </a:p>
        </p:txBody>
      </p:sp>
      <p:sp>
        <p:nvSpPr>
          <p:cNvPr id="3" name="Zástupný symbol pro obsah 2"/>
          <p:cNvSpPr>
            <a:spLocks noGrp="1"/>
          </p:cNvSpPr>
          <p:nvPr>
            <p:ph idx="1"/>
          </p:nvPr>
        </p:nvSpPr>
        <p:spPr>
          <a:xfrm>
            <a:off x="1484310" y="1655064"/>
            <a:ext cx="10018713" cy="4273063"/>
          </a:xfrm>
        </p:spPr>
        <p:txBody>
          <a:bodyPr anchor="t">
            <a:noAutofit/>
          </a:bodyPr>
          <a:lstStyle/>
          <a:p>
            <a:r>
              <a:rPr lang="cs-CZ" sz="2800" dirty="0" smtClean="0"/>
              <a:t>Emisi provádí ECB a centrální banky států eurozóny (u mincí jen centrální banky států eurozóny)</a:t>
            </a:r>
          </a:p>
          <a:p>
            <a:endParaRPr lang="cs-CZ" sz="2800" dirty="0" smtClean="0"/>
          </a:p>
          <a:p>
            <a:r>
              <a:rPr lang="cs-CZ" sz="2800" dirty="0"/>
              <a:t>Nařízení Rady (ES) č. 974/98 ze dne 3. května 1998 o zavedení </a:t>
            </a:r>
            <a:r>
              <a:rPr lang="cs-CZ" sz="2800" dirty="0" smtClean="0"/>
              <a:t>eura</a:t>
            </a:r>
          </a:p>
          <a:p>
            <a:r>
              <a:rPr lang="cs-CZ" dirty="0"/>
              <a:t>Počínaje 1. lednem 1999 je měnou zúčastněných členských států </a:t>
            </a:r>
            <a:r>
              <a:rPr lang="cs-CZ" dirty="0" smtClean="0"/>
              <a:t>euro </a:t>
            </a:r>
            <a:r>
              <a:rPr lang="cs-CZ" dirty="0"/>
              <a:t>Měnovou jednotkou je jedno euro. Jedno euro se dělí na sto </a:t>
            </a:r>
            <a:r>
              <a:rPr lang="cs-CZ" dirty="0" smtClean="0"/>
              <a:t>centů.</a:t>
            </a:r>
          </a:p>
          <a:p>
            <a:r>
              <a:rPr lang="cs-CZ" dirty="0"/>
              <a:t>Euro nahrazuje měny jednotlivých zúčastněných členských států podle přepočítacích </a:t>
            </a:r>
            <a:r>
              <a:rPr lang="cs-CZ" dirty="0" smtClean="0"/>
              <a:t>koeficientů</a:t>
            </a:r>
          </a:p>
          <a:p>
            <a:r>
              <a:rPr lang="cs-CZ" dirty="0" smtClean="0"/>
              <a:t>Je zúčtovací jednotkou</a:t>
            </a:r>
          </a:p>
          <a:p>
            <a:endParaRPr lang="cs-CZ" sz="2800" dirty="0"/>
          </a:p>
          <a:p>
            <a:endParaRPr lang="cs-CZ" sz="2800" dirty="0" smtClean="0"/>
          </a:p>
          <a:p>
            <a:endParaRPr lang="cs-CZ" sz="2800" dirty="0"/>
          </a:p>
        </p:txBody>
      </p:sp>
    </p:spTree>
    <p:extLst>
      <p:ext uri="{BB962C8B-B14F-4D97-AF65-F5344CB8AC3E}">
        <p14:creationId xmlns="" xmlns:p14="http://schemas.microsoft.com/office/powerpoint/2010/main" val="314254244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48056"/>
            <a:ext cx="10018713" cy="1752599"/>
          </a:xfrm>
        </p:spPr>
        <p:txBody>
          <a:bodyPr/>
          <a:lstStyle/>
          <a:p>
            <a:pPr algn="l"/>
            <a:r>
              <a:rPr lang="cs-CZ" b="1" dirty="0" smtClean="0"/>
              <a:t>Hotovost v eurozóně - ochrana</a:t>
            </a:r>
            <a:endParaRPr lang="cs-CZ" b="1" dirty="0"/>
          </a:p>
        </p:txBody>
      </p:sp>
      <p:sp>
        <p:nvSpPr>
          <p:cNvPr id="3" name="Zástupný symbol pro obsah 2"/>
          <p:cNvSpPr>
            <a:spLocks noGrp="1"/>
          </p:cNvSpPr>
          <p:nvPr>
            <p:ph idx="1"/>
          </p:nvPr>
        </p:nvSpPr>
        <p:spPr>
          <a:xfrm>
            <a:off x="1484310" y="1776046"/>
            <a:ext cx="10018713" cy="4273063"/>
          </a:xfrm>
        </p:spPr>
        <p:txBody>
          <a:bodyPr anchor="t">
            <a:noAutofit/>
          </a:bodyPr>
          <a:lstStyle/>
          <a:p>
            <a:r>
              <a:rPr lang="cs-CZ" sz="2800" dirty="0" smtClean="0"/>
              <a:t>Nařízení Rady (ES) č. 1338/2001 ze dne 28. června 2001, kterým se stanoví opatření nutná k ochraně eura proti padělání</a:t>
            </a:r>
          </a:p>
          <a:p>
            <a:r>
              <a:rPr lang="cs-CZ" dirty="0" smtClean="0"/>
              <a:t>Článek 6</a:t>
            </a:r>
          </a:p>
          <a:p>
            <a:r>
              <a:rPr lang="cs-CZ" dirty="0" smtClean="0"/>
              <a:t>Povinnosti úvěrových institucí</a:t>
            </a:r>
          </a:p>
          <a:p>
            <a:r>
              <a:rPr lang="cs-CZ" dirty="0" smtClean="0"/>
              <a:t>1. Úvěrové instituce a všechny ostatní instituce, které se účastní třídění a veřejné distribuce bankovek a mincí v rámci své profesionální činnosti, včetně organizací, jejichž činnost spočívá ve výměně bankovek a mincí různých měn, například směnáren, </a:t>
            </a:r>
            <a:r>
              <a:rPr lang="cs-CZ" b="1" dirty="0" smtClean="0"/>
              <a:t>jsou povinny stahovat z oběhu všechny jimi přijaté </a:t>
            </a:r>
            <a:r>
              <a:rPr lang="cs-CZ" b="1" dirty="0" err="1" smtClean="0"/>
              <a:t>eurobankovky</a:t>
            </a:r>
            <a:r>
              <a:rPr lang="cs-CZ" b="1" dirty="0" smtClean="0"/>
              <a:t> a mince, o kterých vědí nebo mají dostatečné důvody se domnívat, že jsou to padělky</a:t>
            </a:r>
            <a:r>
              <a:rPr lang="cs-CZ" dirty="0" smtClean="0"/>
              <a:t>. Ihned je předají příslušným vnitrostátním orgánům.</a:t>
            </a:r>
          </a:p>
          <a:p>
            <a:endParaRPr lang="cs-CZ" sz="2800" dirty="0" smtClean="0"/>
          </a:p>
          <a:p>
            <a:endParaRPr lang="cs-CZ" sz="2800" dirty="0" smtClean="0"/>
          </a:p>
          <a:p>
            <a:endParaRPr lang="cs-CZ" sz="2800" dirty="0"/>
          </a:p>
        </p:txBody>
      </p:sp>
    </p:spTree>
    <p:extLst>
      <p:ext uri="{BB962C8B-B14F-4D97-AF65-F5344CB8AC3E}">
        <p14:creationId xmlns="" xmlns:p14="http://schemas.microsoft.com/office/powerpoint/2010/main" val="463284484"/>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Základní </a:t>
            </a:r>
            <a:r>
              <a:rPr lang="cs-CZ" b="1" dirty="0" smtClean="0"/>
              <a:t>pojmy k zopakování</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Evropská centrální banka </a:t>
            </a:r>
            <a:r>
              <a:rPr lang="cs-CZ" dirty="0" smtClean="0"/>
              <a:t>– oficiální orgán EU, sídlo ve Frankfurtu, </a:t>
            </a:r>
            <a:r>
              <a:rPr lang="cs-CZ" dirty="0" err="1" smtClean="0"/>
              <a:t>měnověpolitická</a:t>
            </a:r>
            <a:r>
              <a:rPr lang="cs-CZ" dirty="0" smtClean="0"/>
              <a:t> rozhodnutí</a:t>
            </a:r>
          </a:p>
          <a:p>
            <a:pPr>
              <a:defRPr/>
            </a:pPr>
            <a:endParaRPr lang="cs-CZ" sz="2400" dirty="0" smtClean="0"/>
          </a:p>
          <a:p>
            <a:pPr>
              <a:defRPr/>
            </a:pPr>
            <a:r>
              <a:rPr lang="cs-CZ" b="1" dirty="0" smtClean="0"/>
              <a:t>Evropský systém centrálních bank</a:t>
            </a:r>
            <a:r>
              <a:rPr lang="cs-CZ" dirty="0" smtClean="0"/>
              <a:t> (ESCB) – skládá se z ECB a centrální bank všech států EU; </a:t>
            </a:r>
            <a:r>
              <a:rPr lang="cs-CZ" i="1" dirty="0" smtClean="0"/>
              <a:t>„vymezuje a provádí měnovou politiku EU“ </a:t>
            </a:r>
            <a:r>
              <a:rPr lang="cs-CZ" dirty="0" smtClean="0"/>
              <a:t>(v zásadě pouze </a:t>
            </a:r>
            <a:r>
              <a:rPr lang="cs-CZ" dirty="0" err="1" smtClean="0"/>
              <a:t>eurozóny</a:t>
            </a:r>
            <a:r>
              <a:rPr lang="cs-CZ" dirty="0" smtClean="0"/>
              <a:t>)</a:t>
            </a:r>
          </a:p>
          <a:p>
            <a:pPr>
              <a:defRPr/>
            </a:pPr>
            <a:endParaRPr lang="cs-CZ" sz="2400" dirty="0" smtClean="0"/>
          </a:p>
          <a:p>
            <a:pPr>
              <a:defRPr/>
            </a:pPr>
            <a:r>
              <a:rPr lang="cs-CZ" b="1" dirty="0" err="1" smtClean="0"/>
              <a:t>Eurosystém</a:t>
            </a:r>
            <a:r>
              <a:rPr lang="cs-CZ" dirty="0" smtClean="0"/>
              <a:t> – ECB a centrální banky zemí </a:t>
            </a:r>
            <a:r>
              <a:rPr lang="cs-CZ" dirty="0" err="1" smtClean="0"/>
              <a:t>eurozóny</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Cíle měnové politiky „</a:t>
            </a:r>
            <a:r>
              <a:rPr lang="cs-CZ" b="1" dirty="0" err="1" smtClean="0"/>
              <a:t>eurozóny</a:t>
            </a:r>
            <a:r>
              <a:rPr lang="cs-CZ" b="1" dirty="0" smtClean="0"/>
              <a:t>“</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Primární cíl: </a:t>
            </a:r>
            <a:r>
              <a:rPr lang="cs-CZ" b="1" dirty="0" smtClean="0"/>
              <a:t>udržování cenové stability</a:t>
            </a:r>
          </a:p>
          <a:p>
            <a:pPr>
              <a:defRPr/>
            </a:pPr>
            <a:r>
              <a:rPr lang="cs-CZ" dirty="0" smtClean="0"/>
              <a:t>úkol podporovat obecné hospodářské politiky v EU se záměrem přispět k dosažení cílů EU</a:t>
            </a:r>
          </a:p>
          <a:p>
            <a:pPr>
              <a:defRPr/>
            </a:pPr>
            <a:r>
              <a:rPr lang="cs-CZ" dirty="0" smtClean="0"/>
              <a:t>cíl vyjádřen ve vztahu ke všem národním bankám členských států EU, tj. i těch, které nespolutvoří </a:t>
            </a:r>
            <a:r>
              <a:rPr lang="cs-CZ" dirty="0" err="1" smtClean="0"/>
              <a:t>Eurosystém</a:t>
            </a: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xmlns="" val="162680992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153</TotalTime>
  <Words>725</Words>
  <Application>Microsoft Office PowerPoint</Application>
  <PresentationFormat>Vlastní</PresentationFormat>
  <Paragraphs>111</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Paralaxa</vt:lpstr>
      <vt:lpstr>Měnový systém v EU</vt:lpstr>
      <vt:lpstr>Struktura přednášky (přednáška navazuje na přednášku z 25.2.)</vt:lpstr>
      <vt:lpstr>Pár slov k měnovému právu</vt:lpstr>
      <vt:lpstr>Pár slov k měnovému právu</vt:lpstr>
      <vt:lpstr>Euro – měna eurozóny</vt:lpstr>
      <vt:lpstr>Hotovost v eurozóně - emise</vt:lpstr>
      <vt:lpstr>Hotovost v eurozóně - ochrana</vt:lpstr>
      <vt:lpstr>Základní pojmy k zopakování</vt:lpstr>
      <vt:lpstr>Cíle měnové politiky „eurozóny“</vt:lpstr>
      <vt:lpstr>Cíle měnové politiky „eurozóny“</vt:lpstr>
      <vt:lpstr>Měnově politické nástroje</vt:lpstr>
      <vt:lpstr>Měnově politické nástroje</vt:lpstr>
      <vt:lpstr>Zákaz měnového financování</vt:lpstr>
      <vt:lpstr>Soudní přezkum</vt:lpstr>
      <vt:lpstr>Otázky?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schwejo</cp:lastModifiedBy>
  <cp:revision>196</cp:revision>
  <cp:lastPrinted>2018-10-04T06:01:16Z</cp:lastPrinted>
  <dcterms:created xsi:type="dcterms:W3CDTF">2016-10-17T17:38:14Z</dcterms:created>
  <dcterms:modified xsi:type="dcterms:W3CDTF">2019-03-04T09:26:59Z</dcterms:modified>
</cp:coreProperties>
</file>