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</p:sldMasterIdLst>
  <p:notesMasterIdLst>
    <p:notesMasterId r:id="rId20"/>
  </p:notesMasterIdLst>
  <p:handoutMasterIdLst>
    <p:handoutMasterId r:id="rId21"/>
  </p:handoutMasterIdLst>
  <p:sldIdLst>
    <p:sldId id="452" r:id="rId4"/>
    <p:sldId id="454" r:id="rId5"/>
    <p:sldId id="457" r:id="rId6"/>
    <p:sldId id="455" r:id="rId7"/>
    <p:sldId id="456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7" r:id="rId16"/>
    <p:sldId id="468" r:id="rId17"/>
    <p:sldId id="469" r:id="rId18"/>
    <p:sldId id="368" r:id="rId19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83" autoAdjust="0"/>
    <p:restoredTop sz="94857" autoAdjust="0"/>
  </p:normalViewPr>
  <p:slideViewPr>
    <p:cSldViewPr>
      <p:cViewPr varScale="1">
        <p:scale>
          <a:sx n="52" d="100"/>
          <a:sy n="52" d="100"/>
        </p:scale>
        <p:origin x="35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D1590320-DBB8-48C8-919D-BC1812019227}" type="slidenum">
              <a:rPr lang="cs-CZ" sz="1200">
                <a:solidFill>
                  <a:srgbClr val="000000"/>
                </a:solidFill>
                <a:latin typeface="Calibri" pitchFamily="34" charset="0"/>
              </a:rPr>
              <a:pPr/>
              <a:t>2</a:t>
            </a:fld>
            <a:endParaRPr lang="cs-CZ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867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11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400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12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08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13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82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14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55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15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0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D1590320-DBB8-48C8-919D-BC1812019227}" type="slidenum">
              <a:rPr lang="cs-CZ" sz="1200">
                <a:solidFill>
                  <a:srgbClr val="000000"/>
                </a:solidFill>
                <a:latin typeface="Calibri" pitchFamily="34" charset="0"/>
              </a:rPr>
              <a:pPr/>
              <a:t>3</a:t>
            </a:fld>
            <a:endParaRPr lang="cs-CZ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876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D1590320-DBB8-48C8-919D-BC1812019227}" type="slidenum">
              <a:rPr lang="cs-CZ" sz="1200">
                <a:solidFill>
                  <a:srgbClr val="000000"/>
                </a:solidFill>
                <a:latin typeface="Calibri" pitchFamily="34" charset="0"/>
              </a:rPr>
              <a:pPr/>
              <a:t>4</a:t>
            </a:fld>
            <a:endParaRPr lang="cs-CZ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178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D1590320-DBB8-48C8-919D-BC1812019227}" type="slidenum">
              <a:rPr lang="cs-CZ" sz="1200">
                <a:solidFill>
                  <a:srgbClr val="000000"/>
                </a:solidFill>
                <a:latin typeface="Calibri" pitchFamily="34" charset="0"/>
              </a:rPr>
              <a:pPr/>
              <a:t>5</a:t>
            </a:fld>
            <a:endParaRPr lang="cs-CZ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09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6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97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76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48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627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10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6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dirty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9726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2pPr>
          </a:lstStyle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>
                <a:latin typeface="Calibri" panose="020F0502020204030204" pitchFamily="34" charset="0"/>
              </a:defRPr>
            </a:lvl1pPr>
          </a:lstStyle>
          <a:p>
            <a:fld id="{0494B535-9B47-4CBC-8E44-C5A165605D3D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7922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160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3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Calibri" panose="020F0502020204030204" pitchFamily="34" charset="0"/>
              </a:defRPr>
            </a:lvl1pPr>
          </a:lstStyle>
          <a:p>
            <a:fld id="{75F5812A-C4F5-4C55-9DE2-54BD25BD174C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7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2808312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Kolektivní pracovní právo</a:t>
            </a: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>Kolektivní </a:t>
            </a:r>
            <a:r>
              <a:rPr lang="cs-CZ" altLang="cs-CZ" sz="2600" dirty="0">
                <a:latin typeface="Calibri" panose="020F0502020204030204" pitchFamily="34" charset="0"/>
              </a:rPr>
              <a:t>vyjednávání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Kolektivní smlouva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Kolektivní právní spory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/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 smtClean="0">
                <a:latin typeface="Calibri" panose="020F0502020204030204" pitchFamily="34" charset="0"/>
              </a:rPr>
              <a:t/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/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Základy pracovního práva BZ405Zk</a:t>
            </a: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733256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endParaRPr lang="cs-CZ" altLang="cs-CZ" sz="2000" kern="0" dirty="0" smtClean="0">
              <a:latin typeface="Calibri" panose="020F0502020204030204" pitchFamily="34" charset="0"/>
            </a:endParaRPr>
          </a:p>
          <a:p>
            <a:pPr algn="r"/>
            <a:endParaRPr lang="cs-CZ" altLang="cs-CZ" sz="2000" kern="0" dirty="0">
              <a:latin typeface="Calibri" panose="020F0502020204030204" pitchFamily="34" charset="0"/>
            </a:endParaRPr>
          </a:p>
          <a:p>
            <a:pPr algn="r"/>
            <a:r>
              <a:rPr lang="cs-CZ" altLang="cs-CZ" sz="2000" kern="0" dirty="0" smtClean="0">
                <a:latin typeface="Calibri" panose="020F0502020204030204" pitchFamily="34" charset="0"/>
              </a:rPr>
              <a:t>Katedra pracovního práva a sociálního zabezpečení</a:t>
            </a:r>
            <a:endParaRPr lang="cs-CZ" altLang="cs-CZ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143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Práva zaměstnanců může vedle kolektivní smlouvy upravit i vnitřní předpis zaměstnavatele vydaný podle § 305 zákoníku práce.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/>
              <a:t>Kolektivní smlouva nebo vnitřní předpis nejsou bez dalšího nadány rozdílnou právní silou.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/>
              <a:t>Upravuje-li smlouva nebo vnitřní předpis totéž právo zaměstnance v různém rozsahu, přísluší zaměstnanci jen jedno takové právo, a sice to, které si sám určí.</a:t>
            </a:r>
            <a:endParaRPr lang="cs-CZ" altLang="ja-JP" sz="30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latin typeface="Calibri" pitchFamily="34" charset="0"/>
              </a:rPr>
              <a:t>Kolektivní smlouva a vnitřní předpis</a:t>
            </a:r>
            <a:endParaRPr lang="cs-CZ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75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2132186"/>
            <a:ext cx="8229600" cy="4033118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3000" dirty="0"/>
              <a:t>V kolektivních pracovněprávních vztazích může vzniknout několik typů kolektivních právních sporů.</a:t>
            </a:r>
          </a:p>
          <a:p>
            <a:pPr marL="609600" indent="-609600"/>
            <a:r>
              <a:rPr lang="cs-CZ" altLang="ja-JP" sz="3000" dirty="0"/>
              <a:t>Zákon o kolektivním vyjednávání upravuje řešení sporu:</a:t>
            </a:r>
          </a:p>
          <a:p>
            <a:pPr marL="1009650" lvl="1" indent="-609600"/>
            <a:r>
              <a:rPr lang="cs-CZ" altLang="ja-JP" sz="2600" dirty="0"/>
              <a:t>o uzavření kolektivní smlouvy,</a:t>
            </a:r>
          </a:p>
          <a:p>
            <a:pPr marL="1009650" lvl="1" indent="-609600"/>
            <a:r>
              <a:rPr lang="cs-CZ" altLang="ja-JP" sz="2600" dirty="0"/>
              <a:t>o plnění závazků z kolektivní smlouvy.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latin typeface="Calibri" pitchFamily="34" charset="0"/>
              </a:rPr>
              <a:t>Kolektivní právní spory a jejich řešení</a:t>
            </a:r>
          </a:p>
        </p:txBody>
      </p:sp>
    </p:spTree>
    <p:extLst>
      <p:ext uri="{BB962C8B-B14F-4D97-AF65-F5344CB8AC3E}">
        <p14:creationId xmlns:p14="http://schemas.microsoft.com/office/powerpoint/2010/main" val="1733272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988840"/>
            <a:ext cx="8229600" cy="4032250"/>
          </a:xfrm>
        </p:spPr>
        <p:txBody>
          <a:bodyPr>
            <a:normAutofit/>
          </a:bodyPr>
          <a:lstStyle/>
          <a:p>
            <a:pPr marL="680400" indent="-680400"/>
            <a:r>
              <a:rPr lang="cs-CZ" altLang="ja-JP" sz="2800" dirty="0"/>
              <a:t>První obligatorní fáze řešení kolektivního sporu. </a:t>
            </a:r>
          </a:p>
          <a:p>
            <a:pPr marL="680400" indent="-680400"/>
            <a:r>
              <a:rPr lang="cs-CZ" altLang="ja-JP" sz="2800" dirty="0">
                <a:ea typeface="+mn-ea"/>
                <a:cs typeface="+mn-cs"/>
              </a:rPr>
              <a:t>Zprostředkovatel vystupuje jako moderátor, snaží se smluvní strany přivést k nalezení kompromisu.</a:t>
            </a:r>
          </a:p>
          <a:p>
            <a:pPr marL="680400" indent="-680400"/>
            <a:r>
              <a:rPr lang="cs-CZ" altLang="ja-JP" sz="2800" dirty="0">
                <a:ea typeface="+mn-ea"/>
                <a:cs typeface="+mn-cs"/>
              </a:rPr>
              <a:t>Zprostředkovatel navrhne smluvním stranám řešení.</a:t>
            </a:r>
          </a:p>
          <a:p>
            <a:pPr marL="680400" indent="-680400"/>
            <a:r>
              <a:rPr lang="cs-CZ" altLang="ja-JP" sz="2800" dirty="0">
                <a:ea typeface="+mn-ea"/>
                <a:cs typeface="+mn-cs"/>
              </a:rPr>
              <a:t>je-li návrh řešení sporu přijat, kolektivní smlouva je uzavřena.</a:t>
            </a:r>
          </a:p>
          <a:p>
            <a:pPr marL="311150" indent="-449263"/>
            <a:endParaRPr lang="cs-CZ" altLang="ja-JP" sz="2800" dirty="0"/>
          </a:p>
          <a:p>
            <a:pPr marL="400050" lvl="1" indent="0"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600" dirty="0">
                <a:latin typeface="Calibri" panose="020F0502020204030204" pitchFamily="34" charset="0"/>
              </a:rPr>
              <a:t>Řízení před zprostředkovatelem</a:t>
            </a:r>
            <a:endParaRPr lang="cs-CZ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07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2060178"/>
            <a:ext cx="8229600" cy="4177134"/>
          </a:xfrm>
        </p:spPr>
        <p:txBody>
          <a:bodyPr>
            <a:normAutofit/>
          </a:bodyPr>
          <a:lstStyle/>
          <a:p>
            <a:pPr marL="680400" indent="-680400"/>
            <a:r>
              <a:rPr lang="cs-CZ" altLang="ja-JP" sz="2600" dirty="0"/>
              <a:t>Může následovat, pokud některá ze stran nepřijme návrh od zprostředkovatele.</a:t>
            </a:r>
          </a:p>
          <a:p>
            <a:pPr marL="680400" indent="-680400"/>
            <a:r>
              <a:rPr lang="cs-CZ" altLang="ja-JP" sz="2600" dirty="0"/>
              <a:t>Musí následovat v případě neúspěchu řízení před zprostředkovatelem na pracovišti, na kterém je zakázáno stávkovat.</a:t>
            </a:r>
          </a:p>
          <a:p>
            <a:pPr marL="680400" indent="-680400"/>
            <a:r>
              <a:rPr lang="cs-CZ" altLang="ja-JP" sz="2600" dirty="0"/>
              <a:t>Rozhodce kolektivní spor rozhodne v rámci posledních návrhů smluvních stran.</a:t>
            </a:r>
          </a:p>
          <a:p>
            <a:pPr marL="680400" indent="-680400"/>
            <a:r>
              <a:rPr lang="cs-CZ" altLang="ja-JP" sz="2600" dirty="0"/>
              <a:t>Rozhodnutí (v případě sporu o uzavření kolektivní smlouva) představuje uzavření kolektivní smlouvy.</a:t>
            </a:r>
          </a:p>
          <a:p>
            <a:pPr marL="311150" indent="-449263"/>
            <a:endParaRPr lang="cs-CZ" altLang="ja-JP" sz="2800" dirty="0"/>
          </a:p>
          <a:p>
            <a:pPr marL="400050" lvl="1" indent="0"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ja-JP" sz="3600" dirty="0">
                <a:latin typeface="Calibri" panose="020F0502020204030204" pitchFamily="34" charset="0"/>
              </a:rPr>
              <a:t>Řízení před rozhodcem</a:t>
            </a:r>
            <a:endParaRPr lang="cs-CZ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22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844824"/>
            <a:ext cx="8229600" cy="4680520"/>
          </a:xfrm>
        </p:spPr>
        <p:txBody>
          <a:bodyPr>
            <a:normAutofit lnSpcReduction="10000"/>
          </a:bodyPr>
          <a:lstStyle/>
          <a:p>
            <a:pPr marL="680400" indent="-680400">
              <a:lnSpc>
                <a:spcPct val="110000"/>
              </a:lnSpc>
            </a:pPr>
            <a:r>
              <a:rPr lang="cs-CZ" altLang="ja-JP" sz="2600" dirty="0"/>
              <a:t>Jde-li o pracoviště, na kterém není zakázáno stávkovat, může být po neúspěchu řízení před zprostředkovatelem vyhlášena stávka nebo výluka.</a:t>
            </a:r>
          </a:p>
          <a:p>
            <a:pPr marL="680400" indent="-680400">
              <a:lnSpc>
                <a:spcPct val="110000"/>
              </a:lnSpc>
            </a:pPr>
            <a:r>
              <a:rPr lang="cs-CZ" altLang="ja-JP" sz="2600" dirty="0"/>
              <a:t>Stávka nebo výluka může být vyhlášena jen ve sporu o uzavření kolektivní smlouvy.</a:t>
            </a:r>
          </a:p>
          <a:p>
            <a:pPr marL="680400" indent="-680400">
              <a:lnSpc>
                <a:spcPct val="110000"/>
              </a:lnSpc>
            </a:pPr>
            <a:r>
              <a:rPr lang="cs-CZ" altLang="ja-JP" sz="2600" dirty="0"/>
              <a:t>Stávku může vyhlásit jen odborová organizace po hlasování, pokud:</a:t>
            </a:r>
          </a:p>
          <a:p>
            <a:pPr marL="1080450" lvl="1" indent="-680400">
              <a:lnSpc>
                <a:spcPct val="110000"/>
              </a:lnSpc>
            </a:pPr>
            <a:r>
              <a:rPr lang="cs-CZ" altLang="ja-JP" dirty="0"/>
              <a:t>se hlasování zúčastnila alespoň polovina zaměstnanců,</a:t>
            </a:r>
          </a:p>
          <a:p>
            <a:pPr marL="1080450" lvl="1" indent="-680400">
              <a:lnSpc>
                <a:spcPct val="110000"/>
              </a:lnSpc>
            </a:pPr>
            <a:r>
              <a:rPr lang="cs-CZ" altLang="ja-JP" dirty="0"/>
              <a:t>alespoň dvě třetiny hlasujících byly pro.</a:t>
            </a:r>
          </a:p>
          <a:p>
            <a:pPr marL="680400" indent="-680400">
              <a:lnSpc>
                <a:spcPct val="110000"/>
              </a:lnSpc>
            </a:pPr>
            <a:r>
              <a:rPr lang="cs-CZ" altLang="ja-JP" sz="2600" dirty="0"/>
              <a:t>Výlukou je úplné nebo částečné zastavení práce zaměstnavatelem.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latin typeface="Calibri" panose="020F0502020204030204" pitchFamily="34" charset="0"/>
              </a:rPr>
              <a:t>Stávka a výluka</a:t>
            </a:r>
            <a:endParaRPr lang="cs-CZ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65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844824"/>
            <a:ext cx="8229600" cy="4680520"/>
          </a:xfrm>
        </p:spPr>
        <p:txBody>
          <a:bodyPr>
            <a:normAutofit/>
          </a:bodyPr>
          <a:lstStyle/>
          <a:p>
            <a:pPr marL="680400" indent="-680400">
              <a:lnSpc>
                <a:spcPct val="110000"/>
              </a:lnSpc>
            </a:pPr>
            <a:r>
              <a:rPr lang="cs-CZ" altLang="ja-JP" dirty="0"/>
              <a:t>Právo na stávku je garantováno v čl. 27 odst. 4 Listiny základních práv a svobod: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i="1" dirty="0"/>
              <a:t>Právo na stávku je zaručeno za podmínek stanovených zákonem; toto právo nepřísluší soudcům, prokurátorům, příslušníkům ozbrojených sil a příslušníkům bezpečnostních sborů.</a:t>
            </a:r>
          </a:p>
          <a:p>
            <a:pPr marL="680400" indent="-680400">
              <a:lnSpc>
                <a:spcPct val="110000"/>
              </a:lnSpc>
            </a:pPr>
            <a:r>
              <a:rPr lang="cs-CZ" dirty="0"/>
              <a:t>Jediný zákon upravující stávku je zákon o kolektivním vyjednávání.</a:t>
            </a:r>
          </a:p>
          <a:p>
            <a:pPr marL="680400" indent="-680400">
              <a:lnSpc>
                <a:spcPct val="110000"/>
              </a:lnSpc>
            </a:pPr>
            <a:r>
              <a:rPr lang="cs-CZ" dirty="0"/>
              <a:t>Za účelem obhajoby hospodářských a sociálních zájmů zaměstnanců může být vyhlášena i stávka mimo </a:t>
            </a:r>
            <a:r>
              <a:rPr lang="cs-CZ"/>
              <a:t>kolektivní vyjednávání.</a:t>
            </a:r>
            <a:endParaRPr lang="cs-CZ" dirty="0"/>
          </a:p>
          <a:p>
            <a:pPr marL="680400" indent="-680400">
              <a:lnSpc>
                <a:spcPct val="110000"/>
              </a:lnSpc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latin typeface="Calibri" panose="020F0502020204030204" pitchFamily="34" charset="0"/>
              </a:rPr>
              <a:t>Právo na stávku</a:t>
            </a:r>
            <a:endParaRPr lang="cs-CZ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892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3140968"/>
            <a:ext cx="7772400" cy="2736304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cs-CZ" altLang="cs-CZ" sz="3600" dirty="0">
                <a:latin typeface="Calibri" panose="020F050202020403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8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131467"/>
            <a:ext cx="8229600" cy="403383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cs-CZ" altLang="ja-JP" sz="3000" dirty="0"/>
              <a:t>Kolektivní vyjednávání je speciální formou sociálního dialogu.</a:t>
            </a:r>
          </a:p>
          <a:p>
            <a:pPr marL="609600" indent="-609600"/>
            <a:r>
              <a:rPr lang="cs-CZ" altLang="ja-JP" sz="3000" dirty="0"/>
              <a:t>Jde o formalizované, právem upravené jednání za účelem uzavření kolektivní smlouvy.</a:t>
            </a:r>
          </a:p>
          <a:p>
            <a:pPr marL="609600" indent="-609600"/>
            <a:r>
              <a:rPr lang="cs-CZ" altLang="ja-JP" sz="3000" dirty="0"/>
              <a:t>Cílem je nalezení sociálně-ekonomického optima jako podmínky dlouhodobého sociálního smíru.</a:t>
            </a:r>
          </a:p>
          <a:p>
            <a:pPr marL="609600" indent="-609600"/>
            <a:r>
              <a:rPr lang="cs-CZ" altLang="ja-JP" sz="3000" dirty="0"/>
              <a:t>Probíhá na úrovni:</a:t>
            </a:r>
          </a:p>
          <a:p>
            <a:pPr marL="1009650" lvl="1" indent="-609600"/>
            <a:r>
              <a:rPr lang="cs-CZ" altLang="ja-JP" sz="2800" dirty="0"/>
              <a:t>podnikové,</a:t>
            </a:r>
          </a:p>
          <a:p>
            <a:pPr marL="1009650" lvl="1" indent="-609600"/>
            <a:r>
              <a:rPr lang="cs-CZ" altLang="ja-JP" sz="2800" dirty="0"/>
              <a:t>odvětvové.</a:t>
            </a: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46856" y="1124669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 dirty="0">
                <a:solidFill>
                  <a:srgbClr val="000000"/>
                </a:solidFill>
                <a:latin typeface="Calibri" pitchFamily="34" charset="0"/>
              </a:rPr>
              <a:t>Kolektivní vyjednávání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>
                <a:solidFill>
                  <a:srgbClr val="000000">
                    <a:tint val="75000"/>
                  </a:srgbClr>
                </a:solidFill>
                <a:latin typeface="Calibri" panose="020F050202020403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6009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132856"/>
            <a:ext cx="8229600" cy="422349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ja-JP" sz="3000" dirty="0"/>
              <a:t>Právo kolektivně vyjednávat mají pouze odborové organizace.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3000" dirty="0"/>
              <a:t>Odborová organizace uzavírá kolektivní smlouvu za všechny zaměstnance zaměstnavatele. 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3000" dirty="0"/>
              <a:t>Působí-li u zaměstnavatele několik odborových organizací (tzv. odborová pluralita), jednají všechny společně a ve vzájemné shodě.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3000" dirty="0"/>
              <a:t>Všechny odborové organizace se musí na kolektivní smlouvě shodnout a dohodnout se zaměstnavatelem.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rgbClr val="000000">
                    <a:tint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000" dirty="0">
              <a:solidFill>
                <a:srgbClr val="000000">
                  <a:tint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solidFill>
                  <a:srgbClr val="000000"/>
                </a:solidFill>
                <a:latin typeface="Calibri" pitchFamily="34" charset="0"/>
              </a:rPr>
              <a:t>Kolektivní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377320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987451"/>
            <a:ext cx="8229600" cy="43688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/>
            <a:r>
              <a:rPr lang="cs-CZ" altLang="cs-CZ" sz="2600" dirty="0"/>
              <a:t>Postup je upraven v zákoně č. 2/1991 Sb., o kolektivním vyjednávání (neřídí se občanským zákoníkem).</a:t>
            </a:r>
          </a:p>
          <a:p>
            <a:pPr marL="609600" indent="-609600"/>
            <a:r>
              <a:rPr lang="cs-CZ" altLang="ja-JP" sz="2600" dirty="0"/>
              <a:t>Kolektivní vyjednávání se zahajuje na návrh.</a:t>
            </a:r>
          </a:p>
          <a:p>
            <a:pPr marL="609600" indent="-609600"/>
            <a:r>
              <a:rPr lang="cs-CZ" altLang="ja-JP" sz="2600" dirty="0"/>
              <a:t>Druhá strana musí na návrh odpovědět do 7 pracovních dnů a vyjádřit se k bodům, které nepřijala.</a:t>
            </a:r>
          </a:p>
          <a:p>
            <a:pPr marL="609600" indent="-609600"/>
            <a:r>
              <a:rPr lang="cs-CZ" altLang="ja-JP" sz="2600" dirty="0"/>
              <a:t>Smluvní strany mají povinnost kolektivně vyjednávat a poskytovat si vzájemně součinnost.</a:t>
            </a:r>
          </a:p>
          <a:p>
            <a:pPr marL="609600" indent="-609600"/>
            <a:r>
              <a:rPr lang="cs-CZ" altLang="cs-CZ" sz="2600" dirty="0"/>
              <a:t>Strany jsou povinny zahájit vyjednávání nejpozději 60 dní před uplynutím účinnosti dosavadní kolektivní smlouvy.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rgbClr val="000000">
                    <a:tint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000" dirty="0">
              <a:solidFill>
                <a:srgbClr val="000000">
                  <a:tint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57200" y="1484313"/>
            <a:ext cx="8229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57200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solidFill>
                  <a:srgbClr val="000000"/>
                </a:solidFill>
                <a:latin typeface="Calibri" pitchFamily="34" charset="0"/>
              </a:rPr>
              <a:t>Zahájení a průběh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304752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132856"/>
            <a:ext cx="8229600" cy="40338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/>
            <a:r>
              <a:rPr lang="cs-CZ" altLang="ja-JP" sz="3000" dirty="0"/>
              <a:t>Délka vyjednávání záleží na smluvních stranách a jeho průběhu.</a:t>
            </a:r>
          </a:p>
          <a:p>
            <a:pPr marL="609600" indent="-609600"/>
            <a:r>
              <a:rPr lang="cs-CZ" altLang="ja-JP" sz="3000" dirty="0"/>
              <a:t>Strany by se měly snažit o nalezení oboustranně přijatelného kompromisu.</a:t>
            </a:r>
          </a:p>
          <a:p>
            <a:pPr marL="609600" indent="-609600"/>
            <a:r>
              <a:rPr lang="cs-CZ" altLang="ja-JP" sz="3000" dirty="0"/>
              <a:t>Pokud je kolektivní vyjednávání úspěšné, dojde k uzavření kolektivní smlouvy.</a:t>
            </a:r>
          </a:p>
          <a:p>
            <a:pPr marL="609600" indent="-609600"/>
            <a:r>
              <a:rPr lang="cs-CZ" altLang="ja-JP" sz="3000" dirty="0"/>
              <a:t>V případě neúspěchu vyjednávání může vzniknout kolektivní právní spor.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solidFill>
                  <a:srgbClr val="000000"/>
                </a:solidFill>
                <a:latin typeface="Calibri" pitchFamily="34" charset="0"/>
              </a:rPr>
              <a:t>Zahájení a průběh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2134251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88840"/>
            <a:ext cx="8229600" cy="43204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2800" dirty="0"/>
              <a:t>Kolektivní smlouva má dvojí povahu</a:t>
            </a:r>
          </a:p>
          <a:p>
            <a:pPr marL="1009650" lvl="1" indent="-609600"/>
            <a:r>
              <a:rPr lang="cs-CZ" altLang="ja-JP" sz="2600" dirty="0"/>
              <a:t>právní jednání,</a:t>
            </a:r>
          </a:p>
          <a:p>
            <a:pPr marL="1009650" lvl="1" indent="-609600"/>
            <a:r>
              <a:rPr lang="cs-CZ" altLang="ja-JP" sz="2600" dirty="0"/>
              <a:t>normativní akt.</a:t>
            </a:r>
          </a:p>
          <a:p>
            <a:pPr marL="609600" indent="-609600"/>
            <a:r>
              <a:rPr lang="cs-CZ" altLang="ja-JP" sz="2800" dirty="0"/>
              <a:t>Kolektivní smlouva má části:</a:t>
            </a:r>
          </a:p>
          <a:p>
            <a:pPr marL="1009650" lvl="1" indent="-609600"/>
            <a:r>
              <a:rPr lang="cs-CZ" altLang="ja-JP" sz="2600" dirty="0"/>
              <a:t>normativní,</a:t>
            </a:r>
          </a:p>
          <a:p>
            <a:pPr marL="1009650" lvl="1" indent="-609600"/>
            <a:r>
              <a:rPr lang="cs-CZ" altLang="ja-JP" sz="2600" dirty="0"/>
              <a:t>obligační.</a:t>
            </a:r>
          </a:p>
          <a:p>
            <a:pPr marL="609600" indent="-609600"/>
            <a:r>
              <a:rPr lang="cs-CZ" altLang="ja-JP" sz="2800" dirty="0"/>
              <a:t>Kolektivní smlouva může být uzavřena jako:</a:t>
            </a:r>
          </a:p>
          <a:p>
            <a:pPr marL="1009650" lvl="1" indent="-609600"/>
            <a:r>
              <a:rPr lang="cs-CZ" altLang="ja-JP" sz="2600" dirty="0"/>
              <a:t>podniková,</a:t>
            </a:r>
          </a:p>
          <a:p>
            <a:pPr marL="1009650" lvl="1" indent="-609600"/>
            <a:r>
              <a:rPr lang="cs-CZ" altLang="ja-JP" sz="2600" dirty="0"/>
              <a:t>vyššího stupně.</a:t>
            </a:r>
          </a:p>
          <a:p>
            <a:pPr marL="400050" lvl="1" indent="0"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latin typeface="Calibri" pitchFamily="34" charset="0"/>
              </a:rPr>
              <a:t>Kolektivní smlouva</a:t>
            </a:r>
          </a:p>
        </p:txBody>
      </p:sp>
    </p:spTree>
    <p:extLst>
      <p:ext uri="{BB962C8B-B14F-4D97-AF65-F5344CB8AC3E}">
        <p14:creationId xmlns:p14="http://schemas.microsoft.com/office/powerpoint/2010/main" val="243792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 fontScale="92500" lnSpcReduction="20000"/>
          </a:bodyPr>
          <a:lstStyle/>
          <a:p>
            <a:pPr marL="609600" indent="-609600"/>
            <a:r>
              <a:rPr lang="cs-CZ" altLang="ja-JP" sz="2600" dirty="0"/>
              <a:t>U kolektivní smlouvy se rozlišuje:</a:t>
            </a:r>
          </a:p>
          <a:p>
            <a:pPr marL="1009650" lvl="1" indent="-609600"/>
            <a:r>
              <a:rPr lang="cs-CZ" altLang="ja-JP" sz="2600" dirty="0"/>
              <a:t>platnost,</a:t>
            </a:r>
          </a:p>
          <a:p>
            <a:pPr marL="1009650" lvl="1" indent="-609600"/>
            <a:r>
              <a:rPr lang="cs-CZ" altLang="ja-JP" sz="2600" dirty="0"/>
              <a:t>závaznost,</a:t>
            </a:r>
          </a:p>
          <a:p>
            <a:pPr marL="1009650" lvl="1" indent="-609600"/>
            <a:r>
              <a:rPr lang="cs-CZ" altLang="ja-JP" sz="2600" dirty="0"/>
              <a:t>účinnost.</a:t>
            </a:r>
          </a:p>
          <a:p>
            <a:pPr marL="609600" indent="-609600"/>
            <a:r>
              <a:rPr lang="cs-CZ" altLang="ja-JP" sz="2600" dirty="0"/>
              <a:t>Podmínkou platnosti je písemná forma a podpisy na téže listině.</a:t>
            </a:r>
          </a:p>
          <a:p>
            <a:pPr marL="609600" indent="-609600"/>
            <a:r>
              <a:rPr lang="cs-CZ" altLang="ja-JP" sz="2600" dirty="0"/>
              <a:t>Kolektivní smlouva má obsahovat zejména úpravu práv zaměstnanců, a dále práva a povinnosti smluvních stran.</a:t>
            </a:r>
          </a:p>
          <a:p>
            <a:pPr marL="609600" indent="-609600"/>
            <a:r>
              <a:rPr lang="cs-CZ" altLang="ja-JP" sz="2600" dirty="0"/>
              <a:t>K ujednáním, která zaměstnancům ukládají povinnosti nebo zkracují jejich práva se nepřihlíží.</a:t>
            </a:r>
          </a:p>
          <a:p>
            <a:pPr marL="609600" indent="-609600"/>
            <a:r>
              <a:rPr lang="cs-CZ" altLang="ja-JP" sz="2600" dirty="0"/>
              <a:t>Podniková kolektivní smlouva nesmí upravovat práva zaměstnanců v nižším rozsahu než kolektivní smlouva vyššího stupně.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 dirty="0">
                <a:latin typeface="Calibri" pitchFamily="34" charset="0"/>
              </a:rPr>
              <a:t>Kolektivní smlouva</a:t>
            </a:r>
            <a:endParaRPr lang="cs-CZ" sz="40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98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cs-CZ" sz="2600" dirty="0"/>
              <a:t>V obligační části je kolektivní smlouvy závazná pro smluvní strany.</a:t>
            </a:r>
          </a:p>
          <a:p>
            <a:pPr marL="609600" indent="-609600"/>
            <a:r>
              <a:rPr lang="cs-CZ" altLang="cs-CZ" sz="2600" dirty="0"/>
              <a:t>V obligační části je kolektivní smlouva závazná pro zaměstnavatele a zaměstnance, za které kolektivní smlouvu uzavřela odborová organizace.</a:t>
            </a:r>
          </a:p>
          <a:p>
            <a:pPr marL="609600" indent="-609600"/>
            <a:r>
              <a:rPr lang="cs-CZ" altLang="cs-CZ" sz="2600" dirty="0"/>
              <a:t>Závaznost kolektivní smlouvy může být rozšířena na všechny zaměstnavatele s převažující činností v určitém odvětví a jejich zaměstnance.</a:t>
            </a:r>
          </a:p>
          <a:p>
            <a:pPr marL="609600" indent="-609600"/>
            <a:r>
              <a:rPr lang="cs-CZ" altLang="cs-CZ" sz="2600" dirty="0"/>
              <a:t>K rozšíření může dojít při splnění podmínek stanovených v § 7 zákona o kolektivním vyjednáváním rozhodnutím MPSV.</a:t>
            </a:r>
          </a:p>
          <a:p>
            <a:pPr marL="609600" indent="-609600"/>
            <a:endParaRPr lang="cs-CZ" altLang="ja-JP" sz="3000" dirty="0"/>
          </a:p>
          <a:p>
            <a:pPr marL="400050" lvl="1" indent="0"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latin typeface="Calibri" pitchFamily="34" charset="0"/>
              </a:rPr>
              <a:t>Závaznost kolektivní smlouvy</a:t>
            </a:r>
            <a:endParaRPr lang="cs-CZ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46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Období, po které je kolektivní smlouva závazná.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smlouva může být uzavřena na dobu určitou nebo neurčitou.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smlouvu je možné vypovědět nejdříve po uplynutí 6 měsíců od data účinnosti. Výpovědní doba činí nejméně 6 měsíců.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smlouvy bývají sjednávány i se zpětnou účinností.</a:t>
            </a:r>
          </a:p>
          <a:p>
            <a:pPr marL="608400" indent="-608400">
              <a:lnSpc>
                <a:spcPct val="110000"/>
              </a:lnSpc>
              <a:spcAft>
                <a:spcPts val="600"/>
              </a:spcAft>
            </a:pPr>
            <a:r>
              <a:rPr lang="cs-CZ" altLang="cs-CZ" sz="2600" dirty="0"/>
              <a:t>Při zániku odborové organizace skončí účinnost kolektivní smlouvy nejpozději posledním dnem následujícího kalendářního roku.</a:t>
            </a:r>
          </a:p>
          <a:p>
            <a:pPr marL="608400" indent="-608400">
              <a:lnSpc>
                <a:spcPct val="110000"/>
              </a:lnSpc>
              <a:spcAft>
                <a:spcPts val="600"/>
              </a:spcAft>
            </a:pPr>
            <a:r>
              <a:rPr lang="cs-CZ" altLang="cs-CZ" sz="2600" dirty="0"/>
              <a:t>Při přechodu práv a povinností na jiného zaměstnavatele zavazuje kolektivní smlouva nejdéle do konce následujícího kalendářního roku.</a:t>
            </a:r>
            <a:endParaRPr lang="cs-CZ" altLang="ja-JP" sz="30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0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0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>
                <a:latin typeface="Calibri" pitchFamily="34" charset="0"/>
              </a:rPr>
              <a:t>Účinnost kolektivní smlouvy</a:t>
            </a:r>
            <a:endParaRPr lang="cs-CZ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25911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F_PPT_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5909</TotalTime>
  <Words>869</Words>
  <Application>Microsoft Office PowerPoint</Application>
  <PresentationFormat>Předvádění na obrazovce (4:3)</PresentationFormat>
  <Paragraphs>119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Kolektivní pracovní právo  Kolektivní vyjednávání  Kolektivní smlouva  Kolektivní právní spory    Základy pracovního práva BZ405Zk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104220</cp:lastModifiedBy>
  <cp:revision>150</cp:revision>
  <dcterms:created xsi:type="dcterms:W3CDTF">2014-09-29T20:24:51Z</dcterms:created>
  <dcterms:modified xsi:type="dcterms:W3CDTF">2019-05-17T06:42:14Z</dcterms:modified>
</cp:coreProperties>
</file>