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3" autoAdjust="0"/>
    <p:restoredTop sz="96754" autoAdjust="0"/>
  </p:normalViewPr>
  <p:slideViewPr>
    <p:cSldViewPr snapToGrid="0">
      <p:cViewPr varScale="1">
        <p:scale>
          <a:sx n="53" d="100"/>
          <a:sy n="53" d="100"/>
        </p:scale>
        <p:origin x="77" y="13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9D86-ABD4-442D-9A84-359AFD6CA624}" type="datetimeFigureOut">
              <a:rPr lang="cs-CZ" smtClean="0"/>
              <a:t>17.05.2019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F266-75F0-49E6-944C-F5D8ED6670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86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Katedra pracovního práva a sociálního zabezpečení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Skončení pracovního poměru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Základy pracovního práva BZ405Zk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1589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výpověď – z-l - 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Organizační důvody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 err="1" smtClean="0"/>
              <a:t>Ust</a:t>
            </a:r>
            <a:r>
              <a:rPr lang="cs-CZ" sz="2200" dirty="0" smtClean="0"/>
              <a:t>. § 52 písm. a) až 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Zdravotní stav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err="1" smtClean="0"/>
              <a:t>Ust</a:t>
            </a:r>
            <a:r>
              <a:rPr lang="cs-CZ" sz="2400" dirty="0" smtClean="0"/>
              <a:t>. § 52 písm. d) a e)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Nesplňování požadavků/předpokladů a porušení povinnosti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600" dirty="0" err="1" smtClean="0"/>
              <a:t>Ust</a:t>
            </a:r>
            <a:r>
              <a:rPr lang="cs-CZ" sz="2600" dirty="0" smtClean="0"/>
              <a:t>. § 52 písm. f), g), h)</a:t>
            </a:r>
          </a:p>
        </p:txBody>
      </p:sp>
    </p:spTree>
    <p:extLst>
      <p:ext uri="{BB962C8B-B14F-4D97-AF65-F5344CB8AC3E}">
        <p14:creationId xmlns:p14="http://schemas.microsoft.com/office/powerpoint/2010/main" val="405357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výpověď – z-l – důvody – organizační 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Zrušení zaměstnavatele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Přesunutí zaměstnavatele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Nadbytečnost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Rozhodnutí o organizačních změnách a kauzální nexus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Výpověď i před nadbytečností?</a:t>
            </a:r>
          </a:p>
        </p:txBody>
      </p:sp>
    </p:spTree>
    <p:extLst>
      <p:ext uri="{BB962C8B-B14F-4D97-AF65-F5344CB8AC3E}">
        <p14:creationId xmlns:p14="http://schemas.microsoft.com/office/powerpoint/2010/main" val="232163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výpověď – z-l – důvody – zdravotní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Nepříznivý zdravotní stav v důsledku pracovního úrazu nebo nemoci z povolání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600" dirty="0" smtClean="0"/>
              <a:t>Lékařský </a:t>
            </a:r>
            <a:r>
              <a:rPr lang="cs-CZ" sz="2600" dirty="0" smtClean="0"/>
              <a:t>posudek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Odstupné</a:t>
            </a:r>
          </a:p>
          <a:p>
            <a:pPr lvl="2"/>
            <a:endParaRPr lang="cs-CZ" sz="24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Dlouhodobé pozbytí zdravotní způsobilosti z jiných důvod (příčina nesouvisí s výkonem práce)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Bez odstupného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480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výpověď – z-l – důvody – požadavky a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Nesplňování předpokladů či </a:t>
            </a:r>
            <a:r>
              <a:rPr lang="cs-CZ" sz="2800" dirty="0" smtClean="0"/>
              <a:t>požadavků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Nesplňování požadavků = nekvalitní práce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600" dirty="0" smtClean="0"/>
              <a:t>Vytýkací dopis</a:t>
            </a:r>
            <a:endParaRPr lang="cs-CZ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Porušení </a:t>
            </a:r>
            <a:r>
              <a:rPr lang="cs-CZ" sz="2800" dirty="0" smtClean="0"/>
              <a:t>povinnosti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Méně </a:t>
            </a:r>
            <a:r>
              <a:rPr lang="cs-CZ" sz="2400" dirty="0"/>
              <a:t>závažné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Závažné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Zvlášť hrubé</a:t>
            </a:r>
          </a:p>
          <a:p>
            <a:endParaRPr lang="cs-CZ" sz="2600" dirty="0"/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78915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výpověď – z-l – důvody – požadavky a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Soustavné méně závažné porušení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Min. třikrát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Jakákoliv povinnost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Závažné vs. zvlášť hrubé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Intenzitu poměřuje soud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Sjednání kategorie zvlášť hrubého porušení v pracovní smlouvě?</a:t>
            </a: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17557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výpověď z-lem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Možno </a:t>
            </a:r>
            <a:r>
              <a:rPr lang="cs-CZ" sz="2800" dirty="0"/>
              <a:t>více výpovědí, více výpovědních </a:t>
            </a:r>
            <a:r>
              <a:rPr lang="cs-CZ" sz="2800" dirty="0" smtClean="0"/>
              <a:t>důvodů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Konkretizace důvodu, skutkové vymezení odpovídající právnímu </a:t>
            </a:r>
            <a:r>
              <a:rPr lang="cs-CZ" sz="2800" dirty="0" smtClean="0"/>
              <a:t>důvodu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Skutkové </a:t>
            </a:r>
            <a:r>
              <a:rPr lang="cs-CZ" sz="2800" dirty="0"/>
              <a:t>vymezení (</a:t>
            </a:r>
            <a:r>
              <a:rPr lang="cs-CZ" sz="2800" dirty="0" smtClean="0"/>
              <a:t>popsat skutečnosti)</a:t>
            </a:r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0643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výpovědní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Stejná pro obě strany, min. 2 </a:t>
            </a:r>
            <a:r>
              <a:rPr lang="cs-CZ" sz="3000" dirty="0" smtClean="0"/>
              <a:t>měsíce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 smtClean="0"/>
              <a:t>Není </a:t>
            </a:r>
            <a:r>
              <a:rPr lang="cs-CZ" sz="3000" dirty="0"/>
              <a:t>třeba uvádět ani </a:t>
            </a:r>
            <a:r>
              <a:rPr lang="cs-CZ" sz="3000" dirty="0" smtClean="0"/>
              <a:t>sjednat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/>
              <a:t>Vadně určená nečiní výpověď neplatnou, použije se zákonná </a:t>
            </a:r>
            <a:r>
              <a:rPr lang="cs-CZ" sz="3000" dirty="0" smtClean="0"/>
              <a:t>výměra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dirty="0" smtClean="0"/>
              <a:t>Dohoda </a:t>
            </a:r>
            <a:r>
              <a:rPr lang="cs-CZ" sz="3000" dirty="0"/>
              <a:t>o delší výpovědní době možná jen před začátkem běhu </a:t>
            </a:r>
            <a:r>
              <a:rPr lang="cs-CZ" sz="3000" dirty="0" smtClean="0"/>
              <a:t>VD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endParaRPr lang="cs-CZ" sz="2400" dirty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5623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okamžité zrušení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Prostředek ultima ratio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Primárně hodnotí zaměstnavatel, závazně soud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Důvod uplatnit do 2 měsíců (mas. 1 rok)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2489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okamžité zrušení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Atak </a:t>
            </a:r>
            <a:r>
              <a:rPr lang="cs-CZ" sz="2800" dirty="0"/>
              <a:t>majetkové podstaty zaměstnavatele (jakákoliv hodnota</a:t>
            </a:r>
            <a:r>
              <a:rPr lang="cs-CZ" sz="2800" dirty="0" smtClean="0"/>
              <a:t>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/>
              <a:t>21 </a:t>
            </a:r>
            <a:r>
              <a:rPr lang="cs-CZ" sz="2400" dirty="0" err="1"/>
              <a:t>Cdo</a:t>
            </a:r>
            <a:r>
              <a:rPr lang="cs-CZ" sz="2400" dirty="0"/>
              <a:t> 59/2005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Účinky </a:t>
            </a:r>
            <a:r>
              <a:rPr lang="cs-CZ" sz="2800" dirty="0"/>
              <a:t>okamžitě, případné datum je </a:t>
            </a:r>
            <a:r>
              <a:rPr lang="cs-CZ" sz="2800" dirty="0" smtClean="0"/>
              <a:t>irelevantní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/>
              <a:t>21 </a:t>
            </a:r>
            <a:r>
              <a:rPr lang="cs-CZ" sz="2400" dirty="0" err="1"/>
              <a:t>Cdo</a:t>
            </a:r>
            <a:r>
              <a:rPr lang="cs-CZ" sz="2400" dirty="0"/>
              <a:t> 2815/2005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Náležitá </a:t>
            </a:r>
            <a:r>
              <a:rPr lang="cs-CZ" sz="2800" dirty="0"/>
              <a:t>míra </a:t>
            </a:r>
            <a:r>
              <a:rPr lang="cs-CZ" sz="2800" dirty="0" smtClean="0"/>
              <a:t>loajality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/>
              <a:t>21 </a:t>
            </a:r>
            <a:r>
              <a:rPr lang="cs-CZ" sz="2400" dirty="0" err="1"/>
              <a:t>Cdo</a:t>
            </a:r>
            <a:r>
              <a:rPr lang="cs-CZ" sz="2400" dirty="0"/>
              <a:t> 3478/2010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200" dirty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56693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porušení povinnosti – do kdy uplatnit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Třeba uplatnit v rámci subjektivní i objektivní </a:t>
            </a:r>
            <a:r>
              <a:rPr lang="cs-CZ" sz="2400" dirty="0" smtClean="0"/>
              <a:t>lhůty </a:t>
            </a:r>
            <a:r>
              <a:rPr lang="cs-CZ" sz="2800" dirty="0" smtClean="0"/>
              <a:t>(</a:t>
            </a:r>
            <a:r>
              <a:rPr lang="cs-CZ" sz="2200" dirty="0" smtClean="0"/>
              <a:t>Odlišené </a:t>
            </a:r>
            <a:r>
              <a:rPr lang="cs-CZ" sz="2200" dirty="0"/>
              <a:t>pro jednotlivé </a:t>
            </a:r>
            <a:r>
              <a:rPr lang="cs-CZ" sz="2200" dirty="0" smtClean="0"/>
              <a:t>typy)</a:t>
            </a:r>
            <a:endParaRPr lang="cs-CZ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Výpověď dle </a:t>
            </a:r>
            <a:r>
              <a:rPr lang="cs-CZ" sz="2400" dirty="0" err="1"/>
              <a:t>ust</a:t>
            </a:r>
            <a:r>
              <a:rPr lang="cs-CZ" sz="2400" dirty="0"/>
              <a:t>. § 52h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Subjektivní do 1 měsíce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Objektivní do 1 roku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Výpověď dle </a:t>
            </a:r>
            <a:r>
              <a:rPr lang="cs-CZ" sz="2400" dirty="0" err="1"/>
              <a:t>ust</a:t>
            </a:r>
            <a:r>
              <a:rPr lang="cs-CZ" sz="2400" dirty="0"/>
              <a:t>. § 52g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200" dirty="0"/>
              <a:t>Subjektivní 2 měsíce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200" dirty="0"/>
              <a:t>Objektivní 1 rok </a:t>
            </a:r>
          </a:p>
        </p:txBody>
      </p:sp>
    </p:spTree>
    <p:extLst>
      <p:ext uri="{BB962C8B-B14F-4D97-AF65-F5344CB8AC3E}">
        <p14:creationId xmlns:p14="http://schemas.microsoft.com/office/powerpoint/2010/main" val="299760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/>
          <a:lstStyle/>
          <a:p>
            <a:r>
              <a:rPr lang="cs-CZ" dirty="0" smtClean="0"/>
              <a:t>Skončení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Zánik </a:t>
            </a:r>
            <a:r>
              <a:rPr lang="cs-CZ" sz="2800" dirty="0" smtClean="0"/>
              <a:t>základního pracovněprávního vztahu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Pozor na odvozené pracovněprávní vztahy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Skončení vs. rozvázání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Objektivní vs. subjektivní právní skutečnosti</a:t>
            </a:r>
          </a:p>
        </p:txBody>
      </p:sp>
    </p:spTree>
    <p:extLst>
      <p:ext uri="{BB962C8B-B14F-4D97-AF65-F5344CB8AC3E}">
        <p14:creationId xmlns:p14="http://schemas.microsoft.com/office/powerpoint/2010/main" val="1073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porušení povinnosti – do kdy uplatnit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Okamžité zrušení </a:t>
            </a:r>
            <a:r>
              <a:rPr lang="cs-CZ" sz="2400" dirty="0" err="1"/>
              <a:t>prac</a:t>
            </a:r>
            <a:r>
              <a:rPr lang="cs-CZ" sz="2400" dirty="0"/>
              <a:t>. poměru z-lem (dle </a:t>
            </a:r>
            <a:r>
              <a:rPr lang="cs-CZ" sz="2400" dirty="0" err="1"/>
              <a:t>ust</a:t>
            </a:r>
            <a:r>
              <a:rPr lang="cs-CZ" sz="2400" dirty="0"/>
              <a:t>. § 55 odst. 1 písm. b) 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subjektivní 2 měsíce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objektivní 1 </a:t>
            </a:r>
            <a:r>
              <a:rPr lang="cs-CZ" sz="2000" dirty="0" smtClean="0"/>
              <a:t>rok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Okamžité </a:t>
            </a:r>
            <a:r>
              <a:rPr lang="cs-CZ" sz="2400" dirty="0" smtClean="0"/>
              <a:t>zruš. </a:t>
            </a:r>
            <a:r>
              <a:rPr lang="cs-CZ" sz="2400" dirty="0" err="1" smtClean="0"/>
              <a:t>prac</a:t>
            </a:r>
            <a:r>
              <a:rPr lang="cs-CZ" sz="2400" dirty="0"/>
              <a:t>. poměru z-</a:t>
            </a:r>
            <a:r>
              <a:rPr lang="cs-CZ" sz="2400" dirty="0" err="1"/>
              <a:t>cem</a:t>
            </a:r>
            <a:r>
              <a:rPr lang="cs-CZ" sz="2400" dirty="0"/>
              <a:t> (dle </a:t>
            </a:r>
            <a:r>
              <a:rPr lang="cs-CZ" sz="2400" dirty="0" err="1"/>
              <a:t>ust</a:t>
            </a:r>
            <a:r>
              <a:rPr lang="cs-CZ" sz="2400" dirty="0"/>
              <a:t>. § 56 odst. 1)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subjektivní 2 měsíce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objektivní 1 </a:t>
            </a:r>
            <a:r>
              <a:rPr lang="cs-CZ" sz="2000" dirty="0" smtClean="0"/>
              <a:t>rok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21 </a:t>
            </a:r>
            <a:r>
              <a:rPr lang="cs-CZ" sz="2400" dirty="0" err="1"/>
              <a:t>Cdo</a:t>
            </a:r>
            <a:r>
              <a:rPr lang="cs-CZ" sz="2400" dirty="0"/>
              <a:t> 1673/2015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/>
              <a:t>při opakujícím porušování běží objektivní lhůta od posledního </a:t>
            </a:r>
            <a:r>
              <a:rPr lang="cs-CZ" sz="2000" dirty="0" smtClean="0"/>
              <a:t>porušení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3585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Skončení pracovního poměru - Odvolání/vzdání se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pracovní poměr založený jmenováním může být rozvázaný jinak, nežli jen odvoláním/vzdáním </a:t>
            </a:r>
            <a:r>
              <a:rPr lang="cs-CZ" sz="2200" dirty="0" smtClean="0"/>
              <a:t>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Vedoucí </a:t>
            </a:r>
            <a:r>
              <a:rPr lang="cs-CZ" sz="2200" dirty="0" smtClean="0"/>
              <a:t>zaměstnanec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Písemně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Konec </a:t>
            </a:r>
            <a:r>
              <a:rPr lang="cs-CZ" sz="2200" dirty="0" smtClean="0"/>
              <a:t>následující den (výkon funkce)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Nabídková povinnost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Výpověď pro nadbytečnost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Odstupné (jen pokud zrušení místa</a:t>
            </a:r>
            <a:r>
              <a:rPr lang="cs-CZ" sz="2200" dirty="0" smtClean="0"/>
              <a:t>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Vedoucí úředník/vedoucí úřadu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 err="1" smtClean="0"/>
              <a:t>Ust</a:t>
            </a:r>
            <a:r>
              <a:rPr lang="cs-CZ" sz="2200" dirty="0" smtClean="0"/>
              <a:t>. § 12 zákona o úřednících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32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Odvolání/vzdání se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91641"/>
            <a:ext cx="8596668" cy="441830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Vedoucí úředník/vedoucí úřadu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err="1" smtClean="0"/>
              <a:t>Ust</a:t>
            </a:r>
            <a:r>
              <a:rPr lang="cs-CZ" sz="2400" dirty="0" smtClean="0"/>
              <a:t>. § 12 zákona o úřednících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Písemně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PP nekončí (vyjma </a:t>
            </a:r>
            <a:r>
              <a:rPr lang="cs-CZ" sz="2400" dirty="0" err="1" smtClean="0"/>
              <a:t>prac</a:t>
            </a:r>
            <a:r>
              <a:rPr lang="cs-CZ" sz="2400" dirty="0" smtClean="0"/>
              <a:t>. poměru na dobu určitou)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Konec následující po doručení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Závažné porušení povinností/2 méně závažná porušení během 6 měsíců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Nedokončené vzdělávání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Ztráta bezúhonnosti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Výpověď pro nadbytečnost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Bez odstupného</a:t>
            </a:r>
          </a:p>
          <a:p>
            <a:pPr marL="1200150" lvl="2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Do vlastních rukou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93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Související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Odstupné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 smtClean="0"/>
              <a:t>Ust</a:t>
            </a:r>
            <a:r>
              <a:rPr lang="cs-CZ" sz="2400" dirty="0" smtClean="0"/>
              <a:t>. § 67 zákoníku práce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 smtClean="0"/>
              <a:t>Ust</a:t>
            </a:r>
            <a:r>
              <a:rPr lang="cs-CZ" sz="2400" dirty="0" smtClean="0"/>
              <a:t>. § 13 zákona o úřednících – další </a:t>
            </a:r>
            <a:r>
              <a:rPr lang="cs-CZ" sz="2400" dirty="0" smtClean="0"/>
              <a:t>odstupné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Potvrzení </a:t>
            </a:r>
            <a:r>
              <a:rPr lang="cs-CZ" sz="2800" dirty="0" smtClean="0"/>
              <a:t>o zaměstnání a pracovní posudek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Obligatorně – Potvrzení, ihned při skončení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Fakultativně – pracovní posudek 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21 </a:t>
            </a:r>
            <a:r>
              <a:rPr lang="cs-CZ" sz="2400" dirty="0" err="1" smtClean="0"/>
              <a:t>Cdo</a:t>
            </a:r>
            <a:r>
              <a:rPr lang="cs-CZ" sz="2400" dirty="0" smtClean="0"/>
              <a:t> 1893/2002 – i po skončení pracovního poměru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338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Doručování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Ust</a:t>
            </a:r>
            <a:r>
              <a:rPr lang="cs-CZ" sz="2800" dirty="0" smtClean="0"/>
              <a:t>. §  334 a násl. zákoníku </a:t>
            </a:r>
            <a:r>
              <a:rPr lang="cs-CZ" sz="2800" dirty="0" smtClean="0"/>
              <a:t>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Písemnost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Do vlastních </a:t>
            </a:r>
            <a:r>
              <a:rPr lang="cs-CZ" sz="2800" dirty="0" smtClean="0"/>
              <a:t>rukou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Postup: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Osobně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Elektronicky (datová schránka, zaručený podpis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Poskytovatel poštovních služeb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1216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Neplatné rozvázání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Ust</a:t>
            </a:r>
            <a:r>
              <a:rPr lang="cs-CZ" sz="2800" dirty="0" smtClean="0"/>
              <a:t>. §§ 69 až 72 zákoníku </a:t>
            </a:r>
            <a:r>
              <a:rPr lang="cs-CZ" sz="2800" dirty="0" smtClean="0"/>
              <a:t>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2 měsíce prekluzivní </a:t>
            </a:r>
            <a:r>
              <a:rPr lang="cs-CZ" sz="2800" dirty="0" smtClean="0"/>
              <a:t>lhůta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Trvání na dalším </a:t>
            </a:r>
            <a:r>
              <a:rPr lang="cs-CZ" sz="2800" dirty="0" smtClean="0"/>
              <a:t>zaměstnávání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Žaloba na určení</a:t>
            </a:r>
          </a:p>
        </p:txBody>
      </p:sp>
    </p:spTree>
    <p:extLst>
      <p:ext uri="{BB962C8B-B14F-4D97-AF65-F5344CB8AC3E}">
        <p14:creationId xmlns:p14="http://schemas.microsoft.com/office/powerpoint/2010/main" val="421949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Konkurenční doložka – </a:t>
            </a:r>
            <a:r>
              <a:rPr lang="cs-CZ" dirty="0" err="1" smtClean="0"/>
              <a:t>ust</a:t>
            </a:r>
            <a:r>
              <a:rPr lang="cs-CZ" dirty="0" smtClean="0"/>
              <a:t>. § 310 zák.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Zákaz konkurenčního jednání i v průběhu trvání pracovního poměru – </a:t>
            </a:r>
            <a:r>
              <a:rPr lang="cs-CZ" sz="2400" dirty="0" err="1" smtClean="0"/>
              <a:t>ust</a:t>
            </a:r>
            <a:r>
              <a:rPr lang="cs-CZ" sz="2400" dirty="0" smtClean="0"/>
              <a:t>. § 304 zákoníku práce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Omezení Listinou garantovaného práva na </a:t>
            </a:r>
            <a:r>
              <a:rPr lang="cs-CZ" sz="2400" dirty="0" smtClean="0"/>
              <a:t>práci po skončení pracovního poměru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Podmínka </a:t>
            </a:r>
            <a:r>
              <a:rPr lang="cs-CZ" sz="2400" dirty="0" smtClean="0"/>
              <a:t>sjednání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Lze spravedlivě požadovat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Ne na pedagogické zaměstnance (</a:t>
            </a:r>
            <a:r>
              <a:rPr lang="cs-CZ" sz="2200" dirty="0" err="1" smtClean="0"/>
              <a:t>ust</a:t>
            </a:r>
            <a:r>
              <a:rPr lang="cs-CZ" sz="2200" dirty="0" smtClean="0"/>
              <a:t>. § 311 )</a:t>
            </a:r>
          </a:p>
        </p:txBody>
      </p:sp>
    </p:spTree>
    <p:extLst>
      <p:ext uri="{BB962C8B-B14F-4D97-AF65-F5344CB8AC3E}">
        <p14:creationId xmlns:p14="http://schemas.microsoft.com/office/powerpoint/2010/main" val="21292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Konkurenční doložka – </a:t>
            </a:r>
            <a:r>
              <a:rPr lang="cs-CZ" dirty="0" err="1" smtClean="0"/>
              <a:t>ust</a:t>
            </a:r>
            <a:r>
              <a:rPr lang="cs-CZ" dirty="0" smtClean="0"/>
              <a:t>. § 310 zák.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Součástí dohody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Závazek zaměstnance nevykonávat konkurenční činnost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Závazek zaměstnavatele hradit zaměstnanci přiměřené peněžité </a:t>
            </a:r>
            <a:r>
              <a:rPr lang="cs-CZ" sz="2400" dirty="0" smtClean="0"/>
              <a:t>vyrovnání</a:t>
            </a:r>
          </a:p>
          <a:p>
            <a:pPr lvl="2">
              <a:lnSpc>
                <a:spcPct val="120000"/>
              </a:lnSpc>
            </a:pPr>
            <a:endParaRPr lang="cs-CZ" sz="2800" dirty="0" smtClean="0"/>
          </a:p>
          <a:p>
            <a:pPr marL="3429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800" dirty="0" smtClean="0"/>
              <a:t>Délka trvání konkurenční doložky, max. 1 rok</a:t>
            </a:r>
          </a:p>
          <a:p>
            <a:pPr marL="3429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Smluvní pokuta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fakultativně</a:t>
            </a:r>
          </a:p>
          <a:p>
            <a:pPr lvl="1"/>
            <a:endParaRPr lang="cs-CZ" sz="2000" dirty="0"/>
          </a:p>
          <a:p>
            <a:pPr lvl="1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8262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/>
          </a:bodyPr>
          <a:lstStyle/>
          <a:p>
            <a:r>
              <a:rPr lang="cs-CZ" dirty="0" smtClean="0"/>
              <a:t>Konkurenční doložka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Skončení rozvázáním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 smtClean="0"/>
              <a:t>Výpověď zaměstnancem při nesplnění podmínek zaměstnavatelem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200" dirty="0" smtClean="0"/>
              <a:t>Dohodou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Skončení odstoupením zaměstnavatelem za trvání pracovního poměru</a:t>
            </a:r>
          </a:p>
          <a:p>
            <a:pPr lvl="1">
              <a:lnSpc>
                <a:spcPct val="150000"/>
              </a:lnSpc>
            </a:pPr>
            <a:endParaRPr lang="cs-CZ" sz="2000" dirty="0"/>
          </a:p>
          <a:p>
            <a:pPr lvl="1">
              <a:lnSpc>
                <a:spcPct val="150000"/>
              </a:lnSpc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78803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150"/>
          </a:xfrm>
        </p:spPr>
        <p:txBody>
          <a:bodyPr/>
          <a:lstStyle/>
          <a:p>
            <a:r>
              <a:rPr lang="cs-CZ" dirty="0" smtClean="0"/>
              <a:t>Atypické pracovněprávní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9251"/>
            <a:ext cx="8596668" cy="4422112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Společným rysem – pracovní podmínky odlišné od standardního pracovního poměru na dobu neurčitou s plnou stanovenou týdenní pracovní dobou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Právní vztahy založené dohodami o pracích konaných mimo pracovní poměr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	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Kratší pracovní doba (úvazek)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Práce z domova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Agenturní zaměstnávání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29657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objektivní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Smrt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Zaměstnance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Uplynutí času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600" dirty="0" smtClean="0"/>
              <a:t>Pracovní poměr na dobu </a:t>
            </a:r>
            <a:r>
              <a:rPr lang="cs-CZ" sz="2600" dirty="0" smtClean="0"/>
              <a:t>určitou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6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6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sz="2600" dirty="0" smtClean="0"/>
              <a:t>Vypršení povolení k zaměstnání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Rozhodnutí orgánu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600" dirty="0" smtClean="0"/>
              <a:t>vyhoštění</a:t>
            </a:r>
          </a:p>
        </p:txBody>
      </p:sp>
    </p:spTree>
    <p:extLst>
      <p:ext uri="{BB962C8B-B14F-4D97-AF65-F5344CB8AC3E}">
        <p14:creationId xmlns:p14="http://schemas.microsoft.com/office/powerpoint/2010/main" val="11127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1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Atypické pracovněprávní vztahy -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9251"/>
            <a:ext cx="8596668" cy="442211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Pracovněprávní vztahy založené 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Dohodou o provedení práce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Dohodou o pracovní činnosti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Přiměřená úprava pracovnímu poměru dle </a:t>
            </a:r>
            <a:r>
              <a:rPr lang="cs-CZ" dirty="0" err="1" smtClean="0"/>
              <a:t>ust</a:t>
            </a:r>
            <a:r>
              <a:rPr lang="cs-CZ" dirty="0" smtClean="0"/>
              <a:t>. 77 odst. 2 zákoníku práce, vyjma např.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Skončení pracovního poměru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Rozvrh pracovní doby</a:t>
            </a:r>
          </a:p>
          <a:p>
            <a:pPr marL="1257300" lvl="2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Dovolená</a:t>
            </a:r>
            <a:endParaRPr lang="cs-CZ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200" dirty="0"/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Agenturní zaměstnávání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279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Skončení – atypické pracovněprávní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/>
              <a:t>Dohody o pracích konaných mimo pracovní poměr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Sjednaný způsob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Výpověď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Bez uvedení důvodu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Výpovědní doba 15 dní od doručení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Bez odstupného</a:t>
            </a:r>
          </a:p>
          <a:p>
            <a:pPr marL="1828800" lvl="3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 smtClean="0"/>
              <a:t>Bez ochranné doby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235259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… kde něco končí,</a:t>
            </a:r>
          </a:p>
          <a:p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smtClean="0"/>
              <a:t>			něco </a:t>
            </a:r>
            <a:r>
              <a:rPr lang="cs-CZ" dirty="0" smtClean="0"/>
              <a:t>jiné začíná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80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Uplynutí času -  pracovní poměr na dobu určitou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K sjednanému </a:t>
            </a:r>
            <a:r>
              <a:rPr lang="cs-CZ" sz="2400" dirty="0" smtClean="0"/>
              <a:t>dni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Možno rozvázat běžným </a:t>
            </a:r>
            <a:r>
              <a:rPr lang="cs-CZ" sz="2400" dirty="0" smtClean="0"/>
              <a:t>způsobem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POZOR</a:t>
            </a:r>
            <a:r>
              <a:rPr lang="cs-CZ" sz="2400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Výkon prací i po termínu skončení s vědomím zaměstnavatele = trvání pracovního poměru na dobu neurčitou – vyvratitelná právní </a:t>
            </a:r>
            <a:r>
              <a:rPr lang="cs-CZ" sz="2400" dirty="0" smtClean="0"/>
              <a:t>domněnka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21 </a:t>
            </a:r>
            <a:r>
              <a:rPr lang="cs-CZ" sz="2400" dirty="0" err="1"/>
              <a:t>Cdo</a:t>
            </a:r>
            <a:r>
              <a:rPr lang="cs-CZ" sz="2400" dirty="0"/>
              <a:t> 4891/2009 </a:t>
            </a:r>
            <a:r>
              <a:rPr lang="cs-CZ" sz="2400" dirty="0" smtClean="0"/>
              <a:t>- </a:t>
            </a:r>
            <a:r>
              <a:rPr lang="cs-CZ" sz="2400" i="1" dirty="0" smtClean="0"/>
              <a:t>pokud </a:t>
            </a:r>
            <a:r>
              <a:rPr lang="cs-CZ" sz="2400" i="1" dirty="0"/>
              <a:t>nedal zaměstnavatel nijak navenek na vědomí, že s další prací, kterou provádí zaměstnanec, nesouhlasí, pak zaměstnanec pracuje se souhlasem zaměstnavatele </a:t>
            </a:r>
            <a:r>
              <a:rPr 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6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- subjektivní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Rozvázání pracovního poměru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Subjektivní</a:t>
            </a:r>
            <a:r>
              <a:rPr lang="cs-CZ" sz="2800" dirty="0" smtClean="0"/>
              <a:t> právní skutečnost (projev vůle)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Jednostranné vs. dvoustranné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Odlišný následek vad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Předpoklady</a:t>
            </a:r>
          </a:p>
          <a:p>
            <a:pPr lvl="1"/>
            <a:r>
              <a:rPr lang="cs-CZ" sz="2600" dirty="0" smtClean="0"/>
              <a:t>	Formální </a:t>
            </a:r>
            <a:r>
              <a:rPr lang="cs-CZ" sz="2600" dirty="0" smtClean="0"/>
              <a:t>vs. obsahové</a:t>
            </a:r>
          </a:p>
          <a:p>
            <a:pPr lvl="1"/>
            <a:endParaRPr lang="cs-CZ" sz="3000" dirty="0"/>
          </a:p>
          <a:p>
            <a:endParaRPr lang="cs-CZ" sz="2400" dirty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74436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Rozvázání pracovního poměru -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60221"/>
            <a:ext cx="8596668" cy="428114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Výpověď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Písemně, jinak se k ní </a:t>
            </a:r>
            <a:r>
              <a:rPr lang="cs-CZ" sz="2400" dirty="0" smtClean="0"/>
              <a:t>nepřihlíží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Okamžité zrušení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Písemně, jinak se k </a:t>
            </a:r>
            <a:r>
              <a:rPr lang="cs-CZ" sz="2400" dirty="0" smtClean="0"/>
              <a:t>němu </a:t>
            </a:r>
            <a:r>
              <a:rPr lang="cs-CZ" sz="2400" dirty="0" smtClean="0"/>
              <a:t>nepřihlíží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Zrušení ve zkušební době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Písemně, jinak se k </a:t>
            </a:r>
            <a:r>
              <a:rPr lang="cs-CZ" sz="2400" dirty="0" smtClean="0"/>
              <a:t>němu </a:t>
            </a:r>
            <a:r>
              <a:rPr lang="cs-CZ" sz="2400" dirty="0" smtClean="0"/>
              <a:t>nepřihlíží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Dohoda</a:t>
            </a:r>
          </a:p>
          <a:p>
            <a:pPr marL="12573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Písemně – relativně neplatné</a:t>
            </a:r>
            <a:endParaRPr lang="cs-CZ" sz="2400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4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/>
          <a:lstStyle/>
          <a:p>
            <a:r>
              <a:rPr lang="cs-CZ" dirty="0" smtClean="0"/>
              <a:t>Skončení pracovního poměru -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Ust</a:t>
            </a:r>
            <a:r>
              <a:rPr lang="cs-CZ" sz="2800" dirty="0" smtClean="0"/>
              <a:t>. § 49 zákoníku 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Písemnost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Den skočení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Důvod?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Důsledky?</a:t>
            </a:r>
          </a:p>
        </p:txBody>
      </p:sp>
    </p:spTree>
    <p:extLst>
      <p:ext uri="{BB962C8B-B14F-4D97-AF65-F5344CB8AC3E}">
        <p14:creationId xmlns:p14="http://schemas.microsoft.com/office/powerpoint/2010/main" val="21210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– zrušení ve zkušební době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Ust</a:t>
            </a:r>
            <a:r>
              <a:rPr lang="cs-CZ" sz="2800" dirty="0"/>
              <a:t>. § 66 zákoníku </a:t>
            </a:r>
            <a:r>
              <a:rPr lang="cs-CZ" sz="2800" dirty="0" smtClean="0"/>
              <a:t>práce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Písemné, jinak se </a:t>
            </a:r>
            <a:r>
              <a:rPr lang="cs-CZ" sz="2800" dirty="0" smtClean="0"/>
              <a:t>nepřihlíží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S i bez </a:t>
            </a:r>
            <a:r>
              <a:rPr lang="cs-CZ" sz="2800" dirty="0" smtClean="0"/>
              <a:t>důvodu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Pozor </a:t>
            </a:r>
            <a:r>
              <a:rPr lang="cs-CZ" sz="2800" dirty="0"/>
              <a:t>na diskriminační povahu</a:t>
            </a:r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1748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Skončení pracovního poměru - 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Jednostranné adresované právní jednání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Doručení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Písemnost, jinak se k ní </a:t>
            </a:r>
            <a:r>
              <a:rPr lang="cs-CZ" sz="2800" dirty="0" smtClean="0"/>
              <a:t>nepřihlíží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Výpovědní dobou terminované skončení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Zaměstnavatel musí uvést důvod</a:t>
            </a:r>
          </a:p>
        </p:txBody>
      </p:sp>
    </p:spTree>
    <p:extLst>
      <p:ext uri="{BB962C8B-B14F-4D97-AF65-F5344CB8AC3E}">
        <p14:creationId xmlns:p14="http://schemas.microsoft.com/office/powerpoint/2010/main" val="9358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prezentace_PF_MU_CZ_2019</Template>
  <TotalTime>29</TotalTime>
  <Words>1104</Words>
  <Application>Microsoft Office PowerPoint</Application>
  <PresentationFormat>Širokoúhlá obrazovka</PresentationFormat>
  <Paragraphs>326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Tahoma</vt:lpstr>
      <vt:lpstr>Wingdings</vt:lpstr>
      <vt:lpstr>Prezentace_MU_CZ</vt:lpstr>
      <vt:lpstr>Skončení pracovního poměru</vt:lpstr>
      <vt:lpstr>Skončení pracovního poměru</vt:lpstr>
      <vt:lpstr>Skončení pracovního poměru – objektivní</vt:lpstr>
      <vt:lpstr>Uplynutí času -  pracovní poměr na dobu určitou</vt:lpstr>
      <vt:lpstr>Skončení pracovního poměru - subjektivní</vt:lpstr>
      <vt:lpstr>Rozvázání pracovního poměru - forma</vt:lpstr>
      <vt:lpstr>Skončení pracovního poměru - dohoda</vt:lpstr>
      <vt:lpstr>Skončení pracovního poměru – zrušení ve zkušební době</vt:lpstr>
      <vt:lpstr>Skončení pracovního poměru - výpověď</vt:lpstr>
      <vt:lpstr>Skončení pracovního poměru – výpověď – z-l - důvody</vt:lpstr>
      <vt:lpstr>Skončení pracovního poměru – výpověď – z-l – důvody – organizační důvody</vt:lpstr>
      <vt:lpstr>Skončení pracovního poměru – výpověď – z-l – důvody – zdravotní stav</vt:lpstr>
      <vt:lpstr>Skončení pracovního poměru – výpověď – z-l – důvody – požadavky a povinnosti</vt:lpstr>
      <vt:lpstr>Skončení pracovního poměru – výpověď – z-l – důvody – požadavky a povinnosti</vt:lpstr>
      <vt:lpstr>Skončení pracovního poměru – výpověď z-lem</vt:lpstr>
      <vt:lpstr>Skončení pracovního poměru – výpovědní doba</vt:lpstr>
      <vt:lpstr>Skončení pracovního poměru – okamžité zrušení pracovního poměru</vt:lpstr>
      <vt:lpstr>Skončení pracovního poměru – okamžité zrušení pracovního poměru</vt:lpstr>
      <vt:lpstr>Skončení pracovního poměru – porušení povinnosti – do kdy uplatnit</vt:lpstr>
      <vt:lpstr>Skončení pracovního poměru – porušení povinnosti – do kdy uplatnit</vt:lpstr>
      <vt:lpstr>Skončení pracovního poměru - Odvolání/vzdání se funkce</vt:lpstr>
      <vt:lpstr>Odvolání/vzdání se funkce</vt:lpstr>
      <vt:lpstr>Související povinnosti</vt:lpstr>
      <vt:lpstr>Doručování </vt:lpstr>
      <vt:lpstr>Neplatné rozvázání pracovního poměru</vt:lpstr>
      <vt:lpstr>Konkurenční doložka – ust. § 310 zák. práce</vt:lpstr>
      <vt:lpstr>Konkurenční doložka – ust. § 310 zák. práce</vt:lpstr>
      <vt:lpstr>Konkurenční doložka</vt:lpstr>
      <vt:lpstr>Atypické pracovněprávní vztahy</vt:lpstr>
      <vt:lpstr>Atypické pracovněprávní vztahy - dohody</vt:lpstr>
      <vt:lpstr>Skončení – atypické pracovněprávní vztahy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104220</dc:creator>
  <cp:lastModifiedBy>104220</cp:lastModifiedBy>
  <cp:revision>5</cp:revision>
  <cp:lastPrinted>1601-01-01T00:00:00Z</cp:lastPrinted>
  <dcterms:created xsi:type="dcterms:W3CDTF">2019-05-17T05:54:10Z</dcterms:created>
  <dcterms:modified xsi:type="dcterms:W3CDTF">2019-05-17T06:23:34Z</dcterms:modified>
</cp:coreProperties>
</file>