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7"/>
  </p:notesMasterIdLst>
  <p:handoutMasterIdLst>
    <p:handoutMasterId r:id="rId58"/>
  </p:handoutMasterIdLst>
  <p:sldIdLst>
    <p:sldId id="257" r:id="rId2"/>
    <p:sldId id="264" r:id="rId3"/>
    <p:sldId id="408" r:id="rId4"/>
    <p:sldId id="410" r:id="rId5"/>
    <p:sldId id="419" r:id="rId6"/>
    <p:sldId id="409" r:id="rId7"/>
    <p:sldId id="411" r:id="rId8"/>
    <p:sldId id="414" r:id="rId9"/>
    <p:sldId id="415" r:id="rId10"/>
    <p:sldId id="416" r:id="rId11"/>
    <p:sldId id="440" r:id="rId12"/>
    <p:sldId id="417" r:id="rId13"/>
    <p:sldId id="418" r:id="rId14"/>
    <p:sldId id="363" r:id="rId15"/>
    <p:sldId id="420" r:id="rId16"/>
    <p:sldId id="421" r:id="rId17"/>
    <p:sldId id="367" r:id="rId18"/>
    <p:sldId id="442" r:id="rId19"/>
    <p:sldId id="422" r:id="rId20"/>
    <p:sldId id="423" r:id="rId21"/>
    <p:sldId id="424" r:id="rId22"/>
    <p:sldId id="425" r:id="rId23"/>
    <p:sldId id="426" r:id="rId24"/>
    <p:sldId id="427" r:id="rId25"/>
    <p:sldId id="428" r:id="rId26"/>
    <p:sldId id="372" r:id="rId27"/>
    <p:sldId id="432" r:id="rId28"/>
    <p:sldId id="430" r:id="rId29"/>
    <p:sldId id="431" r:id="rId30"/>
    <p:sldId id="441" r:id="rId31"/>
    <p:sldId id="378" r:id="rId32"/>
    <p:sldId id="434" r:id="rId33"/>
    <p:sldId id="435" r:id="rId34"/>
    <p:sldId id="436" r:id="rId35"/>
    <p:sldId id="437" r:id="rId36"/>
    <p:sldId id="438" r:id="rId37"/>
    <p:sldId id="452" r:id="rId38"/>
    <p:sldId id="395" r:id="rId39"/>
    <p:sldId id="443" r:id="rId40"/>
    <p:sldId id="439" r:id="rId41"/>
    <p:sldId id="444" r:id="rId42"/>
    <p:sldId id="405" r:id="rId43"/>
    <p:sldId id="407" r:id="rId44"/>
    <p:sldId id="448" r:id="rId45"/>
    <p:sldId id="433" r:id="rId46"/>
    <p:sldId id="449" r:id="rId47"/>
    <p:sldId id="451" r:id="rId48"/>
    <p:sldId id="450" r:id="rId49"/>
    <p:sldId id="379" r:id="rId50"/>
    <p:sldId id="385" r:id="rId51"/>
    <p:sldId id="445" r:id="rId52"/>
    <p:sldId id="446" r:id="rId53"/>
    <p:sldId id="447" r:id="rId54"/>
    <p:sldId id="360" r:id="rId55"/>
    <p:sldId id="301" r:id="rId56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Čep" initials="DČ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1991" autoAdjust="0"/>
  </p:normalViewPr>
  <p:slideViewPr>
    <p:cSldViewPr snapToGrid="0">
      <p:cViewPr varScale="1">
        <p:scale>
          <a:sx n="82" d="100"/>
          <a:sy n="82" d="100"/>
        </p:scale>
        <p:origin x="126" y="6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5167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000" dirty="0">
                <a:latin typeface="Garamond" panose="02020404030301010803" pitchFamily="18" charset="0"/>
              </a:rPr>
              <a:t>Ad </a:t>
            </a:r>
            <a:r>
              <a:rPr lang="cs-CZ" sz="1000" dirty="0" err="1">
                <a:latin typeface="Garamond" panose="02020404030301010803" pitchFamily="18" charset="0"/>
              </a:rPr>
              <a:t>quasispolupachatelství</a:t>
            </a:r>
            <a:r>
              <a:rPr lang="cs-CZ" sz="1000" dirty="0">
                <a:latin typeface="Garamond" panose="02020404030301010803" pitchFamily="18" charset="0"/>
              </a:rPr>
              <a:t> – máme zde trestně odpovědnou a trestně neodpovědnou osobu – syn a otec spolu kradou.</a:t>
            </a:r>
          </a:p>
          <a:p>
            <a:endParaRPr lang="cs-CZ" sz="1000" dirty="0">
              <a:latin typeface="Garamond" panose="02020404030301010803" pitchFamily="18" charset="0"/>
            </a:endParaRPr>
          </a:p>
          <a:p>
            <a:r>
              <a:rPr lang="cs-CZ" sz="1000" dirty="0">
                <a:latin typeface="Garamond" panose="02020404030301010803" pitchFamily="18" charset="0"/>
              </a:rPr>
              <a:t>Ad </a:t>
            </a:r>
            <a:r>
              <a:rPr lang="cs-CZ" sz="1000" dirty="0" err="1">
                <a:latin typeface="Garamond" panose="02020404030301010803" pitchFamily="18" charset="0"/>
              </a:rPr>
              <a:t>quasiúčastenství</a:t>
            </a:r>
            <a:r>
              <a:rPr lang="cs-CZ" sz="1000" dirty="0">
                <a:latin typeface="Garamond" panose="02020404030301010803" pitchFamily="18" charset="0"/>
              </a:rPr>
              <a:t> – trestně neodpovědná osoba navádí trestně odpovědnou (nepřímé pachatelství naruby).</a:t>
            </a:r>
          </a:p>
          <a:p>
            <a:endParaRPr lang="cs-CZ" sz="1000" dirty="0">
              <a:latin typeface="Garamond" panose="02020404030301010803" pitchFamily="18" charset="0"/>
            </a:endParaRPr>
          </a:p>
          <a:p>
            <a:r>
              <a:rPr lang="cs-CZ" sz="1000" dirty="0"/>
              <a:t>§ 144 </a:t>
            </a:r>
            <a:r>
              <a:rPr lang="cs-CZ" sz="1000" dirty="0" err="1"/>
              <a:t>tr</a:t>
            </a:r>
            <a:r>
              <a:rPr lang="cs-CZ" sz="1000" dirty="0"/>
              <a:t>. zákoníku – postačuje pohnutí, není </a:t>
            </a:r>
            <a:r>
              <a:rPr lang="cs-CZ" sz="1000" dirty="0" err="1"/>
              <a:t>akcesorita</a:t>
            </a:r>
            <a:r>
              <a:rPr lang="cs-CZ" sz="1000" dirty="0"/>
              <a:t>, není ani hlavní trestný čin</a:t>
            </a:r>
            <a:endParaRPr lang="en-GB" sz="1000" dirty="0">
              <a:latin typeface="Garamond" panose="02020404030301010803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8188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000" dirty="0">
                <a:latin typeface="Garamond" panose="02020404030301010803" pitchFamily="18" charset="0"/>
              </a:rPr>
              <a:t>Ad </a:t>
            </a:r>
            <a:r>
              <a:rPr lang="cs-CZ" sz="1000" dirty="0" err="1">
                <a:latin typeface="Garamond" panose="02020404030301010803" pitchFamily="18" charset="0"/>
              </a:rPr>
              <a:t>quasispolupachatelství</a:t>
            </a:r>
            <a:r>
              <a:rPr lang="cs-CZ" sz="1000" dirty="0">
                <a:latin typeface="Garamond" panose="02020404030301010803" pitchFamily="18" charset="0"/>
              </a:rPr>
              <a:t> – máme zde trestně odpovědnou a trestně neodpovědnou osobu – syn a otec spolu kradou.</a:t>
            </a:r>
          </a:p>
          <a:p>
            <a:endParaRPr lang="cs-CZ" sz="1000" dirty="0">
              <a:latin typeface="Garamond" panose="02020404030301010803" pitchFamily="18" charset="0"/>
            </a:endParaRPr>
          </a:p>
          <a:p>
            <a:r>
              <a:rPr lang="cs-CZ" sz="1000" dirty="0">
                <a:latin typeface="Garamond" panose="02020404030301010803" pitchFamily="18" charset="0"/>
              </a:rPr>
              <a:t>Ad </a:t>
            </a:r>
            <a:r>
              <a:rPr lang="cs-CZ" sz="1000" dirty="0" err="1">
                <a:latin typeface="Garamond" panose="02020404030301010803" pitchFamily="18" charset="0"/>
              </a:rPr>
              <a:t>quasiúčastenství</a:t>
            </a:r>
            <a:r>
              <a:rPr lang="cs-CZ" sz="1000" dirty="0">
                <a:latin typeface="Garamond" panose="02020404030301010803" pitchFamily="18" charset="0"/>
              </a:rPr>
              <a:t> – trestně neodpovědná osoba navádí trestně odpovědnou (nepřímé pachatelství naruby).</a:t>
            </a:r>
          </a:p>
          <a:p>
            <a:endParaRPr lang="cs-CZ" sz="1000" dirty="0">
              <a:latin typeface="Garamond" panose="02020404030301010803" pitchFamily="18" charset="0"/>
            </a:endParaRPr>
          </a:p>
          <a:p>
            <a:r>
              <a:rPr lang="cs-CZ" sz="1000" dirty="0"/>
              <a:t>§ 144 </a:t>
            </a:r>
            <a:r>
              <a:rPr lang="cs-CZ" sz="1000" dirty="0" err="1"/>
              <a:t>tr</a:t>
            </a:r>
            <a:r>
              <a:rPr lang="cs-CZ" sz="1000" dirty="0"/>
              <a:t>. zákoníku – postačuje pohnutí, není </a:t>
            </a:r>
            <a:r>
              <a:rPr lang="cs-CZ" sz="1000" dirty="0" err="1"/>
              <a:t>akcesorita</a:t>
            </a:r>
            <a:r>
              <a:rPr lang="cs-CZ" sz="1000" dirty="0"/>
              <a:t>, není ani hlavní trestný čin</a:t>
            </a:r>
            <a:endParaRPr lang="en-GB" sz="1000" dirty="0">
              <a:latin typeface="Garamond" panose="02020404030301010803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8188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000" dirty="0">
                <a:latin typeface="Garamond" panose="02020404030301010803" pitchFamily="18" charset="0"/>
              </a:rPr>
              <a:t>Ad </a:t>
            </a:r>
            <a:r>
              <a:rPr lang="cs-CZ" sz="1000" dirty="0" err="1">
                <a:latin typeface="Garamond" panose="02020404030301010803" pitchFamily="18" charset="0"/>
              </a:rPr>
              <a:t>quasispolupachatelství</a:t>
            </a:r>
            <a:r>
              <a:rPr lang="cs-CZ" sz="1000" dirty="0">
                <a:latin typeface="Garamond" panose="02020404030301010803" pitchFamily="18" charset="0"/>
              </a:rPr>
              <a:t> – máme zde trestně odpovědnou a trestně neodpovědnou osobu – syn a otec spolu kradou.</a:t>
            </a:r>
          </a:p>
          <a:p>
            <a:endParaRPr lang="cs-CZ" sz="1000" dirty="0">
              <a:latin typeface="Garamond" panose="02020404030301010803" pitchFamily="18" charset="0"/>
            </a:endParaRPr>
          </a:p>
          <a:p>
            <a:r>
              <a:rPr lang="cs-CZ" sz="1000" dirty="0">
                <a:latin typeface="Garamond" panose="02020404030301010803" pitchFamily="18" charset="0"/>
              </a:rPr>
              <a:t>Ad </a:t>
            </a:r>
            <a:r>
              <a:rPr lang="cs-CZ" sz="1000" dirty="0" err="1">
                <a:latin typeface="Garamond" panose="02020404030301010803" pitchFamily="18" charset="0"/>
              </a:rPr>
              <a:t>quasiúčastenství</a:t>
            </a:r>
            <a:r>
              <a:rPr lang="cs-CZ" sz="1000" dirty="0">
                <a:latin typeface="Garamond" panose="02020404030301010803" pitchFamily="18" charset="0"/>
              </a:rPr>
              <a:t> – trestně neodpovědná osoba navádí trestně odpovědnou (nepřímé pachatelství naruby).</a:t>
            </a:r>
          </a:p>
          <a:p>
            <a:endParaRPr lang="cs-CZ" sz="1000" dirty="0">
              <a:latin typeface="Garamond" panose="02020404030301010803" pitchFamily="18" charset="0"/>
            </a:endParaRPr>
          </a:p>
          <a:p>
            <a:r>
              <a:rPr lang="cs-CZ" sz="1000" dirty="0"/>
              <a:t>§ 144 </a:t>
            </a:r>
            <a:r>
              <a:rPr lang="cs-CZ" sz="1000" dirty="0" err="1"/>
              <a:t>tr</a:t>
            </a:r>
            <a:r>
              <a:rPr lang="cs-CZ" sz="1000" dirty="0"/>
              <a:t>. zákoníku – postačuje pohnutí, není </a:t>
            </a:r>
            <a:r>
              <a:rPr lang="cs-CZ" sz="1000" dirty="0" err="1"/>
              <a:t>akcesorita</a:t>
            </a:r>
            <a:r>
              <a:rPr lang="cs-CZ" sz="1000" dirty="0"/>
              <a:t>, není ani hlavní trestný čin</a:t>
            </a:r>
            <a:endParaRPr lang="en-GB" sz="1000" dirty="0">
              <a:latin typeface="Garamond" panose="02020404030301010803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0379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92820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000" dirty="0">
                <a:latin typeface="Garamond" panose="02020404030301010803" pitchFamily="18" charset="0"/>
              </a:rPr>
              <a:t>Skutek – jeden skutek (de iure) jsou všechny projevy vůle pachatele navenek, které jsou příčinou následku významného z hlediska trestního práva, jsou-li pokryty pachatelovým zaviněním.</a:t>
            </a:r>
          </a:p>
          <a:p>
            <a:r>
              <a:rPr lang="cs-CZ" sz="1000" dirty="0">
                <a:latin typeface="Garamond" panose="02020404030301010803" pitchFamily="18" charset="0"/>
              </a:rPr>
              <a:t>Otec násilím donutí svoji dceru k souloži (§ 185 odst. 2 a § 188 </a:t>
            </a:r>
            <a:r>
              <a:rPr lang="cs-CZ" sz="1000" dirty="0" err="1">
                <a:latin typeface="Garamond" panose="02020404030301010803" pitchFamily="18" charset="0"/>
              </a:rPr>
              <a:t>tr</a:t>
            </a:r>
            <a:r>
              <a:rPr lang="cs-CZ" sz="1000" dirty="0">
                <a:latin typeface="Garamond" panose="02020404030301010803" pitchFamily="18" charset="0"/>
              </a:rPr>
              <a:t>. zákoníku).</a:t>
            </a:r>
          </a:p>
          <a:p>
            <a:endParaRPr lang="cs-CZ" sz="1000" dirty="0">
              <a:latin typeface="Garamond" panose="02020404030301010803" pitchFamily="18" charset="0"/>
            </a:endParaRPr>
          </a:p>
          <a:p>
            <a:r>
              <a:rPr lang="cs-CZ" sz="1000" dirty="0">
                <a:latin typeface="Garamond" panose="02020404030301010803" pitchFamily="18" charset="0"/>
              </a:rPr>
              <a:t>Stejnorodý souběh odpovídá speciální recidivě – opakovaně páchá stejnou trestnou činnost.</a:t>
            </a:r>
            <a:endParaRPr lang="en-GB" sz="1000" dirty="0">
              <a:latin typeface="Garamond" panose="02020404030301010803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3636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Garamond" panose="02020404030301010803" pitchFamily="18" charset="0"/>
              </a:defRPr>
            </a:lvl1pPr>
          </a:lstStyle>
          <a:p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Garamond" panose="02020404030301010803" pitchFamily="18" charset="0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238272"/>
            <a:ext cx="11361600" cy="1171580"/>
          </a:xfrm>
        </p:spPr>
        <p:txBody>
          <a:bodyPr anchor="ctr"/>
          <a:lstStyle>
            <a:lvl1pPr algn="l">
              <a:lnSpc>
                <a:spcPts val="4400"/>
              </a:lnSpc>
              <a:defRPr sz="5400" cap="all" baseline="0">
                <a:solidFill>
                  <a:schemeClr val="bg1"/>
                </a:solidFill>
                <a:latin typeface="Garamond" panose="02020404030301010803" pitchFamily="18" charset="0"/>
              </a:defRPr>
            </a:lvl1pPr>
          </a:lstStyle>
          <a:p>
            <a:r>
              <a:rPr lang="cs-CZ" dirty="0"/>
              <a:t>Kliknutím lze upravit styl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389876"/>
          </a:xfrm>
        </p:spPr>
        <p:txBody>
          <a:bodyPr anchor="ctr"/>
          <a:lstStyle>
            <a:lvl1pPr marL="0" indent="0" algn="l">
              <a:buNone/>
              <a:defRPr lang="cs-CZ" sz="4400" b="0" cap="all" baseline="0" dirty="0">
                <a:solidFill>
                  <a:schemeClr val="bg1"/>
                </a:solidFill>
                <a:latin typeface="Garamond" panose="02020404030301010803" pitchFamily="18" charset="0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Garamond" panose="02020404030301010803" pitchFamily="18" charset="0"/>
              </a:defRPr>
            </a:lvl1pPr>
          </a:lstStyle>
          <a:p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Garamond" panose="02020404030301010803" pitchFamily="18" charset="0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  <p:sp>
        <p:nvSpPr>
          <p:cNvPr id="9" name="Nadpis 12">
            <a:extLst>
              <a:ext uri="{FF2B5EF4-FFF2-40B4-BE49-F238E27FC236}">
                <a16:creationId xmlns:a16="http://schemas.microsoft.com/office/drawing/2014/main" id="{01C45E5E-2CCB-4758-82EE-CD8FCC308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504" y="414000"/>
            <a:ext cx="8473696" cy="1278002"/>
          </a:xfrm>
        </p:spPr>
        <p:txBody>
          <a:bodyPr anchor="ctr"/>
          <a:lstStyle>
            <a:lvl1pPr algn="ctr">
              <a:defRPr sz="4400" cap="all" baseline="0">
                <a:solidFill>
                  <a:schemeClr val="bg1"/>
                </a:solidFill>
                <a:latin typeface="Garamond" panose="02020404030301010803" pitchFamily="18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848606A-F6CE-44C0-8E60-53061ECE4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07704"/>
            <a:ext cx="10753200" cy="3824296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bg1"/>
              </a:buClr>
              <a:buSzPct val="120000"/>
              <a:buFont typeface="Garamond" panose="02020404030301010803" pitchFamily="18" charset="0"/>
              <a:buChar char="›"/>
              <a:defRPr b="0" baseline="0">
                <a:solidFill>
                  <a:schemeClr val="bg1"/>
                </a:solidFill>
                <a:latin typeface="Garamond" panose="02020404030301010803" pitchFamily="18" charset="0"/>
              </a:defRPr>
            </a:lvl1pPr>
            <a:lvl2pPr marL="504000" indent="-180000">
              <a:lnSpc>
                <a:spcPct val="100000"/>
              </a:lnSpc>
              <a:buClr>
                <a:schemeClr val="bg1"/>
              </a:buClr>
              <a:buSzPct val="120000"/>
              <a:buFont typeface="Garamond" panose="02020404030301010803" pitchFamily="18" charset="0"/>
              <a:buChar char="›"/>
              <a:defRPr sz="2000" baseline="0">
                <a:solidFill>
                  <a:schemeClr val="bg1"/>
                </a:solidFill>
                <a:latin typeface="Garamond" panose="02020404030301010803" pitchFamily="18" charset="0"/>
              </a:defRPr>
            </a:lvl2pPr>
            <a:lvl3pPr marL="1200150" indent="-285750">
              <a:buClr>
                <a:schemeClr val="bg1"/>
              </a:buClr>
              <a:buSzPct val="120000"/>
              <a:buFont typeface="Garamond" panose="02020404030301010803" pitchFamily="18" charset="0"/>
              <a:buChar char="›"/>
              <a:defRPr baseline="0">
                <a:solidFill>
                  <a:schemeClr val="bg1"/>
                </a:solidFill>
                <a:latin typeface="Garamond" panose="02020404030301010803" pitchFamily="18" charset="0"/>
              </a:defRPr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06595256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0" r:id="rId2"/>
    <p:sldLayoutId id="2147483694" r:id="rId3"/>
    <p:sldLayoutId id="2147483678" r:id="rId4"/>
    <p:sldLayoutId id="2147483684" r:id="rId5"/>
    <p:sldLayoutId id="2147483685" r:id="rId6"/>
    <p:sldLayoutId id="2147483688" r:id="rId7"/>
    <p:sldLayoutId id="2147483674" r:id="rId8"/>
    <p:sldLayoutId id="2147483673" r:id="rId9"/>
    <p:sldLayoutId id="2147483676" r:id="rId10"/>
    <p:sldLayoutId id="2147483675" r:id="rId11"/>
    <p:sldLayoutId id="2147483677" r:id="rId12"/>
    <p:sldLayoutId id="2147483686" r:id="rId13"/>
    <p:sldLayoutId id="2147483691" r:id="rId14"/>
    <p:sldLayoutId id="2147483693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C7FE9C6-31D1-4160-9AE5-2B050FFC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1706880"/>
            <a:ext cx="11361600" cy="316992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dirty="0"/>
              <a:t>Právní následky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trestného </a:t>
            </a:r>
            <a:r>
              <a:rPr lang="cs-CZ" dirty="0"/>
              <a:t>činu, provinění a činu jinak trestného</a:t>
            </a:r>
            <a:endParaRPr lang="en-GB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09251335-EBC0-488A-BE26-B839E2080D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1"/>
            <a:ext cx="11361600" cy="1910325"/>
          </a:xfrm>
        </p:spPr>
        <p:txBody>
          <a:bodyPr/>
          <a:lstStyle/>
          <a:p>
            <a:endParaRPr lang="cs-CZ" sz="3600" dirty="0" smtClean="0"/>
          </a:p>
          <a:p>
            <a:endParaRPr lang="cs-CZ" sz="3600" dirty="0" smtClean="0"/>
          </a:p>
          <a:p>
            <a:endParaRPr lang="cs-CZ" sz="3600" dirty="0"/>
          </a:p>
          <a:p>
            <a:r>
              <a:rPr lang="cs-CZ" sz="3600" dirty="0" smtClean="0"/>
              <a:t>10. 5. 2019</a:t>
            </a:r>
            <a:endParaRPr lang="cs-CZ" sz="3600" dirty="0"/>
          </a:p>
          <a:p>
            <a:r>
              <a:rPr lang="cs-CZ" sz="3600" dirty="0" smtClean="0"/>
              <a:t>Mgr</a:t>
            </a:r>
            <a:r>
              <a:rPr lang="cs-CZ" sz="3600" dirty="0"/>
              <a:t>. Katarína </a:t>
            </a:r>
            <a:r>
              <a:rPr lang="cs-CZ" sz="3600" dirty="0" smtClean="0"/>
              <a:t>Kandová</a:t>
            </a:r>
          </a:p>
        </p:txBody>
      </p:sp>
    </p:spTree>
    <p:extLst>
      <p:ext uri="{BB962C8B-B14F-4D97-AF65-F5344CB8AC3E}">
        <p14:creationId xmlns:p14="http://schemas.microsoft.com/office/powerpoint/2010/main" val="325551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31176DD-4F68-4AE1-9A0E-BC625B7F4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přiměřenosti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BB7985-1E41-4671-A1B3-8EC76DBE0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2007704"/>
            <a:ext cx="10880121" cy="3824296"/>
          </a:xfrm>
        </p:spPr>
        <p:txBody>
          <a:bodyPr/>
          <a:lstStyle/>
          <a:p>
            <a:r>
              <a:rPr lang="cs-CZ" dirty="0"/>
              <a:t>TREST musí být přiměřen povaze a závažnosti TČ + poměrům pachatele</a:t>
            </a:r>
          </a:p>
          <a:p>
            <a:pPr lvl="1"/>
            <a:r>
              <a:rPr lang="cs-CZ" sz="2200" dirty="0"/>
              <a:t>OCHRANNÉ OPATŘENÍ musí být přiměřeno povaze a závažnosti TČ (ČJT) + nebezpečí </a:t>
            </a:r>
            <a:r>
              <a:rPr lang="cs-CZ" sz="2200" dirty="0" smtClean="0"/>
              <a:t>hrozícímu </a:t>
            </a:r>
            <a:r>
              <a:rPr lang="cs-CZ" sz="2200" dirty="0"/>
              <a:t>v budoucnu od pachatele, jeho poměrům a osobě</a:t>
            </a:r>
          </a:p>
          <a:p>
            <a:r>
              <a:rPr lang="cs-CZ" dirty="0"/>
              <a:t>INDIVIDUALIZCE TRESTU</a:t>
            </a:r>
          </a:p>
          <a:p>
            <a:pPr lvl="1"/>
            <a:r>
              <a:rPr lang="cs-CZ" sz="2400" b="1" dirty="0"/>
              <a:t>ZÁKONNÁ</a:t>
            </a:r>
            <a:r>
              <a:rPr lang="cs-CZ" sz="2400" dirty="0"/>
              <a:t> – zákonná trestní sazba (např. 2-10 let </a:t>
            </a:r>
            <a:r>
              <a:rPr lang="cs-CZ" sz="2400" dirty="0" smtClean="0"/>
              <a:t>odnětí </a:t>
            </a:r>
            <a:r>
              <a:rPr lang="cs-CZ" sz="2400" dirty="0"/>
              <a:t>svobody)</a:t>
            </a:r>
          </a:p>
          <a:p>
            <a:pPr lvl="1"/>
            <a:endParaRPr lang="cs-CZ" sz="2400" dirty="0"/>
          </a:p>
          <a:p>
            <a:pPr lvl="1"/>
            <a:r>
              <a:rPr lang="cs-CZ" sz="2400" b="1" dirty="0"/>
              <a:t>SOUDNÍ</a:t>
            </a:r>
            <a:r>
              <a:rPr lang="cs-CZ" sz="2400" dirty="0"/>
              <a:t> – dle povahy a závažnosti </a:t>
            </a:r>
            <a:r>
              <a:rPr lang="cs-CZ" sz="2400" dirty="0" smtClean="0"/>
              <a:t>TČ, </a:t>
            </a:r>
            <a:r>
              <a:rPr lang="cs-CZ" sz="2400" dirty="0"/>
              <a:t>poměrů pachatele, jeho </a:t>
            </a:r>
            <a:r>
              <a:rPr lang="cs-CZ" altLang="cs-CZ" sz="2400" dirty="0"/>
              <a:t>dosavadního způsobu </a:t>
            </a:r>
            <a:r>
              <a:rPr lang="cs-CZ" altLang="cs-CZ" sz="2400" dirty="0" smtClean="0"/>
              <a:t>života a možnosti </a:t>
            </a:r>
            <a:r>
              <a:rPr lang="cs-CZ" altLang="cs-CZ" sz="2400" dirty="0"/>
              <a:t>nápravy, chování po činu </a:t>
            </a:r>
            <a:r>
              <a:rPr lang="cs-CZ" altLang="cs-CZ" sz="2400" dirty="0" smtClean="0"/>
              <a:t>atp. + </a:t>
            </a:r>
            <a:r>
              <a:rPr lang="cs-CZ" altLang="cs-CZ" sz="2400" dirty="0"/>
              <a:t>přitěžující a polehčující okolnosti</a:t>
            </a:r>
          </a:p>
          <a:p>
            <a:pPr lvl="1"/>
            <a:endParaRPr lang="cs-CZ" sz="2400" dirty="0"/>
          </a:p>
          <a:p>
            <a:pPr lvl="1"/>
            <a:r>
              <a:rPr lang="cs-CZ" sz="2400" b="1" dirty="0"/>
              <a:t>PENOLOGICKÁ</a:t>
            </a:r>
            <a:r>
              <a:rPr lang="cs-CZ" sz="2400" dirty="0"/>
              <a:t> (penitenciární) – individualizace výkonu </a:t>
            </a:r>
            <a:r>
              <a:rPr lang="cs-CZ" sz="2400" dirty="0" smtClean="0"/>
              <a:t>NTOS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9330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polehčující a </a:t>
            </a:r>
            <a:r>
              <a:rPr lang="cs-CZ" dirty="0"/>
              <a:t>přitěžující </a:t>
            </a:r>
            <a:r>
              <a:rPr lang="cs-CZ" dirty="0" smtClean="0"/>
              <a:t>okolnosti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POLEHČUJÍCÍ OKOLNOSTI (</a:t>
            </a:r>
            <a:r>
              <a:rPr lang="cs-CZ" dirty="0" err="1" smtClean="0"/>
              <a:t>příkladmo</a:t>
            </a:r>
            <a:r>
              <a:rPr lang="cs-CZ" dirty="0" smtClean="0"/>
              <a:t> § 41 TZ)</a:t>
            </a:r>
          </a:p>
          <a:p>
            <a:pPr lvl="1"/>
            <a:r>
              <a:rPr lang="cs-CZ" dirty="0" smtClean="0"/>
              <a:t>spáchal </a:t>
            </a:r>
            <a:r>
              <a:rPr lang="cs-CZ" dirty="0"/>
              <a:t>trestný čin poprvé a pod vlivem okolností na něm nezávislých</a:t>
            </a:r>
          </a:p>
          <a:p>
            <a:pPr lvl="1"/>
            <a:r>
              <a:rPr lang="cs-CZ" dirty="0"/>
              <a:t>spáchal trestný čin v silném rozrušení, ze soucitu nebo z nedostatku životních </a:t>
            </a:r>
            <a:r>
              <a:rPr lang="cs-CZ" dirty="0" smtClean="0"/>
              <a:t>zkušeností</a:t>
            </a:r>
          </a:p>
          <a:p>
            <a:pPr lvl="1"/>
            <a:r>
              <a:rPr lang="cs-CZ" dirty="0" smtClean="0"/>
              <a:t>svůj </a:t>
            </a:r>
            <a:r>
              <a:rPr lang="cs-CZ" dirty="0"/>
              <a:t>trestný čin sám oznámil úřadům</a:t>
            </a:r>
          </a:p>
          <a:p>
            <a:pPr lvl="1"/>
            <a:r>
              <a:rPr lang="cs-CZ" dirty="0"/>
              <a:t>trestného činu upřímně litoval, vedl před spácháním trestného činu řádný život, </a:t>
            </a:r>
            <a:r>
              <a:rPr lang="cs-CZ" dirty="0" smtClean="0"/>
              <a:t>…</a:t>
            </a:r>
          </a:p>
          <a:p>
            <a:pPr marL="324000" lvl="1" indent="0">
              <a:buNone/>
            </a:pPr>
            <a:endParaRPr lang="cs-CZ" dirty="0" smtClean="0"/>
          </a:p>
          <a:p>
            <a:r>
              <a:rPr lang="cs-CZ" dirty="0"/>
              <a:t>PŘITĚŽUJÍCÍ OKOLNOSTI (</a:t>
            </a:r>
            <a:r>
              <a:rPr lang="cs-CZ" dirty="0" err="1"/>
              <a:t>příkladmo</a:t>
            </a:r>
            <a:r>
              <a:rPr lang="cs-CZ" dirty="0"/>
              <a:t> § 42 TZ)</a:t>
            </a:r>
          </a:p>
          <a:p>
            <a:pPr lvl="1"/>
            <a:r>
              <a:rPr lang="cs-CZ" dirty="0"/>
              <a:t>spáchal trestný čin ze ziskuchtivosti, z pomsty, z národnostní, rasové, etnické, náboženské, třídní či jiné podobné nenávisti nebo z jiné zvlášť zavrženíhodné pohnutky</a:t>
            </a:r>
          </a:p>
          <a:p>
            <a:pPr lvl="1"/>
            <a:r>
              <a:rPr lang="cs-CZ" dirty="0"/>
              <a:t>spáchal trestný čin surovým nebo trýznivým způsobem, zákeřně, se zvláštní lstí či obdobným způsobem</a:t>
            </a:r>
          </a:p>
          <a:p>
            <a:pPr lvl="1"/>
            <a:r>
              <a:rPr lang="cs-CZ" dirty="0" smtClean="0"/>
              <a:t>spáchal </a:t>
            </a:r>
            <a:r>
              <a:rPr lang="cs-CZ" dirty="0"/>
              <a:t>více trestných činů</a:t>
            </a:r>
          </a:p>
          <a:p>
            <a:pPr lvl="1"/>
            <a:r>
              <a:rPr lang="cs-CZ" dirty="0"/>
              <a:t>spáchal trestný čin jako organizátor, jako člen organizované skupiny nebo člen spolčení, </a:t>
            </a:r>
            <a:r>
              <a:rPr lang="cs-CZ" dirty="0" smtClean="0"/>
              <a:t>…</a:t>
            </a:r>
            <a:endParaRPr lang="cs-CZ" b="1" dirty="0"/>
          </a:p>
          <a:p>
            <a:pPr lvl="1"/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5553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8B25F503-609F-4062-B9A8-08CE87C7D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moderační právo </a:t>
            </a:r>
            <a:br>
              <a:rPr lang="cs-CZ" dirty="0" smtClean="0"/>
            </a:br>
            <a:r>
              <a:rPr lang="cs-CZ" dirty="0" smtClean="0"/>
              <a:t>a povinnost soudu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AD2F865-7355-451E-8973-5C6857334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MODERAČNÍ </a:t>
            </a:r>
            <a:r>
              <a:rPr lang="cs-CZ" dirty="0" smtClean="0"/>
              <a:t>PRÁVO</a:t>
            </a:r>
          </a:p>
          <a:p>
            <a:pPr lvl="1"/>
            <a:r>
              <a:rPr lang="cs-CZ" sz="2400" dirty="0" smtClean="0"/>
              <a:t>možnost uložení TOS pod dolní hranici zákonné </a:t>
            </a:r>
            <a:r>
              <a:rPr lang="cs-CZ" sz="2400" dirty="0" err="1" smtClean="0"/>
              <a:t>tr</a:t>
            </a:r>
            <a:r>
              <a:rPr lang="cs-CZ" sz="2400" dirty="0" smtClean="0"/>
              <a:t>. sazby (§ 40 odst. 2 TZ, § 58 TZ)</a:t>
            </a:r>
          </a:p>
          <a:p>
            <a:pPr lvl="2"/>
            <a:r>
              <a:rPr lang="cs-CZ" sz="2400" dirty="0" smtClean="0"/>
              <a:t>zmenšená </a:t>
            </a:r>
            <a:r>
              <a:rPr lang="cs-CZ" sz="2400" dirty="0"/>
              <a:t>příčetnost, mimořádné polehčující okolnosti</a:t>
            </a:r>
          </a:p>
          <a:p>
            <a:pPr marL="914400" lvl="2" indent="0">
              <a:buNone/>
            </a:pPr>
            <a:endParaRPr lang="cs-CZ" sz="2400" dirty="0"/>
          </a:p>
          <a:p>
            <a:pPr lvl="1"/>
            <a:r>
              <a:rPr lang="cs-CZ" sz="2400" dirty="0"/>
              <a:t>možnost uložení TOS nad horní hranicí zákonné </a:t>
            </a:r>
            <a:r>
              <a:rPr lang="cs-CZ" sz="2400" dirty="0" err="1"/>
              <a:t>tr</a:t>
            </a:r>
            <a:r>
              <a:rPr lang="cs-CZ" sz="2400" dirty="0"/>
              <a:t>. sazby (§ 43 odst. 1 TZ, § 59 TZ)</a:t>
            </a:r>
          </a:p>
          <a:p>
            <a:pPr lvl="2"/>
            <a:r>
              <a:rPr lang="cs-CZ" sz="2400" dirty="0"/>
              <a:t>souběh většího počtu TČ, recidiva zvlášť závažných zločinů</a:t>
            </a:r>
          </a:p>
          <a:p>
            <a:r>
              <a:rPr lang="cs-CZ" dirty="0"/>
              <a:t>MODERAČNÍ POVINNOST </a:t>
            </a:r>
            <a:endParaRPr lang="cs-CZ" dirty="0" smtClean="0"/>
          </a:p>
          <a:p>
            <a:pPr lvl="1"/>
            <a:r>
              <a:rPr lang="cs-CZ" sz="2400" dirty="0" smtClean="0"/>
              <a:t>povinnost </a:t>
            </a:r>
            <a:r>
              <a:rPr lang="cs-CZ" sz="2400" dirty="0"/>
              <a:t>uložení TOS pod dolní hranici zákonné </a:t>
            </a:r>
            <a:r>
              <a:rPr lang="cs-CZ" sz="2400" dirty="0" err="1"/>
              <a:t>tr</a:t>
            </a:r>
            <a:r>
              <a:rPr lang="cs-CZ" sz="2400" dirty="0"/>
              <a:t>. </a:t>
            </a:r>
            <a:r>
              <a:rPr lang="cs-CZ" sz="2400" dirty="0" smtClean="0"/>
              <a:t>sazby (§ 58 odst. 4 TZ)</a:t>
            </a:r>
          </a:p>
          <a:p>
            <a:pPr lvl="2"/>
            <a:r>
              <a:rPr lang="cs-CZ" sz="2400" dirty="0" smtClean="0"/>
              <a:t>tzv. spolupracující obviněný</a:t>
            </a:r>
          </a:p>
          <a:p>
            <a:pPr marL="914400" lvl="2" indent="0">
              <a:buNone/>
            </a:pPr>
            <a:endParaRPr lang="cs-CZ" sz="2400" dirty="0"/>
          </a:p>
          <a:p>
            <a:pPr lvl="1"/>
            <a:r>
              <a:rPr lang="cs-CZ" sz="2400" dirty="0"/>
              <a:t>povinnost uložení TOS nad horní hranicí zákonné </a:t>
            </a:r>
            <a:r>
              <a:rPr lang="cs-CZ" sz="2400" dirty="0" err="1"/>
              <a:t>tr</a:t>
            </a:r>
            <a:r>
              <a:rPr lang="cs-CZ" sz="2400" dirty="0"/>
              <a:t>. </a:t>
            </a:r>
            <a:r>
              <a:rPr lang="cs-CZ" sz="2400" dirty="0" smtClean="0"/>
              <a:t>sazby (§ 108 TZ)</a:t>
            </a:r>
          </a:p>
          <a:p>
            <a:pPr lvl="2"/>
            <a:r>
              <a:rPr lang="cs-CZ" sz="2400" dirty="0" smtClean="0"/>
              <a:t>tzv. pachatel TČ spáchaného ve prospěch organizované zločinecké skupiny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190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5965B70-8311-47D7-BFE7-583014F90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zásady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87D3EA9-3D5A-46B1-9961-8A34D7965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2007704"/>
            <a:ext cx="10975815" cy="3824296"/>
          </a:xfrm>
        </p:spPr>
        <p:txBody>
          <a:bodyPr/>
          <a:lstStyle/>
          <a:p>
            <a:r>
              <a:rPr lang="cs-CZ" altLang="cs-CZ" dirty="0" smtClean="0"/>
              <a:t>zásada EKONOMIE TRESTNÍ REPRESE </a:t>
            </a:r>
            <a:r>
              <a:rPr lang="cs-CZ" altLang="cs-CZ" sz="2000" dirty="0" smtClean="0"/>
              <a:t>(resp. subsidiarity přísnější trestní sankce)</a:t>
            </a:r>
          </a:p>
          <a:p>
            <a:pPr lvl="1"/>
            <a:r>
              <a:rPr lang="cs-CZ" altLang="cs-CZ" dirty="0" smtClean="0"/>
              <a:t>zákaz </a:t>
            </a:r>
            <a:r>
              <a:rPr lang="cs-CZ" altLang="cs-CZ" dirty="0"/>
              <a:t>uložení citelnější sankce tam, kde postačí sankce méně </a:t>
            </a:r>
            <a:r>
              <a:rPr lang="cs-CZ" altLang="cs-CZ" dirty="0" smtClean="0"/>
              <a:t>postihující</a:t>
            </a:r>
          </a:p>
          <a:p>
            <a:r>
              <a:rPr lang="cs-CZ" altLang="cs-CZ" dirty="0" smtClean="0"/>
              <a:t>zohlednění </a:t>
            </a:r>
            <a:r>
              <a:rPr lang="cs-CZ" altLang="cs-CZ" dirty="0"/>
              <a:t>právem chráněných zájmů osob poškozených trestným činem</a:t>
            </a:r>
          </a:p>
          <a:p>
            <a:r>
              <a:rPr lang="cs-CZ" dirty="0"/>
              <a:t>zásada HUMANITY trestů</a:t>
            </a:r>
          </a:p>
          <a:p>
            <a:r>
              <a:rPr lang="cs-CZ" dirty="0"/>
              <a:t>zásada PERSONALITY trestů</a:t>
            </a:r>
          </a:p>
          <a:p>
            <a:r>
              <a:rPr lang="cs-CZ" dirty="0"/>
              <a:t>zásada ZÁKAZU DVOJÍHO PŘIČÍTÁNÍ z hlediska </a:t>
            </a:r>
            <a:r>
              <a:rPr lang="cs-CZ" dirty="0" err="1"/>
              <a:t>tr</a:t>
            </a:r>
            <a:r>
              <a:rPr lang="cs-CZ" dirty="0"/>
              <a:t>. sankcí</a:t>
            </a:r>
          </a:p>
          <a:p>
            <a:pPr lvl="1"/>
            <a:r>
              <a:rPr lang="cs-CZ" dirty="0"/>
              <a:t>§ 205 odst. 2 TZ: Kdo si přisvojí cizí věc tím, že se jí zmocní, a </a:t>
            </a:r>
            <a:r>
              <a:rPr lang="cs-CZ" b="1" dirty="0"/>
              <a:t>byl za takový čin v posledních třech letech odsouzen nebo potrestán</a:t>
            </a:r>
            <a:r>
              <a:rPr lang="cs-CZ" dirty="0"/>
              <a:t>, … (recidiva)</a:t>
            </a:r>
          </a:p>
          <a:p>
            <a:pPr lvl="1"/>
            <a:r>
              <a:rPr lang="cs-CZ" dirty="0"/>
              <a:t>je-li určitá okolnost znakem skutkové podstaty, nelze ji pachateli přičítat i v rámci ukládání </a:t>
            </a:r>
            <a:r>
              <a:rPr lang="cs-CZ" dirty="0" err="1"/>
              <a:t>tr</a:t>
            </a:r>
            <a:r>
              <a:rPr lang="cs-CZ" dirty="0"/>
              <a:t>. sankce</a:t>
            </a:r>
          </a:p>
        </p:txBody>
      </p:sp>
    </p:spTree>
    <p:extLst>
      <p:ext uri="{BB962C8B-B14F-4D97-AF65-F5344CB8AC3E}">
        <p14:creationId xmlns:p14="http://schemas.microsoft.com/office/powerpoint/2010/main" val="1286560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C7FE9C6-31D1-4160-9AE5-2B050FFC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529444"/>
            <a:ext cx="11361600" cy="276695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Systém trestů</a:t>
            </a:r>
          </a:p>
        </p:txBody>
      </p:sp>
    </p:spTree>
    <p:extLst>
      <p:ext uri="{BB962C8B-B14F-4D97-AF65-F5344CB8AC3E}">
        <p14:creationId xmlns:p14="http://schemas.microsoft.com/office/powerpoint/2010/main" val="1695804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B3E0276-6DAB-41C3-80BB-9624863C2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třídění </a:t>
            </a:r>
            <a:r>
              <a:rPr lang="cs-CZ" dirty="0"/>
              <a:t>trestů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9A4ED3B-477E-4F35-85C2-C483002E8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07704"/>
            <a:ext cx="11472000" cy="3824296"/>
          </a:xfrm>
        </p:spPr>
        <p:txBody>
          <a:bodyPr/>
          <a:lstStyle/>
          <a:p>
            <a:r>
              <a:rPr lang="cs-CZ" dirty="0"/>
              <a:t>PRAVIDELNÉ </a:t>
            </a:r>
            <a:r>
              <a:rPr lang="cs-CZ" sz="2400" dirty="0" smtClean="0"/>
              <a:t>(§ 52 TZ) </a:t>
            </a:r>
            <a:r>
              <a:rPr lang="cs-CZ" dirty="0" smtClean="0"/>
              <a:t>a VÝJIMEČNÉ tresty </a:t>
            </a:r>
            <a:r>
              <a:rPr lang="cs-CZ" sz="2400" dirty="0" smtClean="0"/>
              <a:t>(§ 54 TZ)</a:t>
            </a:r>
            <a:endParaRPr lang="cs-CZ" sz="2400" dirty="0"/>
          </a:p>
          <a:p>
            <a:pPr lvl="1">
              <a:lnSpc>
                <a:spcPct val="150000"/>
              </a:lnSpc>
            </a:pPr>
            <a:r>
              <a:rPr lang="cs-CZ" sz="2200" dirty="0"/>
              <a:t>výjimečným trestem je TOS na 20-30 let nebo DOŽIVOTÍ</a:t>
            </a:r>
          </a:p>
          <a:p>
            <a:r>
              <a:rPr lang="cs-CZ" dirty="0"/>
              <a:t>HLAVNÍ a VEDLEJŠÍ tresty</a:t>
            </a:r>
          </a:p>
          <a:p>
            <a:pPr lvl="1"/>
            <a:r>
              <a:rPr lang="cs-CZ" sz="2200" dirty="0"/>
              <a:t>hlavní tresty lze ukládat samostatně, vedlejší nikoliv</a:t>
            </a:r>
          </a:p>
          <a:p>
            <a:pPr lvl="1">
              <a:lnSpc>
                <a:spcPct val="150000"/>
              </a:lnSpc>
            </a:pPr>
            <a:r>
              <a:rPr lang="cs-CZ" sz="2200" dirty="0"/>
              <a:t>vedlejší tresty jsou pouze 2 - z</a:t>
            </a:r>
            <a:r>
              <a:rPr lang="cs-CZ" altLang="cs-CZ" sz="2200" dirty="0"/>
              <a:t>tráta čestných titulů a vyznamenání, ztráta vojenské hodnosti</a:t>
            </a:r>
            <a:endParaRPr lang="cs-CZ" sz="2200" dirty="0"/>
          </a:p>
          <a:p>
            <a:r>
              <a:rPr lang="cs-CZ" dirty="0"/>
              <a:t>Nepodmíněný TOS a ALTERNATIVNÍ tresty</a:t>
            </a:r>
          </a:p>
        </p:txBody>
      </p:sp>
    </p:spTree>
    <p:extLst>
      <p:ext uri="{BB962C8B-B14F-4D97-AF65-F5344CB8AC3E}">
        <p14:creationId xmlns:p14="http://schemas.microsoft.com/office/powerpoint/2010/main" val="10984579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603A074-9351-4E89-BE66-A3866F32D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Alternativy v trestním právu hmotném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226A2ED-7C01-4F5C-8553-6C3B3D83B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07704"/>
            <a:ext cx="10753200" cy="3824296"/>
          </a:xfrm>
        </p:spPr>
        <p:txBody>
          <a:bodyPr/>
          <a:lstStyle/>
          <a:p>
            <a:r>
              <a:rPr lang="cs-CZ" dirty="0"/>
              <a:t>ALTERNATIVNÍ TRESTY</a:t>
            </a:r>
          </a:p>
          <a:p>
            <a:pPr lvl="1"/>
            <a:r>
              <a:rPr lang="cs-CZ" dirty="0"/>
              <a:t>alternativy k NTOS </a:t>
            </a:r>
            <a:r>
              <a:rPr lang="cs-CZ" dirty="0" smtClean="0"/>
              <a:t>(PTOS</a:t>
            </a:r>
            <a:r>
              <a:rPr lang="cs-CZ" dirty="0"/>
              <a:t>, PTOS s dohledem, obecně prospěšné práce, domácí vězení, peněžitý </a:t>
            </a:r>
            <a:r>
              <a:rPr lang="cs-CZ" dirty="0" smtClean="0"/>
              <a:t>trest)</a:t>
            </a:r>
            <a:endParaRPr lang="cs-CZ" dirty="0"/>
          </a:p>
          <a:p>
            <a:r>
              <a:rPr lang="cs-CZ" dirty="0"/>
              <a:t>ALTERNATIVY K POTRESTÁNÍ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upuštění od potrestání (vyslovení viny bez uložení trestu)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podmíněné upuštění od potrestání s dohledem (zkušební doba až na 1 rok)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upuštění od potrestání za současného uložení ochranného léčení nebo </a:t>
            </a:r>
            <a:r>
              <a:rPr lang="cs-CZ" sz="2400" dirty="0" err="1"/>
              <a:t>zab</a:t>
            </a:r>
            <a:r>
              <a:rPr lang="cs-CZ" sz="2400" dirty="0"/>
              <a:t>. detence</a:t>
            </a:r>
          </a:p>
          <a:p>
            <a:r>
              <a:rPr lang="cs-CZ" sz="2400" dirty="0"/>
              <a:t>vs. alternativy vně trestního práva (mediace)</a:t>
            </a:r>
          </a:p>
          <a:p>
            <a:r>
              <a:rPr lang="cs-CZ" sz="2400" dirty="0"/>
              <a:t>vs. alternativy v trestním právu procesním (tzv. odklony)</a:t>
            </a:r>
          </a:p>
          <a:p>
            <a:pPr marL="324000" lvl="1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923915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C7FE9C6-31D1-4160-9AE5-2B050FFC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529444"/>
            <a:ext cx="11361600" cy="276695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Jednotlivé druhy trestů</a:t>
            </a:r>
          </a:p>
        </p:txBody>
      </p:sp>
    </p:spTree>
    <p:extLst>
      <p:ext uri="{BB962C8B-B14F-4D97-AF65-F5344CB8AC3E}">
        <p14:creationId xmlns:p14="http://schemas.microsoft.com/office/powerpoint/2010/main" val="18223210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inkompatibilita některých druhů trestů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obecně platí, že lze uložit </a:t>
            </a:r>
            <a:r>
              <a:rPr lang="cs-CZ" b="1" u="sng" dirty="0" smtClean="0"/>
              <a:t>více trestů vedle sebe </a:t>
            </a:r>
            <a:r>
              <a:rPr lang="cs-CZ" dirty="0" smtClean="0"/>
              <a:t>s výjimkou </a:t>
            </a:r>
            <a:r>
              <a:rPr lang="cs-CZ" sz="2400" dirty="0" smtClean="0"/>
              <a:t>(§ 53 odst. 1 TZ)</a:t>
            </a:r>
          </a:p>
          <a:p>
            <a:pPr lvl="1">
              <a:lnSpc>
                <a:spcPct val="150000"/>
              </a:lnSpc>
            </a:pPr>
            <a:r>
              <a:rPr lang="cs-CZ" sz="2400" dirty="0" smtClean="0"/>
              <a:t>domácího vězení, které nelze uložit vedle TOS a OPP</a:t>
            </a:r>
          </a:p>
          <a:p>
            <a:pPr lvl="1">
              <a:lnSpc>
                <a:spcPct val="150000"/>
              </a:lnSpc>
            </a:pPr>
            <a:r>
              <a:rPr lang="cs-CZ" sz="2400" dirty="0" smtClean="0"/>
              <a:t>obecně prospěšných prací, které nelze uložit vedle TOS a DV</a:t>
            </a:r>
          </a:p>
          <a:p>
            <a:pPr lvl="1">
              <a:lnSpc>
                <a:spcPct val="150000"/>
              </a:lnSpc>
            </a:pPr>
            <a:r>
              <a:rPr lang="cs-CZ" sz="2400" dirty="0" smtClean="0"/>
              <a:t>peněžitého trestu, který nelze uložit vedle propadnutí majetku</a:t>
            </a:r>
          </a:p>
          <a:p>
            <a:pPr lvl="1">
              <a:lnSpc>
                <a:spcPct val="150000"/>
              </a:lnSpc>
            </a:pPr>
            <a:r>
              <a:rPr lang="cs-CZ" sz="2400" dirty="0" smtClean="0"/>
              <a:t>zákazu pobytu, který nelze uložit vedle vyhoštění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57995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43584BF-2274-46CB-B244-6AC15E311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Nepodmíněný trest odnětí svobody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CC35D8D-40F5-4313-8902-44FCC78C2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2007704"/>
            <a:ext cx="10905943" cy="3824296"/>
          </a:xfrm>
        </p:spPr>
        <p:txBody>
          <a:bodyPr/>
          <a:lstStyle/>
          <a:p>
            <a:r>
              <a:rPr lang="cs-CZ" dirty="0"/>
              <a:t>univerzální a nejpřísnější</a:t>
            </a:r>
          </a:p>
          <a:p>
            <a:r>
              <a:rPr lang="cs-CZ" dirty="0"/>
              <a:t>pravidelný NTOS do 20 let, výjimečný NTOS 20-30 let nebo </a:t>
            </a:r>
            <a:r>
              <a:rPr lang="cs-CZ" dirty="0" smtClean="0"/>
              <a:t>doživotí</a:t>
            </a:r>
            <a:endParaRPr lang="cs-CZ" dirty="0"/>
          </a:p>
          <a:p>
            <a:r>
              <a:rPr lang="cs-CZ" dirty="0"/>
              <a:t>2 typy věznic: OSTRAHA (3 stupně zabezpečení) a ZVÝŠENÁ OSTRAHA</a:t>
            </a:r>
          </a:p>
          <a:p>
            <a:pPr lvl="1">
              <a:lnSpc>
                <a:spcPct val="150000"/>
              </a:lnSpc>
            </a:pPr>
            <a:r>
              <a:rPr lang="cs-CZ" sz="2200" dirty="0"/>
              <a:t>možnost přeřazení </a:t>
            </a:r>
            <a:r>
              <a:rPr lang="cs-CZ" sz="2200" dirty="0" smtClean="0"/>
              <a:t>do jiného typu </a:t>
            </a:r>
            <a:r>
              <a:rPr lang="cs-CZ" sz="2200" dirty="0"/>
              <a:t>věznice </a:t>
            </a:r>
            <a:r>
              <a:rPr lang="cs-CZ" sz="2200" dirty="0" smtClean="0"/>
              <a:t>(do mírnějšího typu po ¼, u </a:t>
            </a:r>
            <a:r>
              <a:rPr lang="cs-CZ" sz="2200" dirty="0"/>
              <a:t>doživotí až po 10 letech)</a:t>
            </a:r>
          </a:p>
          <a:p>
            <a:r>
              <a:rPr lang="cs-CZ" dirty="0"/>
              <a:t>PODMÍNĚNÉ PROPUŠTĚNÍ</a:t>
            </a:r>
          </a:p>
          <a:p>
            <a:pPr lvl="1"/>
            <a:r>
              <a:rPr lang="cs-CZ" dirty="0"/>
              <a:t>zkušební doba u přečinů až na 3 léta, u zločinů 1-7 let</a:t>
            </a:r>
          </a:p>
          <a:p>
            <a:pPr lvl="1"/>
            <a:r>
              <a:rPr lang="cs-CZ" dirty="0"/>
              <a:t>po 1/3 (u přečinů výjimečně i dříve), po 1/2, po 2/3 (u výjimečného TOS 20-30 let a zákonem taxativně vyjmenovaných závažných TČ) a 20 let u doživotí</a:t>
            </a:r>
          </a:p>
          <a:p>
            <a:r>
              <a:rPr lang="cs-CZ" dirty="0"/>
              <a:t>možnost přeměny v trest domácího vězení </a:t>
            </a:r>
            <a:r>
              <a:rPr lang="cs-CZ" sz="2400" dirty="0"/>
              <a:t>(po ½ výkonu NTOS)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010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C7FE9C6-31D1-4160-9AE5-2B050FFC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529444"/>
            <a:ext cx="11361600" cy="276695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Systém trestních sankcí</a:t>
            </a:r>
          </a:p>
        </p:txBody>
      </p:sp>
    </p:spTree>
    <p:extLst>
      <p:ext uri="{BB962C8B-B14F-4D97-AF65-F5344CB8AC3E}">
        <p14:creationId xmlns:p14="http://schemas.microsoft.com/office/powerpoint/2010/main" val="4041944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8545DEEF-78AE-4F7C-82BE-A519A14EB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Podmíněný trest odnětí svobody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E67FEFA-4606-44D5-8839-6AB7964C7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07704"/>
            <a:ext cx="10866754" cy="3824296"/>
          </a:xfrm>
        </p:spPr>
        <p:txBody>
          <a:bodyPr/>
          <a:lstStyle/>
          <a:p>
            <a:r>
              <a:rPr lang="cs-CZ" altLang="cs-CZ" dirty="0"/>
              <a:t>podmíněný odklad výkonu (nepodmíněného) TOS, který </a:t>
            </a:r>
            <a:r>
              <a:rPr lang="cs-CZ" altLang="cs-CZ" u="sng" dirty="0"/>
              <a:t>nepřevyšuje 3 léta</a:t>
            </a:r>
          </a:p>
          <a:p>
            <a:r>
              <a:rPr lang="cs-CZ" altLang="cs-CZ" dirty="0"/>
              <a:t>„podmínka“ spočívá ve:</a:t>
            </a:r>
          </a:p>
          <a:p>
            <a:pPr lvl="1"/>
            <a:r>
              <a:rPr lang="cs-CZ" altLang="cs-CZ" sz="2400" dirty="0"/>
              <a:t>zkušební době 1-5 let</a:t>
            </a:r>
          </a:p>
          <a:p>
            <a:pPr lvl="1"/>
            <a:r>
              <a:rPr lang="cs-CZ" altLang="cs-CZ" sz="2400" dirty="0"/>
              <a:t>stanovení přiměřených </a:t>
            </a:r>
            <a:r>
              <a:rPr lang="cs-CZ" altLang="cs-CZ" sz="2400" dirty="0" smtClean="0"/>
              <a:t>omezení a povinností (včetně </a:t>
            </a:r>
            <a:r>
              <a:rPr lang="cs-CZ" altLang="cs-CZ" sz="2400" dirty="0"/>
              <a:t>příp. povinnosti k náhradě škody)</a:t>
            </a:r>
          </a:p>
          <a:p>
            <a:pPr lvl="1"/>
            <a:r>
              <a:rPr lang="cs-CZ" altLang="cs-CZ" sz="2400" dirty="0"/>
              <a:t>obviněný se buď osvědčí nebo (neosvědčí-li se) je mu nařízen výkon NTOS</a:t>
            </a:r>
          </a:p>
          <a:p>
            <a:r>
              <a:rPr lang="cs-CZ" altLang="cs-CZ" dirty="0"/>
              <a:t>PTOS bez dohledu a s dohledem</a:t>
            </a:r>
          </a:p>
          <a:p>
            <a:r>
              <a:rPr lang="cs-CZ" altLang="cs-CZ" dirty="0"/>
              <a:t>DOHLED: vykonává probační úředník </a:t>
            </a:r>
            <a:r>
              <a:rPr lang="cs-CZ" altLang="cs-CZ" sz="2400" dirty="0"/>
              <a:t>(úředník Probační a mediační služby)</a:t>
            </a:r>
          </a:p>
          <a:p>
            <a:pPr lvl="1"/>
            <a:r>
              <a:rPr lang="cs-CZ" altLang="cs-CZ" dirty="0"/>
              <a:t>stanoví probační plán, kontroluje plnění přim. omezení a povinností, informuje soud o jejich (ne)plnění</a:t>
            </a:r>
          </a:p>
          <a:p>
            <a:pPr lvl="1"/>
            <a:r>
              <a:rPr lang="cs-CZ" altLang="cs-CZ" dirty="0"/>
              <a:t>obviněný je povinen spolupracovat, hlásit se u </a:t>
            </a:r>
            <a:r>
              <a:rPr lang="cs-CZ" altLang="cs-CZ" dirty="0" err="1"/>
              <a:t>prob</a:t>
            </a:r>
            <a:r>
              <a:rPr lang="cs-CZ" altLang="cs-CZ" dirty="0"/>
              <a:t>. úředníka, umožnit mu vstup do obydlí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578276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4820754-915E-4D67-AFCD-9ACF1B94B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vězení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3612206-1E43-44A9-827C-04E4976F2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07704"/>
            <a:ext cx="10753200" cy="3824296"/>
          </a:xfrm>
        </p:spPr>
        <p:txBody>
          <a:bodyPr/>
          <a:lstStyle/>
          <a:p>
            <a:r>
              <a:rPr lang="cs-CZ" dirty="0"/>
              <a:t>pouze za PŘEČINY</a:t>
            </a:r>
          </a:p>
          <a:p>
            <a:r>
              <a:rPr lang="cs-CZ" dirty="0"/>
              <a:t>až na 2 léta</a:t>
            </a:r>
          </a:p>
          <a:p>
            <a:r>
              <a:rPr lang="cs-CZ" altLang="cs-CZ" dirty="0"/>
              <a:t>povinnost zdržovat se v určeném obydlí v době stanovené soudem </a:t>
            </a:r>
          </a:p>
          <a:p>
            <a:pPr lvl="1"/>
            <a:r>
              <a:rPr lang="cs-CZ" altLang="cs-CZ" sz="2200" dirty="0"/>
              <a:t>může být doplněna o další </a:t>
            </a:r>
            <a:r>
              <a:rPr lang="cs-CZ" altLang="cs-CZ" sz="2200" dirty="0" smtClean="0"/>
              <a:t>přiměřené povinnosti a omezení (včetně </a:t>
            </a:r>
            <a:r>
              <a:rPr lang="cs-CZ" altLang="cs-CZ" sz="2200" dirty="0"/>
              <a:t>náhrady škody)</a:t>
            </a:r>
          </a:p>
          <a:p>
            <a:pPr lvl="1"/>
            <a:r>
              <a:rPr lang="cs-CZ" altLang="cs-CZ" sz="2200" dirty="0"/>
              <a:t>přihlíží se k </a:t>
            </a:r>
            <a:r>
              <a:rPr lang="cs-CZ" altLang="cs-CZ" sz="2200" dirty="0" err="1"/>
              <a:t>prac</a:t>
            </a:r>
            <a:r>
              <a:rPr lang="cs-CZ" altLang="cs-CZ" sz="2200" dirty="0"/>
              <a:t>. době, vyřizování osobních a rodinných záležitostí, účasti na bohoslužbách</a:t>
            </a:r>
          </a:p>
          <a:p>
            <a:r>
              <a:rPr lang="cs-CZ" dirty="0"/>
              <a:t>kontrola</a:t>
            </a:r>
          </a:p>
          <a:p>
            <a:pPr lvl="1"/>
            <a:r>
              <a:rPr lang="cs-CZ" sz="2400" dirty="0"/>
              <a:t>namátková kontrola probačním úředníkem</a:t>
            </a:r>
          </a:p>
          <a:p>
            <a:pPr lvl="1"/>
            <a:r>
              <a:rPr lang="cs-CZ" altLang="cs-CZ" sz="2400" dirty="0"/>
              <a:t>elektronický kontrolní systém</a:t>
            </a:r>
            <a:endParaRPr lang="cs-CZ" sz="2400" dirty="0"/>
          </a:p>
          <a:p>
            <a:r>
              <a:rPr lang="cs-CZ" altLang="cs-CZ" dirty="0"/>
              <a:t>neplnění podmínek </a:t>
            </a:r>
            <a:r>
              <a:rPr lang="cs-CZ" altLang="cs-CZ" dirty="0">
                <a:sym typeface="Symbol" panose="05050102010706020507" pitchFamily="18" charset="2"/>
              </a:rPr>
              <a:t></a:t>
            </a:r>
            <a:r>
              <a:rPr lang="cs-CZ" altLang="cs-CZ" dirty="0"/>
              <a:t> PŘEMĚNA v NTOS </a:t>
            </a:r>
            <a:r>
              <a:rPr lang="cs-CZ" altLang="cs-CZ" sz="2400" dirty="0"/>
              <a:t>(1 den DV = 1 den NTOS)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779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B2A33CB-2651-4E59-9032-664B8F551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prospěšné práce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572DA1-F1F0-4FB4-BC17-58164220A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pouze za PŘEČINY</a:t>
            </a:r>
          </a:p>
          <a:p>
            <a:r>
              <a:rPr lang="cs-CZ" altLang="cs-CZ" dirty="0"/>
              <a:t>povinnost provést OPP ve výměre 50 – 300 h do 1 roku od nařízení výkonu </a:t>
            </a:r>
          </a:p>
          <a:p>
            <a:pPr lvl="1">
              <a:lnSpc>
                <a:spcPct val="150000"/>
              </a:lnSpc>
            </a:pPr>
            <a:r>
              <a:rPr lang="cs-CZ" altLang="cs-CZ" sz="2200" dirty="0"/>
              <a:t>údržba veřejných prostranství, úklid a údržba veřejných budov a komunikací atp. bez odměny</a:t>
            </a:r>
          </a:p>
          <a:p>
            <a:r>
              <a:rPr lang="cs-CZ" altLang="cs-CZ" dirty="0"/>
              <a:t>kontrola probačním </a:t>
            </a:r>
            <a:r>
              <a:rPr lang="cs-CZ" altLang="cs-CZ" dirty="0" smtClean="0"/>
              <a:t>úřadníkem, </a:t>
            </a:r>
            <a:r>
              <a:rPr lang="cs-CZ" dirty="0" smtClean="0"/>
              <a:t>neplnění </a:t>
            </a:r>
            <a:r>
              <a:rPr lang="cs-CZ" dirty="0"/>
              <a:t>podmínek</a:t>
            </a:r>
            <a:r>
              <a:rPr lang="cs-CZ" altLang="cs-CZ" dirty="0">
                <a:sym typeface="Symbol" panose="05050102010706020507" pitchFamily="18" charset="2"/>
              </a:rPr>
              <a:t> </a:t>
            </a:r>
            <a:r>
              <a:rPr lang="cs-CZ" altLang="cs-CZ" dirty="0"/>
              <a:t> PŘEMĚNA </a:t>
            </a:r>
            <a:r>
              <a:rPr lang="cs-CZ" altLang="cs-CZ" dirty="0" smtClean="0"/>
              <a:t>v</a:t>
            </a:r>
          </a:p>
          <a:p>
            <a:pPr lvl="1"/>
            <a:r>
              <a:rPr lang="cs-CZ" sz="2200" dirty="0"/>
              <a:t>domácí vězení (1 hod. OPP = 1 den DV)</a:t>
            </a:r>
          </a:p>
          <a:p>
            <a:pPr lvl="1"/>
            <a:r>
              <a:rPr lang="cs-CZ" sz="2200" dirty="0"/>
              <a:t>peněžitý trest s tzv. náhradním TOS </a:t>
            </a:r>
          </a:p>
          <a:p>
            <a:pPr lvl="1"/>
            <a:r>
              <a:rPr lang="cs-CZ" sz="2200" dirty="0"/>
              <a:t>NTOS (1 hod OPP = 1 den NTOS)</a:t>
            </a:r>
          </a:p>
          <a:p>
            <a:pPr lvl="1"/>
            <a:r>
              <a:rPr lang="cs-CZ" sz="2200" dirty="0"/>
              <a:t>prodloužení doby OPP až o 6 měsíců a zpřísnění podmínek (např. dohled</a:t>
            </a:r>
            <a:r>
              <a:rPr lang="cs-CZ" sz="2200" dirty="0" smtClean="0"/>
              <a:t>)</a:t>
            </a:r>
            <a:endParaRPr lang="cs-CZ" altLang="cs-CZ" dirty="0" smtClean="0"/>
          </a:p>
          <a:p>
            <a:r>
              <a:rPr lang="cs-CZ" altLang="cs-CZ" sz="2400" dirty="0" smtClean="0"/>
              <a:t>POZOR! neplést s VEŘEJNĚ prospěšnými pracemi, což je institut pracovního práva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41404265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2E99C0B-715B-4609-8DBF-8C924063D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Majetkové tresty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86CC2F1-5854-4097-9344-8E310DCF7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PENĚŽITÝ TREST</a:t>
            </a:r>
          </a:p>
          <a:p>
            <a:pPr lvl="1"/>
            <a:r>
              <a:rPr lang="cs-CZ" dirty="0"/>
              <a:t>za přečin (neukládá-li se TOS); za úmyslný TČ ze zištné pohnutky; za TČ, stanoví-li to zvláštní část TZ</a:t>
            </a:r>
          </a:p>
          <a:p>
            <a:pPr lvl="1"/>
            <a:r>
              <a:rPr lang="cs-CZ" dirty="0"/>
              <a:t>20-730 denních sazeb ve výměre 100 Kč - 50.000 Kč</a:t>
            </a:r>
          </a:p>
          <a:p>
            <a:pPr lvl="1"/>
            <a:r>
              <a:rPr lang="cs-CZ" dirty="0"/>
              <a:t>náhradní </a:t>
            </a:r>
            <a:r>
              <a:rPr lang="cs-CZ" dirty="0" smtClean="0"/>
              <a:t>TOS </a:t>
            </a:r>
            <a:r>
              <a:rPr lang="cs-CZ" dirty="0"/>
              <a:t>až na 4 léta, </a:t>
            </a:r>
            <a:r>
              <a:rPr lang="cs-CZ" dirty="0" smtClean="0"/>
              <a:t>nesplnění → přeměna </a:t>
            </a:r>
            <a:r>
              <a:rPr lang="cs-CZ" dirty="0"/>
              <a:t>peněžitého trestu v DV </a:t>
            </a:r>
            <a:r>
              <a:rPr lang="cs-CZ" dirty="0" smtClean="0"/>
              <a:t>/ OPP / NTOS</a:t>
            </a:r>
            <a:endParaRPr lang="cs-CZ" dirty="0"/>
          </a:p>
          <a:p>
            <a:r>
              <a:rPr lang="cs-CZ" dirty="0"/>
              <a:t>PROPADNUTÍ VĚCI</a:t>
            </a:r>
          </a:p>
          <a:p>
            <a:pPr lvl="1"/>
            <a:r>
              <a:rPr lang="cs-CZ" dirty="0"/>
              <a:t>bezprostřední nebo zprostředkovaný výnos z trestné činnosti, nástroj trestné činnosti</a:t>
            </a:r>
          </a:p>
          <a:p>
            <a:pPr lvl="1"/>
            <a:r>
              <a:rPr lang="cs-CZ" dirty="0"/>
              <a:t>věc náležející pachateli (§ 135 TZ: faktická držba věci, aniž by byl oprávněný vlastník/držitel znám)</a:t>
            </a:r>
          </a:p>
          <a:p>
            <a:r>
              <a:rPr lang="cs-CZ" dirty="0"/>
              <a:t>PROPADNUTÍ MAJETKU</a:t>
            </a:r>
          </a:p>
          <a:p>
            <a:pPr lvl="1"/>
            <a:r>
              <a:rPr lang="cs-CZ" dirty="0"/>
              <a:t>za zvlášť závažný zločin; při ukládání výjimečného trestu; stanoví-li to zvláštní část TZ</a:t>
            </a:r>
          </a:p>
          <a:p>
            <a:pPr lvl="1"/>
            <a:r>
              <a:rPr lang="cs-CZ" dirty="0"/>
              <a:t>propadnutí celého majetku nebo jeho části (vyjma věcí nezbytných k základním životním potřebám)</a:t>
            </a:r>
          </a:p>
        </p:txBody>
      </p:sp>
    </p:spTree>
    <p:extLst>
      <p:ext uri="{BB962C8B-B14F-4D97-AF65-F5344CB8AC3E}">
        <p14:creationId xmlns:p14="http://schemas.microsoft.com/office/powerpoint/2010/main" val="20725962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8F965EC-99A9-467F-ACE5-BE991B2D1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„zákazy“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0BB460B-CABB-485E-A520-997A7F130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07704"/>
            <a:ext cx="10866754" cy="3824296"/>
          </a:xfrm>
        </p:spPr>
        <p:txBody>
          <a:bodyPr/>
          <a:lstStyle/>
          <a:p>
            <a:r>
              <a:rPr lang="cs-CZ" dirty="0"/>
              <a:t>ZÁKAZ ČINNOSTI</a:t>
            </a:r>
          </a:p>
          <a:p>
            <a:pPr lvl="1"/>
            <a:r>
              <a:rPr lang="cs-CZ" dirty="0"/>
              <a:t>za TČ spáchaný v souvislosti s činností (zaměstnání, povolání, </a:t>
            </a:r>
            <a:r>
              <a:rPr lang="cs-CZ" dirty="0" smtClean="0"/>
              <a:t>funkce</a:t>
            </a:r>
            <a:r>
              <a:rPr lang="cs-CZ" dirty="0"/>
              <a:t> </a:t>
            </a:r>
            <a:r>
              <a:rPr lang="cs-CZ" dirty="0" smtClean="0"/>
              <a:t>nebo činnost, </a:t>
            </a:r>
            <a:r>
              <a:rPr lang="cs-CZ" dirty="0"/>
              <a:t>k níž je třeba zvláštního povolení nebo jejíž výkon upravuje jiný právní předpis), 1 rok až 10 let</a:t>
            </a:r>
          </a:p>
          <a:p>
            <a:r>
              <a:rPr lang="cs-CZ" dirty="0"/>
              <a:t>ZÁKAZ POBYTU</a:t>
            </a:r>
          </a:p>
          <a:p>
            <a:pPr lvl="1"/>
            <a:r>
              <a:rPr lang="cs-CZ" dirty="0"/>
              <a:t>za úmyslný TČ, vyžaduje-li to se zřetelem na dosavadní způsob života pachatele a místo spáchání činu ochrana veřejného pořádku, rodiny, zdraví, mravnosti či majetku (vyjma trvalého pobytu), 1 rok až 10 let</a:t>
            </a:r>
          </a:p>
          <a:p>
            <a:r>
              <a:rPr lang="cs-CZ" dirty="0"/>
              <a:t>ZÁKAZ VSTUPU NA SPORTOVNÍ, KULTURNÍ A JINÉ SPOL. AKCE</a:t>
            </a:r>
          </a:p>
          <a:p>
            <a:pPr lvl="1"/>
            <a:r>
              <a:rPr lang="cs-CZ" dirty="0"/>
              <a:t>za úmyslný TČ spáchaný v souvislosti s návštěvou akce, až na 10 let</a:t>
            </a:r>
          </a:p>
          <a:p>
            <a:pPr lvl="1"/>
            <a:r>
              <a:rPr lang="cs-CZ" dirty="0"/>
              <a:t>kontrola probačním úřadníkem</a:t>
            </a:r>
          </a:p>
        </p:txBody>
      </p:sp>
    </p:spTree>
    <p:extLst>
      <p:ext uri="{BB962C8B-B14F-4D97-AF65-F5344CB8AC3E}">
        <p14:creationId xmlns:p14="http://schemas.microsoft.com/office/powerpoint/2010/main" val="15916628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24B4B72-D89F-4812-873E-8AFE1C85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Vyhoštění </a:t>
            </a:r>
            <a:br>
              <a:rPr lang="cs-CZ" dirty="0"/>
            </a:br>
            <a:r>
              <a:rPr lang="cs-CZ" dirty="0"/>
              <a:t>a vedlejší tresty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FB6C6B1-96CC-4C25-9564-EEC14E880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VYHOŠTĚNÍ</a:t>
            </a:r>
          </a:p>
          <a:p>
            <a:pPr lvl="1"/>
            <a:r>
              <a:rPr lang="cs-CZ" sz="2400" dirty="0"/>
              <a:t>pouze u „neobčanů“ ČR</a:t>
            </a:r>
          </a:p>
          <a:p>
            <a:pPr lvl="1"/>
            <a:r>
              <a:rPr lang="cs-CZ" sz="2400" dirty="0"/>
              <a:t>vyžaduje-li to bezpečnost lidí nebo majetku nebo jiný obecný zájem</a:t>
            </a:r>
          </a:p>
          <a:p>
            <a:pPr lvl="1"/>
            <a:r>
              <a:rPr lang="cs-CZ" sz="2400" dirty="0"/>
              <a:t>1 rok až 10 let</a:t>
            </a:r>
          </a:p>
          <a:p>
            <a:pPr lvl="1"/>
            <a:r>
              <a:rPr lang="cs-CZ" sz="2400" dirty="0"/>
              <a:t>omezené možnosti vyhoštění např. u občanů EU, pronásledovaných osob atd.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dirty="0"/>
              <a:t>VEDLEJŠÍ TRESTY</a:t>
            </a:r>
          </a:p>
          <a:p>
            <a:pPr lvl="1"/>
            <a:r>
              <a:rPr lang="cs-CZ" sz="2400" dirty="0"/>
              <a:t>ztráta čestných titulů anebo vyznamenání</a:t>
            </a:r>
          </a:p>
          <a:p>
            <a:pPr lvl="1"/>
            <a:r>
              <a:rPr lang="cs-CZ" sz="2400" dirty="0"/>
              <a:t>ztráta vojenské hodnosti</a:t>
            </a:r>
          </a:p>
          <a:p>
            <a:pPr lvl="1"/>
            <a:r>
              <a:rPr lang="cs-CZ" sz="2400" dirty="0"/>
              <a:t>za úmyslný TČ nebo TČ spáchaný ze zvlášť zavrženíhodné pohnutky při současném uložení NTOS min. na 2 léta</a:t>
            </a:r>
          </a:p>
          <a:p>
            <a:pPr marL="72000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62335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C7FE9C6-31D1-4160-9AE5-2B050FFC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529444"/>
            <a:ext cx="11361600" cy="276695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Ochranná opatření</a:t>
            </a:r>
          </a:p>
        </p:txBody>
      </p:sp>
    </p:spTree>
    <p:extLst>
      <p:ext uri="{BB962C8B-B14F-4D97-AF65-F5344CB8AC3E}">
        <p14:creationId xmlns:p14="http://schemas.microsoft.com/office/powerpoint/2010/main" val="32034218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C6582CB-EC86-4EC9-9DD2-D2EFA91EF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ochranných opatření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D48C276-B881-4995-97C5-6E7A57227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 smtClean="0"/>
              <a:t>lze </a:t>
            </a:r>
            <a:r>
              <a:rPr lang="cs-CZ" sz="2600" dirty="0"/>
              <a:t>uložit rovněž za ČJT </a:t>
            </a:r>
          </a:p>
          <a:p>
            <a:pPr lvl="1"/>
            <a:r>
              <a:rPr lang="cs-CZ" dirty="0"/>
              <a:t>nepříčetní </a:t>
            </a:r>
            <a:r>
              <a:rPr lang="cs-CZ" dirty="0" smtClean="0"/>
              <a:t>pachatelé, </a:t>
            </a:r>
            <a:r>
              <a:rPr lang="cs-CZ" dirty="0"/>
              <a:t>děti mladší 15 </a:t>
            </a:r>
            <a:r>
              <a:rPr lang="cs-CZ" dirty="0" smtClean="0"/>
              <a:t>let, mladiství s </a:t>
            </a:r>
            <a:r>
              <a:rPr lang="cs-CZ" dirty="0" smtClean="0"/>
              <a:t>„nedostatečnou“ rozumovou </a:t>
            </a:r>
            <a:r>
              <a:rPr lang="cs-CZ" dirty="0" smtClean="0"/>
              <a:t>a mravní vyspělostí</a:t>
            </a:r>
            <a:endParaRPr lang="cs-CZ" dirty="0"/>
          </a:p>
          <a:p>
            <a:r>
              <a:rPr lang="cs-CZ" sz="2600" dirty="0" smtClean="0"/>
              <a:t>lze </a:t>
            </a:r>
            <a:r>
              <a:rPr lang="cs-CZ" sz="2600" dirty="0"/>
              <a:t>uložit i v občanskoprávním řízení</a:t>
            </a:r>
          </a:p>
          <a:p>
            <a:pPr lvl="1"/>
            <a:r>
              <a:rPr lang="cs-CZ" dirty="0"/>
              <a:t>u dětí mladších 15 let lze v občanskoprávním řízení uložit ochranné léčení nebo ochrannou výchovu</a:t>
            </a:r>
          </a:p>
          <a:p>
            <a:r>
              <a:rPr lang="cs-CZ" sz="2600" dirty="0" smtClean="0"/>
              <a:t>postrádají </a:t>
            </a:r>
            <a:r>
              <a:rPr lang="cs-CZ" sz="2600" dirty="0"/>
              <a:t>represivní účel</a:t>
            </a:r>
          </a:p>
          <a:p>
            <a:r>
              <a:rPr lang="cs-CZ" sz="2600" dirty="0" smtClean="0"/>
              <a:t>jsou </a:t>
            </a:r>
            <a:r>
              <a:rPr lang="cs-CZ" sz="2600" dirty="0"/>
              <a:t>neurčitá </a:t>
            </a:r>
            <a:r>
              <a:rPr lang="cs-CZ" sz="2000" dirty="0"/>
              <a:t>(nelze předem stanovit dobu jejich trvání</a:t>
            </a:r>
            <a:r>
              <a:rPr lang="cs-CZ" sz="2000" dirty="0" smtClean="0"/>
              <a:t>)</a:t>
            </a:r>
          </a:p>
          <a:p>
            <a:r>
              <a:rPr lang="cs-CZ" sz="2600" dirty="0" smtClean="0"/>
              <a:t>lze je ukládat </a:t>
            </a:r>
            <a:r>
              <a:rPr lang="cs-CZ" sz="2600" dirty="0" smtClean="0"/>
              <a:t>vedle trestů i samostatně </a:t>
            </a:r>
          </a:p>
          <a:p>
            <a:pPr lvl="1"/>
            <a:r>
              <a:rPr lang="cs-CZ" dirty="0" smtClean="0"/>
              <a:t>nelze však uložit zabrání části majetku vedle propadnutí téže </a:t>
            </a:r>
            <a:r>
              <a:rPr lang="cs-CZ" dirty="0"/>
              <a:t>části majetku a </a:t>
            </a:r>
            <a:r>
              <a:rPr lang="cs-CZ" dirty="0" smtClean="0"/>
              <a:t>OL vedle ZD</a:t>
            </a:r>
            <a:endParaRPr lang="cs-CZ" dirty="0"/>
          </a:p>
          <a:p>
            <a:r>
              <a:rPr lang="cs-CZ" sz="2600" dirty="0"/>
              <a:t>doplňují systém trestů</a:t>
            </a:r>
          </a:p>
          <a:p>
            <a:pPr lvl="1"/>
            <a:r>
              <a:rPr lang="cs-CZ" dirty="0"/>
              <a:t>ať již ve vztahu k ČJT (za která nelze ukládat tresty) nebo k trestu propadnutí </a:t>
            </a:r>
            <a:r>
              <a:rPr lang="cs-CZ" dirty="0" smtClean="0"/>
              <a:t>věci (zabrání věci)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19439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C6582CB-EC86-4EC9-9DD2-D2EFA91EF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Ochranné léčení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D48C276-B881-4995-97C5-6E7A57227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2007704"/>
            <a:ext cx="10997079" cy="3824296"/>
          </a:xfrm>
        </p:spPr>
        <p:txBody>
          <a:bodyPr/>
          <a:lstStyle/>
          <a:p>
            <a:r>
              <a:rPr lang="cs-CZ" dirty="0" smtClean="0"/>
              <a:t>4 kategorie pachatelů</a:t>
            </a:r>
          </a:p>
          <a:p>
            <a:pPr lvl="1"/>
            <a:r>
              <a:rPr lang="cs-CZ" dirty="0" smtClean="0"/>
              <a:t>nepříčetní, jež spáchali ČJT</a:t>
            </a:r>
          </a:p>
          <a:p>
            <a:pPr lvl="1"/>
            <a:r>
              <a:rPr lang="cs-CZ" dirty="0" smtClean="0"/>
              <a:t>zmenšeně příčetní, jež spáchali TČ</a:t>
            </a:r>
          </a:p>
          <a:p>
            <a:pPr lvl="1"/>
            <a:r>
              <a:rPr lang="cs-CZ" dirty="0" smtClean="0"/>
              <a:t>příčetní, jež spáchali TČ ve stavu vyvolaném duševní poruchou</a:t>
            </a:r>
          </a:p>
          <a:p>
            <a:pPr lvl="1"/>
            <a:r>
              <a:rPr lang="cs-CZ" dirty="0" smtClean="0"/>
              <a:t>příčetní, jež zneužívají návykové látky a TČ spáchali pod jejich vlivem / v souvislosti s jejich zneužíváním</a:t>
            </a:r>
            <a:endParaRPr lang="cs-CZ" dirty="0"/>
          </a:p>
          <a:p>
            <a:r>
              <a:rPr lang="cs-CZ" dirty="0"/>
              <a:t>AMBULANTNÍ nebo ÚSTAVNÍ forma</a:t>
            </a:r>
          </a:p>
          <a:p>
            <a:pPr lvl="1"/>
            <a:r>
              <a:rPr lang="cs-CZ" dirty="0"/>
              <a:t>formu lze průběžně měnit, příp. i z OL na zabezpečovací detenci</a:t>
            </a:r>
          </a:p>
          <a:p>
            <a:pPr lvl="1"/>
            <a:r>
              <a:rPr lang="cs-CZ" dirty="0"/>
              <a:t>povinnost přezkoumat účelnost trvání ústavního OL </a:t>
            </a:r>
            <a:r>
              <a:rPr lang="cs-CZ" u="sng" dirty="0"/>
              <a:t>každé 2 roky</a:t>
            </a:r>
          </a:p>
          <a:p>
            <a:r>
              <a:rPr lang="cs-CZ" dirty="0"/>
              <a:t>OL vs. ZABEZPEČOVACÍ DETENCE</a:t>
            </a:r>
          </a:p>
          <a:p>
            <a:pPr lvl="1"/>
            <a:r>
              <a:rPr lang="cs-CZ" dirty="0"/>
              <a:t>ZD je </a:t>
            </a:r>
            <a:r>
              <a:rPr lang="cs-CZ" u="sng" dirty="0" smtClean="0"/>
              <a:t>subsidiárním</a:t>
            </a:r>
            <a:r>
              <a:rPr lang="cs-CZ" dirty="0" smtClean="0"/>
              <a:t> ochranným opatřením </a:t>
            </a:r>
            <a:r>
              <a:rPr lang="cs-CZ" dirty="0"/>
              <a:t>vůči </a:t>
            </a:r>
            <a:r>
              <a:rPr lang="cs-CZ" dirty="0" smtClean="0"/>
              <a:t>OL určeným pro </a:t>
            </a:r>
            <a:r>
              <a:rPr lang="cs-CZ" dirty="0"/>
              <a:t>nejvíce nebezpečné </a:t>
            </a:r>
            <a:r>
              <a:rPr lang="cs-CZ" dirty="0" smtClean="0"/>
              <a:t>pachatele </a:t>
            </a:r>
            <a:endParaRPr lang="cs-CZ" dirty="0"/>
          </a:p>
          <a:p>
            <a:pPr lvl="1"/>
            <a:r>
              <a:rPr lang="cs-CZ" dirty="0"/>
              <a:t>povinnost přezkoumat účelnost jejího trvání </a:t>
            </a:r>
            <a:r>
              <a:rPr lang="cs-CZ" u="sng" dirty="0"/>
              <a:t>každý rok</a:t>
            </a:r>
            <a:r>
              <a:rPr lang="cs-CZ" dirty="0"/>
              <a:t> (u mladistvých každých 6 měsíců)</a:t>
            </a:r>
          </a:p>
        </p:txBody>
      </p:sp>
    </p:spTree>
    <p:extLst>
      <p:ext uri="{BB962C8B-B14F-4D97-AF65-F5344CB8AC3E}">
        <p14:creationId xmlns:p14="http://schemas.microsoft.com/office/powerpoint/2010/main" val="15591557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C1A960-1F53-4957-B142-85296D192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Zabrání věci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C3BA1C-31F1-491E-8A72-F489A74A4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65172"/>
            <a:ext cx="11010446" cy="3824296"/>
          </a:xfrm>
        </p:spPr>
        <p:txBody>
          <a:bodyPr/>
          <a:lstStyle/>
          <a:p>
            <a:r>
              <a:rPr lang="cs-CZ" dirty="0"/>
              <a:t>subsidiární </a:t>
            </a:r>
            <a:r>
              <a:rPr lang="cs-CZ" dirty="0" smtClean="0"/>
              <a:t>opatření ve vztahu k TRESTU </a:t>
            </a:r>
            <a:r>
              <a:rPr lang="cs-CZ" dirty="0"/>
              <a:t>propadnutí </a:t>
            </a:r>
            <a:r>
              <a:rPr lang="cs-CZ" dirty="0" smtClean="0"/>
              <a:t>věci</a:t>
            </a:r>
          </a:p>
          <a:p>
            <a:r>
              <a:rPr lang="cs-CZ" dirty="0"/>
              <a:t>nástroj trestné činnosti</a:t>
            </a:r>
          </a:p>
          <a:p>
            <a:pPr lvl="1"/>
            <a:r>
              <a:rPr lang="cs-CZ" sz="2200" dirty="0"/>
              <a:t>náleží-li pachateli, jehož nelze stíhat nebo odsoudit nebo od jehož potrestání soud upustil</a:t>
            </a:r>
          </a:p>
          <a:p>
            <a:pPr lvl="1"/>
            <a:r>
              <a:rPr lang="cs-CZ" sz="2200" dirty="0"/>
              <a:t>ohrožuje-li bezpečnost lidí či majetku, nebo hrozí nebezpečí, že bude sloužit ke spáchání zločinu</a:t>
            </a:r>
          </a:p>
          <a:p>
            <a:r>
              <a:rPr lang="cs-CZ" dirty="0" smtClean="0"/>
              <a:t>výnos </a:t>
            </a:r>
            <a:r>
              <a:rPr lang="cs-CZ" dirty="0"/>
              <a:t>z trestné činnosti</a:t>
            </a:r>
          </a:p>
          <a:p>
            <a:pPr lvl="1"/>
            <a:r>
              <a:rPr lang="cs-CZ" sz="2200" dirty="0" smtClean="0"/>
              <a:t>náleží-li </a:t>
            </a:r>
            <a:r>
              <a:rPr lang="cs-CZ" sz="2200" dirty="0"/>
              <a:t>pachateli, který byl odsouzen za </a:t>
            </a:r>
            <a:r>
              <a:rPr lang="cs-CZ" sz="2200" dirty="0" smtClean="0"/>
              <a:t>TČ, z něhož věc </a:t>
            </a:r>
            <a:r>
              <a:rPr lang="cs-CZ" sz="2200" dirty="0"/>
              <a:t>pochází</a:t>
            </a:r>
          </a:p>
          <a:p>
            <a:pPr lvl="1"/>
            <a:r>
              <a:rPr lang="cs-CZ" sz="2200" dirty="0" smtClean="0"/>
              <a:t>náleží-li </a:t>
            </a:r>
            <a:r>
              <a:rPr lang="cs-CZ" sz="2200" dirty="0"/>
              <a:t>pachateli, jehož nelze stíhat nebo odsoudit nebo od jehož potrestání soud upustil</a:t>
            </a:r>
          </a:p>
          <a:p>
            <a:pPr lvl="1"/>
            <a:r>
              <a:rPr lang="cs-CZ" sz="2200" dirty="0" smtClean="0"/>
              <a:t>náleží-li </a:t>
            </a:r>
            <a:r>
              <a:rPr lang="cs-CZ" sz="2200" dirty="0"/>
              <a:t>nepříčetné osobě, která spáchala ČJT</a:t>
            </a:r>
          </a:p>
          <a:p>
            <a:pPr lvl="1"/>
            <a:r>
              <a:rPr lang="cs-CZ" sz="2200" dirty="0" smtClean="0"/>
              <a:t>náleží-li </a:t>
            </a:r>
            <a:r>
              <a:rPr lang="cs-CZ" sz="2200" dirty="0"/>
              <a:t>jiné osobě, na kterou pachatel takovou věc převedl nebo která ji jinak nabyla</a:t>
            </a:r>
          </a:p>
          <a:p>
            <a:pPr lvl="1"/>
            <a:r>
              <a:rPr lang="cs-CZ" sz="2200" dirty="0" smtClean="0"/>
              <a:t>je-li </a:t>
            </a:r>
            <a:r>
              <a:rPr lang="cs-CZ" sz="2200" dirty="0"/>
              <a:t>součástí majetku ve </a:t>
            </a:r>
            <a:r>
              <a:rPr lang="cs-CZ" sz="2200" dirty="0" err="1"/>
              <a:t>svěřenském</a:t>
            </a:r>
            <a:r>
              <a:rPr lang="cs-CZ" sz="2200" dirty="0"/>
              <a:t> fondu nebo obdobném zařízení </a:t>
            </a:r>
            <a:r>
              <a:rPr lang="cs-CZ" sz="2200" dirty="0" smtClean="0"/>
              <a:t>anebo </a:t>
            </a:r>
            <a:r>
              <a:rPr lang="cs-CZ" sz="2200" dirty="0"/>
              <a:t>v podílovém </a:t>
            </a:r>
            <a:r>
              <a:rPr lang="cs-CZ" sz="2200" dirty="0" smtClean="0"/>
              <a:t>fondu</a:t>
            </a:r>
            <a:endParaRPr lang="cs-CZ" dirty="0"/>
          </a:p>
          <a:p>
            <a:r>
              <a:rPr lang="cs-CZ" sz="2400" dirty="0" smtClean="0"/>
              <a:t>zabrání náhradní hodnoty, zabrání spisů a zařízení (§ 102 - § 104 TZ)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12458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8225D5B5-2BF4-4FE3-92AA-4B777D88F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Dualismus </a:t>
            </a:r>
            <a:br>
              <a:rPr lang="cs-CZ" dirty="0"/>
            </a:br>
            <a:r>
              <a:rPr lang="cs-CZ" dirty="0"/>
              <a:t>trestních sankcí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E8E9882-FD03-4227-A146-FF49CC1E9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dospělí pachatelé (fyzické osoby od 18 let) a právnické osoby</a:t>
            </a:r>
          </a:p>
          <a:p>
            <a:r>
              <a:rPr lang="cs-CZ" altLang="cs-CZ" b="1" dirty="0"/>
              <a:t>TREST </a:t>
            </a:r>
          </a:p>
          <a:p>
            <a:pPr lvl="1"/>
            <a:r>
              <a:rPr lang="cs-CZ" altLang="cs-CZ" sz="2800" dirty="0"/>
              <a:t>právní následek </a:t>
            </a:r>
            <a:r>
              <a:rPr lang="cs-CZ" altLang="cs-CZ" sz="2800" u="sng" dirty="0"/>
              <a:t>TČ</a:t>
            </a:r>
            <a:r>
              <a:rPr lang="cs-CZ" altLang="cs-CZ" sz="2800" dirty="0"/>
              <a:t>, ukládaný na základě zákona </a:t>
            </a:r>
            <a:r>
              <a:rPr lang="cs-CZ" altLang="cs-CZ" sz="2800" dirty="0" smtClean="0"/>
              <a:t>v trestním řízení, </a:t>
            </a:r>
            <a:r>
              <a:rPr lang="cs-CZ" altLang="cs-CZ" sz="2800" dirty="0"/>
              <a:t>obsahující v sobě </a:t>
            </a:r>
            <a:r>
              <a:rPr lang="cs-CZ" altLang="cs-CZ" sz="2800" u="sng" dirty="0"/>
              <a:t>negativní hodnocení</a:t>
            </a:r>
            <a:r>
              <a:rPr lang="cs-CZ" altLang="cs-CZ" sz="2800" dirty="0"/>
              <a:t> pachatele a jeho činu, jehož výkon je vynutitelný státní mocí</a:t>
            </a:r>
          </a:p>
          <a:p>
            <a:r>
              <a:rPr lang="cs-CZ" b="1" dirty="0"/>
              <a:t>OCHRANNÉ OPATŘENÍ</a:t>
            </a:r>
          </a:p>
          <a:p>
            <a:pPr lvl="1"/>
            <a:r>
              <a:rPr lang="cs-CZ" altLang="cs-CZ" sz="2800" dirty="0"/>
              <a:t>právní následek </a:t>
            </a:r>
            <a:r>
              <a:rPr lang="cs-CZ" altLang="cs-CZ" sz="2800" u="sng" dirty="0"/>
              <a:t>TČ a ČJT</a:t>
            </a:r>
            <a:r>
              <a:rPr lang="cs-CZ" altLang="cs-CZ" sz="2800" dirty="0"/>
              <a:t>, ukládaný na základě zákona v řízení trestním nebo </a:t>
            </a:r>
            <a:r>
              <a:rPr lang="cs-CZ" altLang="cs-CZ" sz="2800" u="sng" dirty="0"/>
              <a:t>občanskoprávním</a:t>
            </a:r>
            <a:r>
              <a:rPr lang="cs-CZ" altLang="cs-CZ" sz="2800" dirty="0"/>
              <a:t>, jehož výkon je vynutitelný státní mocí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305584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zabrání části majetku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2007704"/>
            <a:ext cx="10869488" cy="3824296"/>
          </a:xfrm>
        </p:spPr>
        <p:txBody>
          <a:bodyPr/>
          <a:lstStyle/>
          <a:p>
            <a:r>
              <a:rPr lang="cs-CZ" dirty="0"/>
              <a:t>prostředek k zajištění </a:t>
            </a:r>
            <a:r>
              <a:rPr lang="cs-CZ" u="sng" dirty="0"/>
              <a:t>výnosů </a:t>
            </a:r>
            <a:r>
              <a:rPr lang="cs-CZ" u="sng" dirty="0" smtClean="0"/>
              <a:t>z </a:t>
            </a:r>
            <a:r>
              <a:rPr lang="cs-CZ" u="sng" dirty="0"/>
              <a:t>trestné </a:t>
            </a:r>
            <a:r>
              <a:rPr lang="cs-CZ" u="sng" dirty="0" smtClean="0"/>
              <a:t>činnosti</a:t>
            </a:r>
          </a:p>
          <a:p>
            <a:pPr lvl="1" algn="just"/>
            <a:r>
              <a:rPr lang="cs-CZ" dirty="0" smtClean="0"/>
              <a:t>případy, kdy odsouzený pachatel </a:t>
            </a:r>
            <a:r>
              <a:rPr lang="cs-CZ" b="1" dirty="0" smtClean="0"/>
              <a:t>zřejmě</a:t>
            </a:r>
            <a:r>
              <a:rPr lang="cs-CZ" dirty="0" smtClean="0"/>
              <a:t> disponuje majetkem, jenž je výnosem z TČ a který nabyl do SJM nebo převedl osobě blízké, do PO s jeho většinovou majetkovou účastí, do </a:t>
            </a:r>
            <a:r>
              <a:rPr lang="cs-CZ" dirty="0" err="1" smtClean="0"/>
              <a:t>svěřenského</a:t>
            </a:r>
            <a:r>
              <a:rPr lang="cs-CZ" dirty="0" smtClean="0"/>
              <a:t> fondu atd.</a:t>
            </a:r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dirty="0"/>
              <a:t>lze uložit pachateli, který byl uznán vinným </a:t>
            </a:r>
            <a:r>
              <a:rPr lang="cs-CZ" b="1" u="sng" dirty="0"/>
              <a:t>úmyslným TČ </a:t>
            </a:r>
            <a:r>
              <a:rPr lang="cs-CZ" dirty="0"/>
              <a:t>s horní hranicí </a:t>
            </a:r>
            <a:r>
              <a:rPr lang="cs-CZ" dirty="0" err="1"/>
              <a:t>tr</a:t>
            </a:r>
            <a:r>
              <a:rPr lang="cs-CZ" dirty="0"/>
              <a:t>. sazby min. </a:t>
            </a:r>
            <a:r>
              <a:rPr lang="cs-CZ" b="1" u="sng" dirty="0"/>
              <a:t>4 roky</a:t>
            </a:r>
            <a:r>
              <a:rPr lang="cs-CZ" b="1" dirty="0"/>
              <a:t> </a:t>
            </a:r>
            <a:r>
              <a:rPr lang="cs-CZ" dirty="0"/>
              <a:t>nebo některým z TČ vyjmenovaných taxativně v § 102a TZ (</a:t>
            </a:r>
            <a:r>
              <a:rPr lang="cs-CZ" b="1" dirty="0"/>
              <a:t>úplatkářské, drogové a další TČ</a:t>
            </a:r>
            <a:r>
              <a:rPr lang="cs-CZ" dirty="0"/>
              <a:t>) + TČ spáchal se </a:t>
            </a:r>
            <a:r>
              <a:rPr lang="cs-CZ" b="1" u="sng" dirty="0"/>
              <a:t>zištní pohnutkou</a:t>
            </a:r>
          </a:p>
          <a:p>
            <a:pPr lvl="1" algn="just"/>
            <a:endParaRPr lang="cs-CZ" b="1" u="sng" dirty="0"/>
          </a:p>
          <a:p>
            <a:pPr lvl="1" algn="just"/>
            <a:r>
              <a:rPr lang="cs-CZ" dirty="0"/>
              <a:t>pokud </a:t>
            </a:r>
            <a:r>
              <a:rPr lang="cs-CZ" b="1" dirty="0"/>
              <a:t>má soud za to</a:t>
            </a:r>
            <a:r>
              <a:rPr lang="cs-CZ" dirty="0"/>
              <a:t>, že určitá část jeho majetku </a:t>
            </a:r>
            <a:r>
              <a:rPr lang="cs-CZ" dirty="0" smtClean="0"/>
              <a:t>je výnosem z TČ vzhledem </a:t>
            </a:r>
            <a:r>
              <a:rPr lang="cs-CZ" dirty="0"/>
              <a:t>k tomu, </a:t>
            </a:r>
            <a:r>
              <a:rPr lang="cs-CZ" dirty="0" smtClean="0"/>
              <a:t>že </a:t>
            </a:r>
            <a:r>
              <a:rPr lang="cs-CZ" dirty="0"/>
              <a:t>hodnota </a:t>
            </a:r>
            <a:r>
              <a:rPr lang="cs-CZ" dirty="0" smtClean="0"/>
              <a:t>jeho majetku </a:t>
            </a:r>
            <a:r>
              <a:rPr lang="cs-CZ" dirty="0"/>
              <a:t>(nabytá nebo jím převedená v době spáchání TČ, 5 let před jeho spácháním nebo po jeho spáchání) je </a:t>
            </a:r>
            <a:r>
              <a:rPr lang="cs-CZ" b="1" u="sng" dirty="0"/>
              <a:t>v hrubém nepoměru</a:t>
            </a:r>
            <a:r>
              <a:rPr lang="cs-CZ" b="1" dirty="0"/>
              <a:t> k příjmům pachatele nabytým v souladu se zákonem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510885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C7FE9C6-31D1-4160-9AE5-2B050FFC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529444"/>
            <a:ext cx="11361600" cy="276695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Opatření </a:t>
            </a:r>
            <a:r>
              <a:rPr lang="cs-CZ" dirty="0" smtClean="0"/>
              <a:t>ukládaná </a:t>
            </a:r>
            <a:r>
              <a:rPr lang="cs-CZ" dirty="0"/>
              <a:t>mladistvým</a:t>
            </a:r>
          </a:p>
        </p:txBody>
      </p:sp>
    </p:spTree>
    <p:extLst>
      <p:ext uri="{BB962C8B-B14F-4D97-AF65-F5344CB8AC3E}">
        <p14:creationId xmlns:p14="http://schemas.microsoft.com/office/powerpoint/2010/main" val="33889767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5AEA61-B45B-4718-A2E9-67908ECF8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ukládání opatření dle ZSM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E2B00A-7FED-4B2C-A3EA-070761EF8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07704"/>
            <a:ext cx="11472000" cy="3824296"/>
          </a:xfrm>
        </p:spPr>
        <p:txBody>
          <a:bodyPr/>
          <a:lstStyle/>
          <a:p>
            <a:r>
              <a:rPr lang="cs-CZ" dirty="0"/>
              <a:t>zásada subsidiarity přísnější trestní sankce</a:t>
            </a:r>
          </a:p>
          <a:p>
            <a:pPr lvl="1"/>
            <a:r>
              <a:rPr lang="cs-CZ" dirty="0"/>
              <a:t>výslovný příkaz preference alternativních postupů a sankcí před ukládáním </a:t>
            </a:r>
            <a:r>
              <a:rPr lang="cs-CZ" dirty="0" err="1"/>
              <a:t>tr</a:t>
            </a:r>
            <a:r>
              <a:rPr lang="cs-CZ" dirty="0"/>
              <a:t>. opatření</a:t>
            </a:r>
          </a:p>
          <a:p>
            <a:r>
              <a:rPr lang="cs-CZ" dirty="0"/>
              <a:t>zásada přiměřenosti</a:t>
            </a:r>
          </a:p>
          <a:p>
            <a:pPr lvl="1"/>
            <a:r>
              <a:rPr lang="cs-CZ" dirty="0"/>
              <a:t>opatření </a:t>
            </a:r>
            <a:r>
              <a:rPr lang="cs-CZ" dirty="0" smtClean="0"/>
              <a:t>přiměřené (1.) </a:t>
            </a:r>
            <a:r>
              <a:rPr lang="cs-CZ" b="1" dirty="0"/>
              <a:t>osobnosti mladistvého </a:t>
            </a:r>
            <a:r>
              <a:rPr lang="cs-CZ" dirty="0"/>
              <a:t>(včetně věku a rozumové a mravní vyspělosti), zdravotnímu stavu, osobním, rodinným a sociálním poměrům, jakož i </a:t>
            </a:r>
            <a:r>
              <a:rPr lang="cs-CZ" dirty="0" smtClean="0"/>
              <a:t>(2.) </a:t>
            </a:r>
            <a:r>
              <a:rPr lang="cs-CZ" b="1" dirty="0" smtClean="0"/>
              <a:t>povaze </a:t>
            </a:r>
            <a:r>
              <a:rPr lang="cs-CZ" b="1" dirty="0"/>
              <a:t>a závažnosti provinění</a:t>
            </a:r>
          </a:p>
          <a:p>
            <a:r>
              <a:rPr lang="cs-CZ" dirty="0"/>
              <a:t>zásada účelnosti</a:t>
            </a:r>
          </a:p>
          <a:p>
            <a:pPr lvl="1"/>
            <a:r>
              <a:rPr lang="cs-CZ" dirty="0" smtClean="0"/>
              <a:t>důraz na PREVENTIVNÍ, výchovný účel opatření (předcházení protiprávním </a:t>
            </a:r>
            <a:r>
              <a:rPr lang="cs-CZ" dirty="0"/>
              <a:t>činům + vytváření vhodných podmínek pro další vývoj mladistvého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idea RESTORATIVNÍ spravedlnosti (</a:t>
            </a:r>
            <a:r>
              <a:rPr lang="cs-CZ" sz="2200" dirty="0"/>
              <a:t>obnovení vztahů mezi pachatelem a poškozeným)</a:t>
            </a:r>
          </a:p>
          <a:p>
            <a:pPr lvl="1"/>
            <a:r>
              <a:rPr lang="cs-CZ" dirty="0"/>
              <a:t>účel ZSM mj., aby mladistvý dle svých sil a schopností přispěl k odčinění újmy vzniklé jeho proviněním</a:t>
            </a:r>
          </a:p>
          <a:p>
            <a:pPr lvl="1"/>
            <a:r>
              <a:rPr lang="cs-CZ" dirty="0"/>
              <a:t>obnovení narušených sociálních vztahů, začlenění mladistvého do rodinného a sociálního prostředí</a:t>
            </a:r>
          </a:p>
        </p:txBody>
      </p:sp>
    </p:spTree>
    <p:extLst>
      <p:ext uri="{BB962C8B-B14F-4D97-AF65-F5344CB8AC3E}">
        <p14:creationId xmlns:p14="http://schemas.microsoft.com/office/powerpoint/2010/main" val="31963104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35FD84-77D7-4967-8A0E-FD31BACCA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Trestní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22EE9-FCB8-4ABC-967C-5F5CC04AE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trestní opatření v zásadě odpovídají druhům trestů stanoveným pro dospělé</a:t>
            </a:r>
          </a:p>
          <a:p>
            <a:pPr lvl="1"/>
            <a:r>
              <a:rPr lang="cs-CZ" sz="2200" dirty="0"/>
              <a:t>nelze uložit zákaz pobytu a propadnutí majetku </a:t>
            </a:r>
          </a:p>
          <a:p>
            <a:pPr lvl="1"/>
            <a:r>
              <a:rPr lang="cs-CZ" sz="2200" dirty="0"/>
              <a:t>peněžité trestní opatření lze podmíněně odložit až na 3 léta</a:t>
            </a:r>
          </a:p>
          <a:p>
            <a:r>
              <a:rPr lang="cs-CZ" dirty="0" smtClean="0"/>
              <a:t>horní hranice trestních sazeb se </a:t>
            </a:r>
            <a:r>
              <a:rPr lang="cs-CZ" dirty="0"/>
              <a:t>oproti dospělým snižují zásadně o ½</a:t>
            </a:r>
          </a:p>
          <a:p>
            <a:pPr lvl="1"/>
            <a:r>
              <a:rPr lang="cs-CZ" dirty="0"/>
              <a:t>u peněžitého TO 10-365 denních sazeb ve výměře 100 Kč – 5000 Kč (náhradní TOS 1 rok)</a:t>
            </a:r>
          </a:p>
          <a:p>
            <a:r>
              <a:rPr lang="cs-CZ" dirty="0"/>
              <a:t>TO ODNĚTÍ SVOBODY</a:t>
            </a:r>
          </a:p>
          <a:p>
            <a:pPr lvl="1"/>
            <a:r>
              <a:rPr lang="cs-CZ" dirty="0"/>
              <a:t>NEPODMÍNĚNĚ – horní hranice max. 5 let, dolní hranice max. 1 rok (výjimečné TO OS 5-10 let)</a:t>
            </a:r>
          </a:p>
          <a:p>
            <a:pPr lvl="1"/>
            <a:r>
              <a:rPr lang="cs-CZ" dirty="0"/>
              <a:t>výkon ve věznici pro mladistvé (do 19 let)</a:t>
            </a:r>
          </a:p>
          <a:p>
            <a:pPr lvl="1"/>
            <a:r>
              <a:rPr lang="cs-CZ" dirty="0"/>
              <a:t>PODMÍNĚNĚ – zkušební doba 1-3 léta (lze prodloužit o 2 léta)</a:t>
            </a:r>
          </a:p>
        </p:txBody>
      </p:sp>
    </p:spTree>
    <p:extLst>
      <p:ext uri="{BB962C8B-B14F-4D97-AF65-F5344CB8AC3E}">
        <p14:creationId xmlns:p14="http://schemas.microsoft.com/office/powerpoint/2010/main" val="9877669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35FD84-77D7-4967-8A0E-FD31BACCA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Trestní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22EE9-FCB8-4ABC-967C-5F5CC04AE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upuštění od uložení TO </a:t>
            </a:r>
            <a:r>
              <a:rPr lang="cs-CZ" sz="2400" dirty="0"/>
              <a:t>(vedle podmínek uplatňujících se u dospělých rovněž):</a:t>
            </a:r>
          </a:p>
          <a:p>
            <a:pPr lvl="1"/>
            <a:r>
              <a:rPr lang="cs-CZ" dirty="0"/>
              <a:t>omluvitelná neznalost </a:t>
            </a:r>
            <a:r>
              <a:rPr lang="cs-CZ" dirty="0" err="1"/>
              <a:t>pr</a:t>
            </a:r>
            <a:r>
              <a:rPr lang="cs-CZ" dirty="0"/>
              <a:t>. předpisů, přijetí záruky za nápravu mladistvého</a:t>
            </a:r>
          </a:p>
          <a:p>
            <a:pPr lvl="1"/>
            <a:r>
              <a:rPr lang="cs-CZ" dirty="0"/>
              <a:t>soud může spojit s napomenutím nebo přenechat postižení zákonnému zástupci, škole či </a:t>
            </a:r>
            <a:r>
              <a:rPr lang="cs-CZ" dirty="0" err="1"/>
              <a:t>vých</a:t>
            </a:r>
            <a:r>
              <a:rPr lang="cs-CZ" dirty="0"/>
              <a:t>. zařízení</a:t>
            </a:r>
          </a:p>
          <a:p>
            <a:pPr lvl="1"/>
            <a:r>
              <a:rPr lang="cs-CZ" dirty="0"/>
              <a:t>za současného uložení ochranného nebo výchovného opatření, které je postačující</a:t>
            </a:r>
          </a:p>
          <a:p>
            <a:r>
              <a:rPr lang="cs-CZ" dirty="0"/>
              <a:t>polehčující okolnosti</a:t>
            </a:r>
          </a:p>
          <a:p>
            <a:pPr lvl="1"/>
            <a:r>
              <a:rPr lang="cs-CZ" dirty="0"/>
              <a:t>úspěšně vykonání probačního programu či jiného vhodného programu k rozvíjení sociálních dovedností a osobnosti mladistvého,</a:t>
            </a:r>
          </a:p>
          <a:p>
            <a:pPr lvl="1"/>
            <a:r>
              <a:rPr lang="cs-CZ" dirty="0"/>
              <a:t>poskytnutí zadostiučinění poškozenému, přičinění se o obnovení právních a společenských vztahů, které narušil svým chováním,</a:t>
            </a:r>
          </a:p>
          <a:p>
            <a:pPr lvl="1"/>
            <a:r>
              <a:rPr lang="cs-CZ" dirty="0"/>
              <a:t>spáchání provinění ve stavu zmenšené příčetnosti, který si mladistvý přivodil vlivem návykové látky</a:t>
            </a:r>
          </a:p>
          <a:p>
            <a:r>
              <a:rPr lang="cs-CZ" dirty="0"/>
              <a:t>mimořádné snížení odnětí svobody </a:t>
            </a:r>
            <a:r>
              <a:rPr lang="cs-CZ" sz="2200" dirty="0"/>
              <a:t>(obecněji vymezené než u dospělých)</a:t>
            </a:r>
          </a:p>
        </p:txBody>
      </p:sp>
    </p:spTree>
    <p:extLst>
      <p:ext uri="{BB962C8B-B14F-4D97-AF65-F5344CB8AC3E}">
        <p14:creationId xmlns:p14="http://schemas.microsoft.com/office/powerpoint/2010/main" val="4822532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19F5B1-B983-422D-85CD-53DB34ECB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Ochranná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531E2A-DA1F-40B2-B259-4928F05B3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07704"/>
            <a:ext cx="11010446" cy="3824296"/>
          </a:xfrm>
        </p:spPr>
        <p:txBody>
          <a:bodyPr/>
          <a:lstStyle/>
          <a:p>
            <a:r>
              <a:rPr lang="cs-CZ" dirty="0"/>
              <a:t>ÚČEL</a:t>
            </a:r>
          </a:p>
          <a:p>
            <a:pPr lvl="1"/>
            <a:r>
              <a:rPr lang="cs-CZ" dirty="0"/>
              <a:t>kladné ovlivnění duševního, mravního a sociálního vývoje mladistvého a ochrana </a:t>
            </a:r>
            <a:r>
              <a:rPr lang="cs-CZ" dirty="0" smtClean="0"/>
              <a:t>společnosti</a:t>
            </a:r>
          </a:p>
          <a:p>
            <a:pPr lvl="1"/>
            <a:r>
              <a:rPr lang="cs-CZ" dirty="0" smtClean="0"/>
              <a:t>lze uložit všechny </a:t>
            </a:r>
            <a:r>
              <a:rPr lang="cs-CZ" dirty="0" smtClean="0"/>
              <a:t>ochranná </a:t>
            </a:r>
            <a:r>
              <a:rPr lang="cs-CZ" dirty="0" smtClean="0"/>
              <a:t>opatření jako u dospělých (OL, ZD, ZV i ZČM) + </a:t>
            </a:r>
            <a:r>
              <a:rPr lang="cs-CZ" dirty="0" smtClean="0"/>
              <a:t>ochrannou výchovu</a:t>
            </a:r>
            <a:endParaRPr lang="cs-CZ" dirty="0"/>
          </a:p>
          <a:p>
            <a:r>
              <a:rPr lang="cs-CZ" dirty="0"/>
              <a:t>OCHRANNÁ VÝCHOVA</a:t>
            </a:r>
          </a:p>
          <a:p>
            <a:pPr lvl="1"/>
            <a:r>
              <a:rPr lang="cs-CZ" sz="2400" dirty="0"/>
              <a:t>o výchovu mladistvého není (a zřejmě nebude) náležitě postaráno</a:t>
            </a:r>
          </a:p>
          <a:p>
            <a:pPr lvl="1"/>
            <a:r>
              <a:rPr lang="cs-CZ" sz="2400" dirty="0"/>
              <a:t>dosavadní výchova mladistvého byla zanedbána</a:t>
            </a:r>
          </a:p>
          <a:p>
            <a:pPr lvl="1"/>
            <a:r>
              <a:rPr lang="cs-CZ" sz="2400" dirty="0"/>
              <a:t>výchovné prostředí neposkytuje záruku jeho náležité výchovy</a:t>
            </a:r>
          </a:p>
          <a:p>
            <a:r>
              <a:rPr lang="cs-CZ" sz="2400" dirty="0"/>
              <a:t>možnost přeměny OV na ÚSTAVNÍ VÝCHOVU (méně přísný institut rodinného práva) podmíněného umístění mladistvého mimo výchovného zařízení (příp. dohled, VO)</a:t>
            </a:r>
          </a:p>
          <a:p>
            <a:pPr lvl="1">
              <a:lnSpc>
                <a:spcPct val="150000"/>
              </a:lnSpc>
            </a:pPr>
            <a:r>
              <a:rPr lang="cs-CZ" sz="2200" dirty="0"/>
              <a:t>možnost přeměnit zpět na ochrannou výchovu, která se vykonává max. do 19 let</a:t>
            </a:r>
          </a:p>
        </p:txBody>
      </p:sp>
    </p:spTree>
    <p:extLst>
      <p:ext uri="{BB962C8B-B14F-4D97-AF65-F5344CB8AC3E}">
        <p14:creationId xmlns:p14="http://schemas.microsoft.com/office/powerpoint/2010/main" val="23493639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C6578D-A2ED-4107-B563-BF94E4CC7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Výchovná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02B1C9-4389-49B7-BC49-34F2AC4C9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2007704"/>
            <a:ext cx="10814503" cy="3824296"/>
          </a:xfrm>
        </p:spPr>
        <p:txBody>
          <a:bodyPr/>
          <a:lstStyle/>
          <a:p>
            <a:r>
              <a:rPr lang="cs-CZ" sz="2400" dirty="0"/>
              <a:t>může ukládat i státní zástupce v přípravném řízení se souhlasem obviněného</a:t>
            </a:r>
            <a:endParaRPr lang="cs-CZ" dirty="0"/>
          </a:p>
          <a:p>
            <a:r>
              <a:rPr lang="cs-CZ" sz="2600" dirty="0"/>
              <a:t>DOHLED probačního úředníka</a:t>
            </a:r>
          </a:p>
          <a:p>
            <a:r>
              <a:rPr lang="cs-CZ" sz="2600" dirty="0"/>
              <a:t>PROBAČNÍ PROGRAM</a:t>
            </a:r>
          </a:p>
          <a:p>
            <a:pPr lvl="1"/>
            <a:r>
              <a:rPr lang="cs-CZ" dirty="0"/>
              <a:t>omezený seznam akreditovaných probačních programů vedených </a:t>
            </a:r>
            <a:r>
              <a:rPr lang="cs-CZ" dirty="0" smtClean="0"/>
              <a:t>Ministerstvem spravedlnosti</a:t>
            </a:r>
            <a:endParaRPr lang="cs-CZ" dirty="0"/>
          </a:p>
          <a:p>
            <a:pPr lvl="1"/>
            <a:r>
              <a:rPr lang="cs-CZ" dirty="0"/>
              <a:t>sociální výcvik, psychologické poradenství, obecně prospěšná činnost, vzdělávací program atp.</a:t>
            </a:r>
          </a:p>
          <a:p>
            <a:r>
              <a:rPr lang="cs-CZ" sz="2600" dirty="0"/>
              <a:t>Výchovné POVINNOSTI</a:t>
            </a:r>
          </a:p>
          <a:p>
            <a:pPr lvl="1"/>
            <a:r>
              <a:rPr lang="cs-CZ" dirty="0"/>
              <a:t>bydlení s rodičem, léčení závislosti, společensky prospěšná činnost, nahrazení škody atd.</a:t>
            </a:r>
          </a:p>
          <a:p>
            <a:r>
              <a:rPr lang="cs-CZ" sz="2600" dirty="0"/>
              <a:t>Výchovná OMEZENÍ</a:t>
            </a:r>
          </a:p>
          <a:p>
            <a:pPr lvl="1"/>
            <a:r>
              <a:rPr lang="cs-CZ" dirty="0"/>
              <a:t>zákaz návštěvy určitých akcí, hraní hazardních her, užívání návykové látky, styku s určitými osobami atd.</a:t>
            </a:r>
          </a:p>
          <a:p>
            <a:r>
              <a:rPr lang="cs-CZ" sz="2600" dirty="0"/>
              <a:t>NAPOMENUTÍ s výstrahou </a:t>
            </a:r>
            <a:r>
              <a:rPr lang="cs-CZ" sz="2000" dirty="0"/>
              <a:t>(příp. přenechání postižení zákonnému zástupci či škole)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3633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opatření ukládaná dětem mladším 15 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OPATŘENÍ dle hlavy III. ZSM ukládaná v občanskoprávním řízení</a:t>
            </a:r>
          </a:p>
          <a:p>
            <a:pPr lvl="1"/>
            <a:r>
              <a:rPr lang="cs-CZ" dirty="0" smtClean="0"/>
              <a:t>výchovné povinnosti</a:t>
            </a:r>
            <a:endParaRPr lang="cs-CZ" dirty="0"/>
          </a:p>
          <a:p>
            <a:pPr lvl="1"/>
            <a:r>
              <a:rPr lang="cs-CZ" dirty="0" smtClean="0"/>
              <a:t>výchovná omezení</a:t>
            </a:r>
            <a:endParaRPr lang="cs-CZ" dirty="0"/>
          </a:p>
          <a:p>
            <a:pPr lvl="1"/>
            <a:r>
              <a:rPr lang="cs-CZ" dirty="0" smtClean="0"/>
              <a:t>napomenutí </a:t>
            </a:r>
            <a:r>
              <a:rPr lang="cs-CZ" dirty="0"/>
              <a:t>s </a:t>
            </a:r>
            <a:r>
              <a:rPr lang="cs-CZ" dirty="0" smtClean="0"/>
              <a:t>výstrahou</a:t>
            </a:r>
            <a:endParaRPr lang="cs-CZ" dirty="0"/>
          </a:p>
          <a:p>
            <a:pPr lvl="1"/>
            <a:r>
              <a:rPr lang="cs-CZ" dirty="0" smtClean="0"/>
              <a:t>zařazení </a:t>
            </a:r>
            <a:r>
              <a:rPr lang="cs-CZ" dirty="0"/>
              <a:t>do </a:t>
            </a:r>
            <a:r>
              <a:rPr lang="cs-CZ" dirty="0" smtClean="0"/>
              <a:t>výchovného </a:t>
            </a:r>
            <a:r>
              <a:rPr lang="cs-CZ" dirty="0"/>
              <a:t>programu ve středisku výchovné </a:t>
            </a:r>
            <a:r>
              <a:rPr lang="cs-CZ" dirty="0" smtClean="0"/>
              <a:t>péče</a:t>
            </a:r>
          </a:p>
          <a:p>
            <a:pPr lvl="1"/>
            <a:r>
              <a:rPr lang="cs-CZ" dirty="0" smtClean="0"/>
              <a:t>dohled </a:t>
            </a:r>
            <a:r>
              <a:rPr lang="cs-CZ" dirty="0"/>
              <a:t>probačního </a:t>
            </a:r>
            <a:r>
              <a:rPr lang="cs-CZ" dirty="0" smtClean="0"/>
              <a:t>úředníka</a:t>
            </a:r>
            <a:endParaRPr lang="cs-CZ" dirty="0"/>
          </a:p>
          <a:p>
            <a:pPr lvl="1"/>
            <a:r>
              <a:rPr lang="cs-CZ" dirty="0" smtClean="0"/>
              <a:t>ochranná výchova</a:t>
            </a:r>
            <a:endParaRPr lang="cs-CZ" dirty="0"/>
          </a:p>
          <a:p>
            <a:pPr lvl="1"/>
            <a:r>
              <a:rPr lang="cs-CZ" dirty="0" smtClean="0"/>
              <a:t>ochranné léčení</a:t>
            </a:r>
          </a:p>
          <a:p>
            <a:r>
              <a:rPr lang="cs-CZ" dirty="0" smtClean="0"/>
              <a:t>uplatní se přiměřeně ustanovení o ukládání opatření mladistvým</a:t>
            </a:r>
          </a:p>
          <a:p>
            <a:r>
              <a:rPr lang="cs-CZ" dirty="0" smtClean="0"/>
              <a:t>upuštění od uložení opatření </a:t>
            </a:r>
          </a:p>
          <a:p>
            <a:pPr lvl="1"/>
            <a:r>
              <a:rPr lang="cs-CZ" dirty="0" smtClean="0"/>
              <a:t>nejmírnější způsob reakce na ČJT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41946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C7FE9C6-31D1-4160-9AE5-2B050FFC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529444"/>
            <a:ext cx="11361600" cy="276695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Tresty a ochranná opatření ukládaná právnickým osobám</a:t>
            </a:r>
          </a:p>
        </p:txBody>
      </p:sp>
    </p:spTree>
    <p:extLst>
      <p:ext uri="{BB962C8B-B14F-4D97-AF65-F5344CB8AC3E}">
        <p14:creationId xmlns:p14="http://schemas.microsoft.com/office/powerpoint/2010/main" val="33145050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ukládání </a:t>
            </a:r>
            <a:br>
              <a:rPr lang="cs-CZ" dirty="0" smtClean="0"/>
            </a:br>
            <a:r>
              <a:rPr lang="cs-CZ" dirty="0" smtClean="0"/>
              <a:t>trestů 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zásada PŘIMĚŘENOSTI </a:t>
            </a:r>
            <a:r>
              <a:rPr lang="cs-CZ" sz="2000" dirty="0" smtClean="0"/>
              <a:t>(trest i OO přiměřené povaze a závažnosti TČ a poměrům PO)</a:t>
            </a:r>
          </a:p>
          <a:p>
            <a:pPr lvl="1">
              <a:lnSpc>
                <a:spcPct val="150000"/>
              </a:lnSpc>
            </a:pPr>
            <a:r>
              <a:rPr lang="cs-CZ" sz="2200" dirty="0" smtClean="0"/>
              <a:t>dosavadní činnost PO </a:t>
            </a:r>
            <a:r>
              <a:rPr lang="cs-CZ" sz="2200" dirty="0"/>
              <a:t>a </a:t>
            </a:r>
            <a:r>
              <a:rPr lang="cs-CZ" sz="2200" dirty="0" smtClean="0"/>
              <a:t>její majetkové poměry</a:t>
            </a:r>
          </a:p>
          <a:p>
            <a:pPr lvl="1">
              <a:lnSpc>
                <a:spcPct val="150000"/>
              </a:lnSpc>
            </a:pPr>
            <a:r>
              <a:rPr lang="cs-CZ" sz="2200" dirty="0" smtClean="0"/>
              <a:t>zda vykonává </a:t>
            </a:r>
            <a:r>
              <a:rPr lang="cs-CZ" sz="2200" dirty="0"/>
              <a:t>činnost ve veřejném zájmu, která má strategický nebo obtížně nahraditelný význam pro národní hospodářství, obranu nebo </a:t>
            </a:r>
            <a:r>
              <a:rPr lang="cs-CZ" sz="2200" dirty="0" smtClean="0"/>
              <a:t>bezpečnost</a:t>
            </a:r>
          </a:p>
          <a:p>
            <a:pPr lvl="1">
              <a:lnSpc>
                <a:spcPct val="150000"/>
              </a:lnSpc>
            </a:pPr>
            <a:r>
              <a:rPr lang="cs-CZ" sz="2200" dirty="0" smtClean="0"/>
              <a:t>působení PO </a:t>
            </a:r>
            <a:r>
              <a:rPr lang="cs-CZ" sz="2200" dirty="0" err="1" smtClean="0"/>
              <a:t>po</a:t>
            </a:r>
            <a:r>
              <a:rPr lang="cs-CZ" sz="2200" dirty="0" smtClean="0"/>
              <a:t> </a:t>
            </a:r>
            <a:r>
              <a:rPr lang="cs-CZ" sz="2200" dirty="0"/>
              <a:t>činu, </a:t>
            </a:r>
            <a:r>
              <a:rPr lang="cs-CZ" sz="2200" dirty="0" smtClean="0"/>
              <a:t>účinky </a:t>
            </a:r>
            <a:r>
              <a:rPr lang="cs-CZ" sz="2200" dirty="0"/>
              <a:t>a </a:t>
            </a:r>
            <a:r>
              <a:rPr lang="cs-CZ" sz="2200" dirty="0" smtClean="0"/>
              <a:t>důsledky, </a:t>
            </a:r>
            <a:r>
              <a:rPr lang="cs-CZ" sz="2200" dirty="0"/>
              <a:t>které lze očekávat od trestu pro budoucí činnost </a:t>
            </a:r>
            <a:r>
              <a:rPr lang="cs-CZ" sz="2200" dirty="0" smtClean="0"/>
              <a:t>PO</a:t>
            </a:r>
          </a:p>
          <a:p>
            <a:r>
              <a:rPr lang="cs-CZ" sz="2400" dirty="0" smtClean="0"/>
              <a:t>zohlednění zájmů osob </a:t>
            </a:r>
            <a:r>
              <a:rPr lang="cs-CZ" sz="2400" dirty="0"/>
              <a:t>POŠKOZENÝCH trestných činem + </a:t>
            </a:r>
            <a:r>
              <a:rPr lang="cs-CZ" sz="2400" dirty="0" smtClean="0"/>
              <a:t>VĚŘITELŮ, jejichž pohledávky vznikly v dobré víře a nesouvisí s TČ PO</a:t>
            </a:r>
          </a:p>
        </p:txBody>
      </p:sp>
    </p:spTree>
    <p:extLst>
      <p:ext uri="{BB962C8B-B14F-4D97-AF65-F5344CB8AC3E}">
        <p14:creationId xmlns:p14="http://schemas.microsoft.com/office/powerpoint/2010/main" val="1827223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F57064D-E61F-47D1-8881-6ECA25AAA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trestů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1D99A5D-5899-47A0-9CBC-A00C82314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89690"/>
            <a:ext cx="10753200" cy="3824296"/>
          </a:xfrm>
        </p:spPr>
        <p:txBody>
          <a:bodyPr/>
          <a:lstStyle/>
          <a:p>
            <a:r>
              <a:rPr lang="cs-CZ" altLang="cs-CZ" dirty="0"/>
              <a:t>odnětí svobody </a:t>
            </a:r>
            <a:r>
              <a:rPr lang="cs-CZ" altLang="cs-CZ" sz="2400" dirty="0"/>
              <a:t>(nepodmíněné, podmíněné, podmíněné s dohledem)</a:t>
            </a:r>
            <a:endParaRPr lang="cs-CZ" altLang="cs-CZ" dirty="0"/>
          </a:p>
          <a:p>
            <a:r>
              <a:rPr lang="cs-CZ" altLang="cs-CZ" dirty="0"/>
              <a:t>domácí vězení, obecně prospěšné práce</a:t>
            </a:r>
          </a:p>
          <a:p>
            <a:r>
              <a:rPr lang="cs-CZ" altLang="cs-CZ" dirty="0"/>
              <a:t>propadnutí majetku, propadnutí věci, peněžitý trest</a:t>
            </a:r>
          </a:p>
          <a:p>
            <a:r>
              <a:rPr lang="cs-CZ" altLang="cs-CZ" dirty="0"/>
              <a:t>zákaz činnosti, zákaz pobytu</a:t>
            </a:r>
          </a:p>
          <a:p>
            <a:r>
              <a:rPr lang="cs-CZ" altLang="cs-CZ" dirty="0"/>
              <a:t>zákaz vstupu na sportovní, kulturní a jiné společenské akce</a:t>
            </a:r>
          </a:p>
          <a:p>
            <a:r>
              <a:rPr lang="cs-CZ" altLang="cs-CZ" dirty="0"/>
              <a:t>ztráta čestných titulů a vyznamenání, ztráta vojenské hodnosti </a:t>
            </a:r>
          </a:p>
          <a:p>
            <a:r>
              <a:rPr lang="cs-CZ" altLang="cs-CZ" dirty="0"/>
              <a:t>vyhoštění </a:t>
            </a:r>
          </a:p>
        </p:txBody>
      </p:sp>
    </p:spTree>
    <p:extLst>
      <p:ext uri="{BB962C8B-B14F-4D97-AF65-F5344CB8AC3E}">
        <p14:creationId xmlns:p14="http://schemas.microsoft.com/office/powerpoint/2010/main" val="7028798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12AC4F-8CFC-423A-BD7B-1535F9AFF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tresty SPECIFICKÉ PRO po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E5AA21-3066-4837-B69E-B1176FD8F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ZRUŠENÍ PRÁVNICKÉ OSOBY</a:t>
            </a:r>
          </a:p>
          <a:p>
            <a:pPr lvl="1"/>
            <a:r>
              <a:rPr lang="cs-CZ" dirty="0" smtClean="0"/>
              <a:t>nejpřísnější trest, pokud činnost PO spočívala převážně v páchání TČ</a:t>
            </a:r>
          </a:p>
          <a:p>
            <a:pPr lvl="1"/>
            <a:r>
              <a:rPr lang="cs-CZ" dirty="0" smtClean="0"/>
              <a:t>u některých PO je potřebný souhlas či vyjádření příslušného subjektu (např. ČNB)</a:t>
            </a:r>
          </a:p>
          <a:p>
            <a:r>
              <a:rPr lang="cs-CZ" dirty="0"/>
              <a:t>zákaz plnění veřejných zakázek nebo účasti ve veřejné </a:t>
            </a:r>
            <a:r>
              <a:rPr lang="cs-CZ" dirty="0" smtClean="0"/>
              <a:t>soutěži</a:t>
            </a:r>
          </a:p>
          <a:p>
            <a:r>
              <a:rPr lang="cs-CZ" dirty="0"/>
              <a:t>zákaz přijímání dotací a </a:t>
            </a:r>
            <a:r>
              <a:rPr lang="cs-CZ" dirty="0" smtClean="0"/>
              <a:t>subvencí</a:t>
            </a:r>
          </a:p>
          <a:p>
            <a:pPr lvl="1"/>
            <a:r>
              <a:rPr lang="cs-CZ" dirty="0" smtClean="0"/>
              <a:t>oba tresty lze uložit na 1 rok – 20 let, dopustila-li se PO trestného činu v souvislosti s danou činností</a:t>
            </a:r>
          </a:p>
          <a:p>
            <a:r>
              <a:rPr lang="cs-CZ" dirty="0" smtClean="0"/>
              <a:t>uveřejnění rozsudku</a:t>
            </a:r>
          </a:p>
          <a:p>
            <a:pPr lvl="1"/>
            <a:r>
              <a:rPr lang="cs-CZ" dirty="0"/>
              <a:t>je-li třeba veřejnost seznámit s odsuzujícím </a:t>
            </a:r>
            <a:r>
              <a:rPr lang="cs-CZ" dirty="0" smtClean="0"/>
              <a:t>rozsudkem (vzhledem </a:t>
            </a:r>
            <a:r>
              <a:rPr lang="cs-CZ" dirty="0"/>
              <a:t>k povaze a závažnosti </a:t>
            </a:r>
            <a:r>
              <a:rPr lang="cs-CZ" dirty="0" smtClean="0"/>
              <a:t>TČ, </a:t>
            </a:r>
            <a:r>
              <a:rPr lang="cs-CZ" dirty="0"/>
              <a:t>anebo vyžaduje-li to zájem na ochraně bezpečnosti </a:t>
            </a:r>
            <a:r>
              <a:rPr lang="cs-CZ" dirty="0" smtClean="0"/>
              <a:t>lidí, majetku či společnosti)</a:t>
            </a:r>
          </a:p>
          <a:p>
            <a:pPr lvl="1"/>
            <a:r>
              <a:rPr lang="cs-CZ" dirty="0" smtClean="0"/>
              <a:t>uveřejnění PM rozsudku na náklady PO v soudem určeném rozsahu, lhůtě a druhu veř. sděl. prostředku</a:t>
            </a:r>
          </a:p>
        </p:txBody>
      </p:sp>
    </p:spTree>
    <p:extLst>
      <p:ext uri="{BB962C8B-B14F-4D97-AF65-F5344CB8AC3E}">
        <p14:creationId xmlns:p14="http://schemas.microsoft.com/office/powerpoint/2010/main" val="37075151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tresty a </a:t>
            </a:r>
            <a:r>
              <a:rPr lang="cs-CZ" sz="3600" dirty="0" smtClean="0"/>
              <a:t>ochranná </a:t>
            </a:r>
            <a:r>
              <a:rPr lang="cs-CZ" sz="3600" dirty="0" smtClean="0"/>
              <a:t>opatření společné pro Po i </a:t>
            </a:r>
            <a:r>
              <a:rPr lang="cs-CZ" sz="3600" dirty="0" err="1" smtClean="0"/>
              <a:t>fo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PENĚŽITÝ TREST</a:t>
            </a:r>
          </a:p>
          <a:p>
            <a:pPr lvl="1"/>
            <a:r>
              <a:rPr lang="cs-CZ" dirty="0" smtClean="0"/>
              <a:t>univerzální trest (lze uložit za všechny TČ PO)</a:t>
            </a:r>
          </a:p>
          <a:p>
            <a:r>
              <a:rPr lang="cs-CZ" dirty="0" smtClean="0"/>
              <a:t>propadnutí majetku</a:t>
            </a:r>
          </a:p>
          <a:p>
            <a:pPr lvl="1"/>
            <a:r>
              <a:rPr lang="cs-CZ" dirty="0" smtClean="0"/>
              <a:t>za zvlášť závažný zločin spáchaný ze zištné pohnutky nebo dovoluje-li to zvláštní část TZ</a:t>
            </a:r>
          </a:p>
          <a:p>
            <a:r>
              <a:rPr lang="cs-CZ" dirty="0" smtClean="0"/>
              <a:t>propadnutí věci </a:t>
            </a:r>
            <a:r>
              <a:rPr lang="cs-CZ" sz="2000" dirty="0" smtClean="0"/>
              <a:t>(</a:t>
            </a:r>
            <a:r>
              <a:rPr lang="cs-CZ" sz="2000" dirty="0"/>
              <a:t>dle podmínek stanovených v TZ</a:t>
            </a:r>
            <a:r>
              <a:rPr lang="cs-CZ" sz="2000" dirty="0" smtClean="0"/>
              <a:t>)</a:t>
            </a:r>
            <a:endParaRPr lang="cs-CZ" dirty="0" smtClean="0"/>
          </a:p>
          <a:p>
            <a:r>
              <a:rPr lang="cs-CZ" dirty="0" smtClean="0"/>
              <a:t>zákaz činnosti</a:t>
            </a:r>
          </a:p>
          <a:p>
            <a:pPr lvl="1"/>
            <a:r>
              <a:rPr lang="cs-CZ" dirty="0"/>
              <a:t>1 -20 </a:t>
            </a:r>
            <a:r>
              <a:rPr lang="cs-CZ" dirty="0" smtClean="0"/>
              <a:t>let (jinak dle podmínek stanovených v TZ)</a:t>
            </a:r>
          </a:p>
          <a:p>
            <a:r>
              <a:rPr lang="cs-CZ" dirty="0" smtClean="0"/>
              <a:t>OO zabrání věci a zabrání části majetku </a:t>
            </a:r>
            <a:r>
              <a:rPr lang="cs-CZ" sz="2000" dirty="0" smtClean="0"/>
              <a:t>(dle </a:t>
            </a:r>
            <a:r>
              <a:rPr lang="cs-CZ" sz="2000" dirty="0"/>
              <a:t>podmínek stanovených v TZ)</a:t>
            </a:r>
            <a:r>
              <a:rPr lang="cs-CZ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58075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C7FE9C6-31D1-4160-9AE5-2B050FFC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529444"/>
            <a:ext cx="11361600" cy="276695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Zánik trestů </a:t>
            </a:r>
            <a:br>
              <a:rPr lang="cs-CZ" dirty="0"/>
            </a:br>
            <a:r>
              <a:rPr lang="cs-CZ" dirty="0"/>
              <a:t>a ochranných opatření</a:t>
            </a:r>
          </a:p>
        </p:txBody>
      </p:sp>
    </p:spTree>
    <p:extLst>
      <p:ext uri="{BB962C8B-B14F-4D97-AF65-F5344CB8AC3E}">
        <p14:creationId xmlns:p14="http://schemas.microsoft.com/office/powerpoint/2010/main" val="35102560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13E657A-9486-45E7-A907-CE5B4EEB0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DŮVODY </a:t>
            </a:r>
            <a:r>
              <a:rPr lang="cs-CZ" dirty="0" err="1" smtClean="0"/>
              <a:t>ZániKU</a:t>
            </a:r>
            <a:r>
              <a:rPr lang="cs-CZ" dirty="0" smtClean="0"/>
              <a:t> PRÁVA STÁTU NA VÝKON TRESTU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59E535F-BDA6-4942-A487-1E066DC41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943916" cy="4979731"/>
          </a:xfrm>
        </p:spPr>
        <p:txBody>
          <a:bodyPr/>
          <a:lstStyle/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 smtClean="0"/>
              <a:t>okolnosti, které nastaly PO PRÁVNÍ MOCI rozhodnutí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 smtClean="0"/>
              <a:t>SMRT PACHATELE</a:t>
            </a:r>
          </a:p>
          <a:p>
            <a:pPr marL="889200" lvl="1" indent="-457200"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projev zásady personality trestů</a:t>
            </a:r>
          </a:p>
          <a:p>
            <a:pPr marL="889200" lvl="1" indent="-457200"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vyjma propadnutí věci a propadnutí majetku, neboť tyto hodnoty přechází do vlastnictví státu již PM rozhodnutí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 smtClean="0"/>
              <a:t>PROMLČENÍ VÝKONU TRESTU</a:t>
            </a:r>
          </a:p>
          <a:p>
            <a:pPr marL="889200" lvl="1" indent="-457200"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projev zásady účelnosti trestů</a:t>
            </a:r>
          </a:p>
          <a:p>
            <a:pPr marL="889200" lvl="1" indent="-457200"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5, 10, 20, 30 let dle druhu a výše uloženého trestu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 smtClean="0"/>
              <a:t>AGRACIACE (amnestie a milost)</a:t>
            </a:r>
          </a:p>
          <a:p>
            <a:pPr marL="889200" lvl="1" indent="-457200"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zmírnění nebo prominutí trestu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 smtClean="0"/>
              <a:t>výkon trestu, příp. upuštění od výkonu jeho zbytku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856789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13E657A-9486-45E7-A907-CE5B4EEB0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DŮVODY </a:t>
            </a:r>
            <a:r>
              <a:rPr lang="cs-CZ" sz="4000" dirty="0" err="1" smtClean="0"/>
              <a:t>ZániKu</a:t>
            </a:r>
            <a:r>
              <a:rPr lang="cs-CZ" sz="4000" dirty="0" smtClean="0"/>
              <a:t> NEGATIVNÍCH DŮSLEDKŮ TRESTU</a:t>
            </a:r>
            <a:endParaRPr lang="en-GB" sz="4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59E535F-BDA6-4942-A487-1E066DC41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1"/>
            <a:ext cx="10954549" cy="4979731"/>
          </a:xfrm>
        </p:spPr>
        <p:txBody>
          <a:bodyPr/>
          <a:lstStyle/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 smtClean="0"/>
              <a:t>ZAHLAZENÍ ODSOUZENÍ</a:t>
            </a:r>
          </a:p>
          <a:p>
            <a:pPr marL="889200" lvl="1" indent="-457200"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na pachatele se hledí, jako by nebyl odsouzen - FIKCE </a:t>
            </a:r>
            <a:r>
              <a:rPr lang="cs-CZ" sz="1800" dirty="0" smtClean="0"/>
              <a:t>NEODSOUZENÍ</a:t>
            </a:r>
          </a:p>
          <a:p>
            <a:pPr marL="889200" lvl="1" indent="-457200"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„čistý rejstřík“ – výmaz záznamu ve VÝPISU z evidence Rejstříku trestů (zůstává však záznam v OPISU)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 smtClean="0"/>
              <a:t>způsoby zahlazení</a:t>
            </a:r>
          </a:p>
          <a:p>
            <a:pPr marL="889200" lvl="1" indent="-457200" algn="just">
              <a:spcBef>
                <a:spcPts val="600"/>
              </a:spcBef>
              <a:spcAft>
                <a:spcPts val="600"/>
              </a:spcAft>
            </a:pPr>
            <a:r>
              <a:rPr lang="cs-CZ" sz="2600" dirty="0" smtClean="0"/>
              <a:t>ROZHODNUTÍM SOUDU (ex </a:t>
            </a:r>
            <a:r>
              <a:rPr lang="cs-CZ" sz="2600" dirty="0" err="1" smtClean="0"/>
              <a:t>decreto</a:t>
            </a:r>
            <a:r>
              <a:rPr lang="cs-CZ" sz="2600" dirty="0" smtClean="0"/>
              <a:t>)</a:t>
            </a:r>
          </a:p>
          <a:p>
            <a:pPr marL="1585350" lvl="2" indent="-457200" algn="just">
              <a:spcBef>
                <a:spcPts val="600"/>
              </a:spcBef>
              <a:spcAft>
                <a:spcPts val="600"/>
              </a:spcAft>
            </a:pPr>
            <a:r>
              <a:rPr lang="cs-CZ" sz="2100" dirty="0" smtClean="0"/>
              <a:t>OBLIGATORNÍ ZAHLAZENÍ: vedení řádného života po dobu 1/3/5/10/15 let po výkonu trestu (dle druhu a výměry trestu)</a:t>
            </a:r>
          </a:p>
          <a:p>
            <a:pPr marL="1585350" lvl="2" indent="-457200" algn="just">
              <a:spcBef>
                <a:spcPts val="600"/>
              </a:spcBef>
              <a:spcAft>
                <a:spcPts val="600"/>
              </a:spcAft>
            </a:pPr>
            <a:r>
              <a:rPr lang="cs-CZ" sz="2100" dirty="0" smtClean="0"/>
              <a:t>FAKULTATIVNÍ ZAHLAZENÍ: předčasné zahlazení v případě velmi dobrého chování po výkonu trestu (na návrh obviněného nebo zájmového sdružení)</a:t>
            </a:r>
          </a:p>
          <a:p>
            <a:pPr marL="889200" lvl="1" indent="-457200" algn="just">
              <a:spcBef>
                <a:spcPts val="600"/>
              </a:spcBef>
              <a:spcAft>
                <a:spcPts val="600"/>
              </a:spcAft>
            </a:pPr>
            <a:r>
              <a:rPr lang="cs-CZ" sz="2600" dirty="0" smtClean="0"/>
              <a:t>ZE ZÁKONA (ex lege) – vykonáním trestu zákazu činnosti, OPP, peněžitého trestu </a:t>
            </a:r>
            <a:r>
              <a:rPr lang="cs-CZ" sz="2200" dirty="0" smtClean="0"/>
              <a:t>(byl-li uložen za nedbalostní TČ)</a:t>
            </a:r>
            <a:r>
              <a:rPr lang="cs-CZ" sz="2600" dirty="0" smtClean="0"/>
              <a:t> a osvědčením se u PTOS 	</a:t>
            </a:r>
          </a:p>
          <a:p>
            <a:pPr marL="889200" lvl="1" indent="-457200" algn="just">
              <a:spcBef>
                <a:spcPts val="600"/>
              </a:spcBef>
              <a:spcAft>
                <a:spcPts val="600"/>
              </a:spcAft>
            </a:pPr>
            <a:r>
              <a:rPr lang="cs-CZ" sz="2600" dirty="0" smtClean="0"/>
              <a:t>REHABILITACE (amnestie, milost)</a:t>
            </a:r>
          </a:p>
        </p:txBody>
      </p:sp>
    </p:spTree>
    <p:extLst>
      <p:ext uri="{BB962C8B-B14F-4D97-AF65-F5344CB8AC3E}">
        <p14:creationId xmlns:p14="http://schemas.microsoft.com/office/powerpoint/2010/main" val="4177871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13E657A-9486-45E7-A907-CE5B4EEB0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ochranných opatření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59E535F-BDA6-4942-A487-1E066DC41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979731"/>
          </a:xfrm>
        </p:spPr>
        <p:txBody>
          <a:bodyPr/>
          <a:lstStyle/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400" dirty="0" smtClean="0"/>
              <a:t>SMRTÍ pachatele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400" dirty="0" smtClean="0"/>
              <a:t>VÝKONEM ochranného opatření nebo upuštěním od jeho výkonu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400" dirty="0" smtClean="0"/>
              <a:t>jinak se ochranná opatření</a:t>
            </a:r>
          </a:p>
          <a:p>
            <a:pPr marL="889200" lvl="1" indent="-457200" algn="just">
              <a:spcBef>
                <a:spcPts val="600"/>
              </a:spcBef>
              <a:spcAft>
                <a:spcPts val="600"/>
              </a:spcAft>
            </a:pPr>
            <a:r>
              <a:rPr lang="cs-CZ" sz="2400" dirty="0" smtClean="0"/>
              <a:t>NEPROMLČUJÍ</a:t>
            </a:r>
          </a:p>
          <a:p>
            <a:pPr marL="889200" lvl="1" indent="-457200" algn="just">
              <a:spcBef>
                <a:spcPts val="600"/>
              </a:spcBef>
              <a:spcAft>
                <a:spcPts val="600"/>
              </a:spcAft>
            </a:pPr>
            <a:r>
              <a:rPr lang="cs-CZ" sz="2400" dirty="0" smtClean="0"/>
              <a:t>NEZAHLAZUJÍ </a:t>
            </a:r>
          </a:p>
          <a:p>
            <a:pPr marL="889200" lvl="1" indent="-457200" algn="just">
              <a:spcBef>
                <a:spcPts val="600"/>
              </a:spcBef>
              <a:spcAft>
                <a:spcPts val="600"/>
              </a:spcAft>
            </a:pPr>
            <a:r>
              <a:rPr lang="cs-CZ" sz="2400" dirty="0" smtClean="0"/>
              <a:t>nelze je prominout cestou MILOSTI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980968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zániku opatření </a:t>
            </a:r>
            <a:br>
              <a:rPr lang="cs-CZ" dirty="0" smtClean="0"/>
            </a:br>
            <a:r>
              <a:rPr lang="cs-CZ" dirty="0" smtClean="0"/>
              <a:t>u mladistvých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2007704"/>
            <a:ext cx="11018344" cy="3824296"/>
          </a:xfrm>
        </p:spPr>
        <p:txBody>
          <a:bodyPr/>
          <a:lstStyle/>
          <a:p>
            <a:r>
              <a:rPr lang="cs-CZ" dirty="0" smtClean="0"/>
              <a:t>VÝCHOVNÁ OPATŘENÍ</a:t>
            </a:r>
          </a:p>
          <a:p>
            <a:pPr lvl="1"/>
            <a:r>
              <a:rPr lang="cs-CZ" dirty="0" smtClean="0"/>
              <a:t>déletrvající: uplynutím stanovené doby (max. 3 roky), zrušením</a:t>
            </a:r>
          </a:p>
          <a:p>
            <a:pPr lvl="1"/>
            <a:r>
              <a:rPr lang="cs-CZ" dirty="0" smtClean="0"/>
              <a:t>„jednorázové“: splněním (např. nahrazení škody), provedením (např. napomenutí s výstrahou)</a:t>
            </a:r>
          </a:p>
          <a:p>
            <a:r>
              <a:rPr lang="cs-CZ" dirty="0" smtClean="0"/>
              <a:t>OCHRANNÁ OPATŘENÍ</a:t>
            </a:r>
          </a:p>
          <a:p>
            <a:pPr lvl="1"/>
            <a:r>
              <a:rPr lang="cs-CZ" dirty="0" smtClean="0"/>
              <a:t>jako u dospělých (u OL a ZD smrtí, výkonem, upuštěním do výkonu, u ZV a ZČM právní mocí rozsudku)</a:t>
            </a:r>
          </a:p>
          <a:p>
            <a:pPr lvl="1"/>
            <a:r>
              <a:rPr lang="cs-CZ" dirty="0" smtClean="0"/>
              <a:t>u ochranné výchovy dovršením 18 let (ze zákona), soud může prodloužit do 19 let (je-li to v zájmu mlad.)</a:t>
            </a:r>
          </a:p>
          <a:p>
            <a:r>
              <a:rPr lang="cs-CZ" dirty="0" smtClean="0"/>
              <a:t>TRESTNÍ OPATŘENÍ</a:t>
            </a:r>
          </a:p>
          <a:p>
            <a:pPr lvl="1"/>
            <a:r>
              <a:rPr lang="cs-CZ" dirty="0" smtClean="0"/>
              <a:t>promlčení výkonu trestního opatření (jednotná promlčecí doba 5 let, popř. 10 let u výjimečného TO)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34047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</a:t>
            </a:r>
            <a:r>
              <a:rPr lang="cs-CZ" dirty="0" smtClean="0"/>
              <a:t>zahlazení odsouzení mladistvého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 ZÁKONA </a:t>
            </a:r>
            <a:r>
              <a:rPr lang="cs-CZ" sz="2400" dirty="0" smtClean="0"/>
              <a:t>(ex lege)</a:t>
            </a:r>
          </a:p>
          <a:p>
            <a:pPr lvl="1"/>
            <a:r>
              <a:rPr lang="cs-CZ" dirty="0" smtClean="0"/>
              <a:t>veškerá odsouzení v výjimkou TO OS nad 1 rok </a:t>
            </a:r>
          </a:p>
          <a:p>
            <a:r>
              <a:rPr lang="cs-CZ" dirty="0" smtClean="0"/>
              <a:t>ROZHODNUTÍM SOUDU </a:t>
            </a:r>
            <a:r>
              <a:rPr lang="cs-CZ" sz="2400" dirty="0" smtClean="0"/>
              <a:t>(ex </a:t>
            </a:r>
            <a:r>
              <a:rPr lang="cs-CZ" sz="2400" dirty="0" err="1" smtClean="0"/>
              <a:t>decreto</a:t>
            </a:r>
            <a:r>
              <a:rPr lang="cs-CZ" sz="2400" dirty="0" smtClean="0"/>
              <a:t>)</a:t>
            </a:r>
            <a:endParaRPr lang="cs-CZ" dirty="0" smtClean="0"/>
          </a:p>
          <a:p>
            <a:pPr lvl="1">
              <a:lnSpc>
                <a:spcPct val="150000"/>
              </a:lnSpc>
            </a:pPr>
            <a:r>
              <a:rPr lang="cs-CZ" dirty="0" smtClean="0"/>
              <a:t>TO OS nad 1 rok 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soudce rozhoduje </a:t>
            </a:r>
            <a:r>
              <a:rPr lang="cs-CZ" u="sng" dirty="0" smtClean="0"/>
              <a:t>EX OFFO </a:t>
            </a:r>
            <a:r>
              <a:rPr lang="cs-CZ" dirty="0" smtClean="0"/>
              <a:t>ihned po výkonu TO OS</a:t>
            </a:r>
          </a:p>
          <a:p>
            <a:pPr lvl="2">
              <a:lnSpc>
                <a:spcPct val="150000"/>
              </a:lnSpc>
            </a:pPr>
            <a:r>
              <a:rPr lang="cs-CZ" dirty="0"/>
              <a:t>vs. dospělý – na návrh pachatele, zájmového sdružení, příp. osob blízkých (které mohou podat návrh na obligatorní zahlazení</a:t>
            </a:r>
            <a:r>
              <a:rPr lang="cs-CZ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i pokud mladistvý pachatel překročil v průběhu výkonu TO věk 18 let</a:t>
            </a:r>
          </a:p>
        </p:txBody>
      </p:sp>
    </p:spTree>
    <p:extLst>
      <p:ext uri="{BB962C8B-B14F-4D97-AF65-F5344CB8AC3E}">
        <p14:creationId xmlns:p14="http://schemas.microsoft.com/office/powerpoint/2010/main" val="380559632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specifika zániku TRESTŮ </a:t>
            </a:r>
            <a:br>
              <a:rPr lang="cs-CZ" sz="4000" dirty="0" smtClean="0"/>
            </a:br>
            <a:r>
              <a:rPr lang="cs-CZ" sz="4000" dirty="0" smtClean="0"/>
              <a:t>A ZAHLAZENÍ ODSOUZENÍ U po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PROMLČENÍ VÝKONU TRESTU</a:t>
            </a:r>
          </a:p>
          <a:p>
            <a:pPr lvl="1"/>
            <a:r>
              <a:rPr lang="cs-CZ" dirty="0" smtClean="0"/>
              <a:t>promlčení lhůta 5/10/20/30 let dle druhu a výměru uloženého trestu</a:t>
            </a:r>
          </a:p>
          <a:p>
            <a:pPr lvl="1"/>
            <a:r>
              <a:rPr lang="cs-CZ" dirty="0" smtClean="0"/>
              <a:t>některé TČ se nepromlčují (srov. § 13 ZTOPO)</a:t>
            </a:r>
          </a:p>
          <a:p>
            <a:r>
              <a:rPr lang="cs-CZ" dirty="0" err="1" smtClean="0"/>
              <a:t>agraciace</a:t>
            </a:r>
            <a:r>
              <a:rPr lang="cs-CZ" dirty="0" smtClean="0"/>
              <a:t> </a:t>
            </a:r>
            <a:r>
              <a:rPr lang="cs-CZ" sz="2000" dirty="0" smtClean="0"/>
              <a:t>(amnestie a milost)</a:t>
            </a:r>
            <a:r>
              <a:rPr lang="cs-CZ" dirty="0" smtClean="0"/>
              <a:t>, nikoliv však zánik PO !!! </a:t>
            </a:r>
            <a:r>
              <a:rPr lang="cs-CZ" sz="2000" dirty="0" smtClean="0"/>
              <a:t>(srov. § 10 ZTOPO)</a:t>
            </a:r>
            <a:endParaRPr lang="cs-CZ" dirty="0" smtClean="0"/>
          </a:p>
          <a:p>
            <a:r>
              <a:rPr lang="cs-CZ" dirty="0" smtClean="0"/>
              <a:t>ZAHLAZENÍ ODSOUZENÍ</a:t>
            </a:r>
          </a:p>
          <a:p>
            <a:pPr lvl="1"/>
            <a:r>
              <a:rPr lang="cs-CZ" dirty="0" smtClean="0"/>
              <a:t>ex lege uplynutím lhůty stanovené pro promlčení výkonu trestu (tj. 5-30 let)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91521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C7FE9C6-31D1-4160-9AE5-2B050FFC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529444"/>
            <a:ext cx="11361600" cy="276695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 smtClean="0"/>
              <a:t>trestání vybraných</a:t>
            </a:r>
            <a:br>
              <a:rPr lang="cs-CZ" dirty="0" smtClean="0"/>
            </a:br>
            <a:r>
              <a:rPr lang="cs-CZ" dirty="0" smtClean="0"/>
              <a:t>obecných forem </a:t>
            </a:r>
            <a:br>
              <a:rPr lang="cs-CZ" dirty="0" smtClean="0"/>
            </a:br>
            <a:r>
              <a:rPr lang="cs-CZ" dirty="0" smtClean="0"/>
              <a:t>trestné činnosti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947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20F8021-6FFE-4701-87BA-959B5F892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Ochranných opatření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6E865C-ED3E-4A42-BFD4-26DB3EF50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ochranné léčení</a:t>
            </a:r>
          </a:p>
          <a:p>
            <a:r>
              <a:rPr lang="cs-CZ" dirty="0"/>
              <a:t>zabezpečovací detence</a:t>
            </a:r>
          </a:p>
          <a:p>
            <a:r>
              <a:rPr lang="cs-CZ" dirty="0"/>
              <a:t>zabrání věci</a:t>
            </a:r>
          </a:p>
          <a:p>
            <a:r>
              <a:rPr lang="cs-CZ" dirty="0"/>
              <a:t>zabrání části majetku</a:t>
            </a:r>
          </a:p>
          <a:p>
            <a:r>
              <a:rPr lang="cs-CZ" dirty="0"/>
              <a:t>ochranná výchova</a:t>
            </a:r>
          </a:p>
          <a:p>
            <a:pPr lvl="1"/>
            <a:r>
              <a:rPr lang="cs-CZ" dirty="0"/>
              <a:t>pouze u mladistvých a dětí mladších 15 let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27465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13E657A-9486-45E7-A907-CE5B4EEB0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trestání </a:t>
            </a:r>
            <a:r>
              <a:rPr lang="cs-CZ" dirty="0"/>
              <a:t>Souběhu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59E535F-BDA6-4942-A487-1E066DC41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5165998"/>
          </a:xfrm>
        </p:spPr>
        <p:txBody>
          <a:bodyPr/>
          <a:lstStyle/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 smtClean="0"/>
              <a:t>ÚHRNNÝ TREST </a:t>
            </a:r>
            <a:r>
              <a:rPr lang="cs-CZ" sz="2000" dirty="0" smtClean="0"/>
              <a:t>(§ 43 odst. 1 TZ)</a:t>
            </a:r>
          </a:p>
          <a:p>
            <a:pPr marL="889200" lvl="1" indent="-457200"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je-li pachatel souzen na souběh TČ v rámci jednoho (prvního) hlavního líčení</a:t>
            </a:r>
          </a:p>
          <a:p>
            <a:pPr marL="889200" lvl="1" indent="-457200"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zásady pro ukládání úhrnného trestu:</a:t>
            </a:r>
          </a:p>
          <a:p>
            <a:pPr marL="889200" lvl="1" indent="-457200"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z. ABSORPCE – trest dle ustanovení</a:t>
            </a:r>
            <a:r>
              <a:rPr lang="cs-CZ" sz="1800" dirty="0"/>
              <a:t>, které se vztahuje na </a:t>
            </a:r>
            <a:r>
              <a:rPr lang="cs-CZ" sz="1800" dirty="0" smtClean="0"/>
              <a:t>nejpřísněji trestný TČ</a:t>
            </a:r>
          </a:p>
          <a:p>
            <a:pPr marL="889200" lvl="1" indent="-457200"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z. KUMULACE – možnost uložit více druhů trestů vedle sebe (např. NTOS a propadnutí věci)</a:t>
            </a:r>
          </a:p>
          <a:p>
            <a:pPr marL="889200" lvl="1" indent="-457200"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z. ASPERACE – v případě souběhu 3 a více TČ možnost zvýšit horní hranici TOS o 1/3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 smtClean="0"/>
              <a:t>SOUHRNNÝ TREST </a:t>
            </a:r>
            <a:r>
              <a:rPr lang="cs-CZ" sz="2000" dirty="0" smtClean="0"/>
              <a:t>(§ 43 odst. 2 TZ)</a:t>
            </a:r>
          </a:p>
          <a:p>
            <a:pPr marL="889200" lvl="1" indent="-457200"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je-li pachatel souzen na souběh TČ v rámci </a:t>
            </a:r>
            <a:r>
              <a:rPr lang="cs-CZ" sz="1800" dirty="0" smtClean="0"/>
              <a:t>vícero hlavních líčení (za některý ze sbíhajících se TČ již byl dříve uložen trest)</a:t>
            </a:r>
            <a:endParaRPr lang="cs-CZ" sz="1800" dirty="0"/>
          </a:p>
          <a:p>
            <a:pPr marL="889200" lvl="1" indent="-457200"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uplatní se stejné zásady jako při ukládání úhrnného trestu (tj. absorpce, kumulace a </a:t>
            </a:r>
            <a:r>
              <a:rPr lang="cs-CZ" sz="1800" dirty="0" err="1" smtClean="0"/>
              <a:t>asperace</a:t>
            </a:r>
            <a:r>
              <a:rPr lang="cs-CZ" sz="1800" dirty="0" smtClean="0"/>
              <a:t>)</a:t>
            </a:r>
          </a:p>
          <a:p>
            <a:pPr marL="889200" lvl="1" indent="-457200"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soud musí zrušit výrok o TRESTU z předchozího rozhodnutí (jímž byl uložen trest za některý ze sbíhajících se TČ) a nově uložit souhrnný trest, příp. může od uložení souhrnného </a:t>
            </a:r>
            <a:r>
              <a:rPr lang="cs-CZ" sz="1800" dirty="0" err="1" smtClean="0"/>
              <a:t>tr</a:t>
            </a:r>
            <a:r>
              <a:rPr lang="cs-CZ" sz="1800" dirty="0" smtClean="0"/>
              <a:t>. UPUSTIT (aniž by rušil původní trest)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2996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trestání recidivy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recidiva jako znak skutkové podstaty (např. § 205 odst. 2 TZ)</a:t>
            </a:r>
          </a:p>
          <a:p>
            <a:pPr lvl="1"/>
            <a:r>
              <a:rPr lang="cs-CZ" dirty="0" smtClean="0"/>
              <a:t>k recidivě již nelze přihlížet v rámci ukládání trestu (zásada zákazu dvojího přičítání)</a:t>
            </a:r>
          </a:p>
          <a:p>
            <a:r>
              <a:rPr lang="cs-CZ" dirty="0" smtClean="0"/>
              <a:t>recidiva jako PŘITĚŽUJÍCÍ OKOLNOST [§ 42 písm. p) TZ]</a:t>
            </a:r>
          </a:p>
          <a:p>
            <a:r>
              <a:rPr lang="cs-CZ" dirty="0" smtClean="0"/>
              <a:t>recidiva zvlášť závažných zločinů (§ 59 TZ)</a:t>
            </a:r>
          </a:p>
          <a:p>
            <a:pPr lvl="1"/>
            <a:r>
              <a:rPr lang="cs-CZ" dirty="0" smtClean="0"/>
              <a:t>moderační právo soudu zvýšit horní hranici trestní sazby o 1/3</a:t>
            </a:r>
          </a:p>
          <a:p>
            <a:pPr lvl="1"/>
            <a:r>
              <a:rPr lang="cs-CZ" dirty="0" smtClean="0"/>
              <a:t>TOS může překročit 20 let, nesmí však překročit 30 let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599692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trestání </a:t>
            </a:r>
            <a:br>
              <a:rPr lang="cs-CZ" dirty="0" smtClean="0"/>
            </a:br>
            <a:r>
              <a:rPr lang="cs-CZ" dirty="0" smtClean="0"/>
              <a:t>pokračujících </a:t>
            </a:r>
            <a:r>
              <a:rPr lang="cs-CZ" dirty="0" err="1" smtClean="0"/>
              <a:t>tč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SPOLEČNÝ TREST (§ 45 TZ)</a:t>
            </a:r>
          </a:p>
          <a:p>
            <a:pPr lvl="1">
              <a:lnSpc>
                <a:spcPct val="150000"/>
              </a:lnSpc>
            </a:pPr>
            <a:r>
              <a:rPr lang="cs-CZ" sz="2600" dirty="0" smtClean="0"/>
              <a:t>je-li o dílčích útocích jednoho PTČ rozhodováno v rámci vícero hl. líčení</a:t>
            </a:r>
          </a:p>
          <a:p>
            <a:pPr lvl="1">
              <a:lnSpc>
                <a:spcPct val="150000"/>
              </a:lnSpc>
            </a:pPr>
            <a:r>
              <a:rPr lang="cs-CZ" sz="2600" dirty="0" smtClean="0"/>
              <a:t>v pozdějším hlavním líčení musí soud zrušit výrok o VINĚ i TRESTU a </a:t>
            </a:r>
            <a:r>
              <a:rPr lang="cs-CZ" sz="2600" dirty="0"/>
              <a:t>znovu rozhodnout o vině (jelikož se jedná o 1 TČ !!!) a společném trestu</a:t>
            </a:r>
            <a:endParaRPr lang="cs-CZ" sz="2600" dirty="0" smtClean="0"/>
          </a:p>
          <a:p>
            <a:pPr lvl="1">
              <a:lnSpc>
                <a:spcPct val="150000"/>
              </a:lnSpc>
            </a:pPr>
            <a:r>
              <a:rPr lang="cs-CZ" sz="2600" dirty="0" smtClean="0"/>
              <a:t>společný trest nesmí být mírnější než původní (zrušený) trest</a:t>
            </a:r>
          </a:p>
          <a:p>
            <a:pPr marL="7200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068001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trestání pachatele TČ spáchaného ve prospěch </a:t>
            </a:r>
            <a:r>
              <a:rPr lang="cs-CZ" sz="4000" dirty="0" err="1" smtClean="0"/>
              <a:t>org</a:t>
            </a:r>
            <a:r>
              <a:rPr lang="cs-CZ" sz="4000" dirty="0" smtClean="0"/>
              <a:t>. zločinecké skupiny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PACHATEL TČ SPÁCHANÉHO VE PROSPĚCH OZS</a:t>
            </a:r>
          </a:p>
          <a:p>
            <a:pPr lvl="1"/>
            <a:r>
              <a:rPr lang="cs-CZ" dirty="0"/>
              <a:t>spáchal úmyslný TČ jako člen organizované zločinecké skupiny</a:t>
            </a:r>
          </a:p>
          <a:p>
            <a:pPr lvl="1"/>
            <a:r>
              <a:rPr lang="cs-CZ" dirty="0"/>
              <a:t>spáchal úmyslný TČ vědomě se členem organizované zločinecké skupiny </a:t>
            </a:r>
          </a:p>
          <a:p>
            <a:pPr lvl="1"/>
            <a:r>
              <a:rPr lang="cs-CZ" dirty="0"/>
              <a:t>spáchal úmyslný TČ v úmyslu organizované zločinecké skupině napomáhat</a:t>
            </a:r>
          </a:p>
          <a:p>
            <a:pPr marL="324000" lvl="1" indent="0">
              <a:buNone/>
            </a:pPr>
            <a:endParaRPr lang="cs-CZ" dirty="0" smtClean="0"/>
          </a:p>
          <a:p>
            <a:r>
              <a:rPr lang="cs-CZ" dirty="0" smtClean="0"/>
              <a:t>TRESTÁNÍ pachatele TČ spáchaného ve prospěch OZS (§ 108 TZ)</a:t>
            </a:r>
          </a:p>
          <a:p>
            <a:pPr lvl="1"/>
            <a:r>
              <a:rPr lang="cs-CZ" dirty="0" smtClean="0"/>
              <a:t>moderační povinnost soudu zvýšit horní hranici trestní sazby o 1/3</a:t>
            </a:r>
          </a:p>
          <a:p>
            <a:pPr lvl="1"/>
            <a:r>
              <a:rPr lang="cs-CZ" dirty="0"/>
              <a:t>TOS může překročit 20 let, nesmí však překročit 30 </a:t>
            </a:r>
            <a:r>
              <a:rPr lang="cs-CZ" dirty="0" smtClean="0"/>
              <a:t>let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6166852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C7FE9C6-31D1-4160-9AE5-2B050FFC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2529444"/>
            <a:ext cx="10731402" cy="2690255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dirty="0"/>
              <a:t>Děkuji Vám za </a:t>
            </a:r>
            <a:r>
              <a:rPr lang="cs-CZ" dirty="0" smtClean="0"/>
              <a:t>pozornost </a:t>
            </a:r>
            <a:br>
              <a:rPr lang="cs-CZ" dirty="0" smtClean="0"/>
            </a:br>
            <a:r>
              <a:rPr lang="cs-CZ" dirty="0" smtClean="0"/>
              <a:t>a přeji pohodový páteční večer </a:t>
            </a:r>
            <a:r>
              <a:rPr lang="cs-CZ" dirty="0" smtClean="0">
                <a:sym typeface="Wingdings" panose="05000000000000000000" pitchFamily="2" charset="2"/>
              </a:rPr>
              <a:t> </a:t>
            </a:r>
            <a:endParaRPr lang="en-GB" dirty="0"/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F97C5C39-3E53-4485-9B0D-A99173520214}"/>
              </a:ext>
            </a:extLst>
          </p:cNvPr>
          <p:cNvSpPr txBox="1">
            <a:spLocks/>
          </p:cNvSpPr>
          <p:nvPr/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 baseline="0">
                <a:solidFill>
                  <a:schemeClr val="bg1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720368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608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07E550B-704D-4C6D-BCB8-0E819D538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Monismus </a:t>
            </a:r>
            <a:br>
              <a:rPr lang="cs-CZ" dirty="0"/>
            </a:br>
            <a:r>
              <a:rPr lang="cs-CZ" dirty="0"/>
              <a:t>trestních sankcí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21E2D46-9EC6-46AC-9388-93B51F6C2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mladiství pachatelé (fyzické osoby 15-18 let)</a:t>
            </a:r>
          </a:p>
          <a:p>
            <a:r>
              <a:rPr lang="cs-CZ" b="1" dirty="0"/>
              <a:t>OPATŘENÍ</a:t>
            </a:r>
          </a:p>
          <a:p>
            <a:pPr lvl="1"/>
            <a:r>
              <a:rPr lang="cs-CZ" altLang="cs-CZ" sz="2400" dirty="0"/>
              <a:t>právní následek </a:t>
            </a:r>
            <a:r>
              <a:rPr lang="cs-CZ" altLang="cs-CZ" sz="2400" u="sng" dirty="0"/>
              <a:t>provinění a ČJT </a:t>
            </a:r>
            <a:r>
              <a:rPr lang="cs-CZ" altLang="cs-CZ" sz="2400" dirty="0"/>
              <a:t>spáchaného mladistvým, ukládaný na základě zákona v řízení trestním nebo občanskoprávním, jehož výkon je vynutitelný státní mocí</a:t>
            </a:r>
            <a:endParaRPr lang="cs-CZ" sz="2400" dirty="0"/>
          </a:p>
          <a:p>
            <a:r>
              <a:rPr lang="cs-CZ" dirty="0"/>
              <a:t>3 kategorie: 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trestní opatření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ochranná opatření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výchovná opatření</a:t>
            </a:r>
          </a:p>
        </p:txBody>
      </p:sp>
    </p:spTree>
    <p:extLst>
      <p:ext uri="{BB962C8B-B14F-4D97-AF65-F5344CB8AC3E}">
        <p14:creationId xmlns:p14="http://schemas.microsoft.com/office/powerpoint/2010/main" val="602094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C7FE9C6-31D1-4160-9AE5-2B050FFC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529444"/>
            <a:ext cx="11361600" cy="276695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zásady ukládání </a:t>
            </a:r>
            <a:br>
              <a:rPr lang="cs-CZ" dirty="0"/>
            </a:br>
            <a:r>
              <a:rPr lang="cs-CZ" dirty="0"/>
              <a:t>trestních sankcí</a:t>
            </a:r>
          </a:p>
        </p:txBody>
      </p:sp>
    </p:spTree>
    <p:extLst>
      <p:ext uri="{BB962C8B-B14F-4D97-AF65-F5344CB8AC3E}">
        <p14:creationId xmlns:p14="http://schemas.microsoft.com/office/powerpoint/2010/main" val="3398993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07E550B-704D-4C6D-BCB8-0E819D538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zákonnosti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21E2D46-9EC6-46AC-9388-93B51F6C2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07704"/>
            <a:ext cx="11252260" cy="3824296"/>
          </a:xfrm>
        </p:spPr>
        <p:txBody>
          <a:bodyPr/>
          <a:lstStyle/>
          <a:p>
            <a:r>
              <a:rPr lang="cs-CZ" dirty="0"/>
              <a:t>NULLA POENA SINE LEGE </a:t>
            </a:r>
            <a:endParaRPr lang="cs-CZ" dirty="0" smtClean="0"/>
          </a:p>
          <a:p>
            <a:r>
              <a:rPr lang="cs-CZ" dirty="0" smtClean="0"/>
              <a:t>„žádný trest bez </a:t>
            </a:r>
            <a:r>
              <a:rPr lang="cs-CZ" u="sng" dirty="0" smtClean="0"/>
              <a:t>zákona</a:t>
            </a:r>
            <a:r>
              <a:rPr lang="cs-CZ" dirty="0" smtClean="0"/>
              <a:t>“:</a:t>
            </a:r>
            <a:endParaRPr lang="cs-CZ" dirty="0"/>
          </a:p>
          <a:p>
            <a:pPr lvl="1">
              <a:lnSpc>
                <a:spcPct val="150000"/>
              </a:lnSpc>
            </a:pPr>
            <a:r>
              <a:rPr lang="cs-CZ" sz="2600" dirty="0"/>
              <a:t>PSANÉHO </a:t>
            </a:r>
            <a:r>
              <a:rPr lang="cs-CZ" sz="2400" dirty="0"/>
              <a:t>(TZ, ZSM, ZTOPO)</a:t>
            </a:r>
          </a:p>
          <a:p>
            <a:pPr lvl="1">
              <a:lnSpc>
                <a:spcPct val="150000"/>
              </a:lnSpc>
            </a:pPr>
            <a:r>
              <a:rPr lang="cs-CZ" sz="2600" dirty="0" smtClean="0"/>
              <a:t>URČITÉHO </a:t>
            </a:r>
            <a:r>
              <a:rPr lang="cs-CZ" sz="2400" dirty="0" smtClean="0"/>
              <a:t>[zákonné </a:t>
            </a:r>
            <a:r>
              <a:rPr lang="cs-CZ" sz="2400" dirty="0" err="1" smtClean="0"/>
              <a:t>tr</a:t>
            </a:r>
            <a:r>
              <a:rPr lang="cs-CZ" sz="2400" dirty="0" smtClean="0"/>
              <a:t>. </a:t>
            </a:r>
            <a:r>
              <a:rPr lang="cs-CZ" sz="2400" dirty="0"/>
              <a:t>sazby </a:t>
            </a:r>
            <a:r>
              <a:rPr lang="cs-CZ" sz="2400" dirty="0" smtClean="0"/>
              <a:t>jsou zpravidla relativně určité (např. 2-5), vyjma doživotí]</a:t>
            </a:r>
            <a:endParaRPr lang="cs-CZ" sz="2400" dirty="0"/>
          </a:p>
          <a:p>
            <a:pPr lvl="2">
              <a:lnSpc>
                <a:spcPct val="150000"/>
              </a:lnSpc>
            </a:pPr>
            <a:r>
              <a:rPr lang="cs-CZ" sz="2200" dirty="0"/>
              <a:t>neplatí u ochranných opatření, která jsou NEURČITÁ (</a:t>
            </a:r>
            <a:r>
              <a:rPr lang="cs-CZ" sz="2200" dirty="0" smtClean="0"/>
              <a:t>trvají zpravidla, </a:t>
            </a:r>
            <a:r>
              <a:rPr lang="cs-CZ" sz="2200" dirty="0"/>
              <a:t>dokud nesplní účel)</a:t>
            </a:r>
          </a:p>
          <a:p>
            <a:pPr lvl="1">
              <a:lnSpc>
                <a:spcPct val="150000"/>
              </a:lnSpc>
            </a:pPr>
            <a:r>
              <a:rPr lang="cs-CZ" sz="2600" dirty="0" smtClean="0"/>
              <a:t>PŘEDCHÁZEJÍCÍHO </a:t>
            </a:r>
            <a:r>
              <a:rPr lang="cs-CZ" sz="2400" dirty="0" smtClean="0"/>
              <a:t>(zákaz </a:t>
            </a:r>
            <a:r>
              <a:rPr lang="cs-CZ" sz="2400" dirty="0"/>
              <a:t>retroaktivity v neprospěch pachatele)</a:t>
            </a:r>
          </a:p>
          <a:p>
            <a:pPr lvl="1">
              <a:lnSpc>
                <a:spcPct val="150000"/>
              </a:lnSpc>
            </a:pPr>
            <a:r>
              <a:rPr lang="cs-CZ" sz="2600" dirty="0" smtClean="0"/>
              <a:t>PŘESNÉHO </a:t>
            </a:r>
            <a:r>
              <a:rPr lang="cs-CZ" sz="2400" dirty="0" smtClean="0"/>
              <a:t>(</a:t>
            </a:r>
            <a:r>
              <a:rPr lang="cs-CZ" sz="2400" dirty="0"/>
              <a:t>zákaz analogie v neprospěch pachatele)</a:t>
            </a:r>
          </a:p>
        </p:txBody>
      </p:sp>
    </p:spTree>
    <p:extLst>
      <p:ext uri="{BB962C8B-B14F-4D97-AF65-F5344CB8AC3E}">
        <p14:creationId xmlns:p14="http://schemas.microsoft.com/office/powerpoint/2010/main" val="4085081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07E550B-704D-4C6D-BCB8-0E819D538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účelnosti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21E2D46-9EC6-46AC-9388-93B51F6C2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2007704"/>
            <a:ext cx="11294791" cy="3824296"/>
          </a:xfrm>
        </p:spPr>
        <p:txBody>
          <a:bodyPr/>
          <a:lstStyle/>
          <a:p>
            <a:r>
              <a:rPr lang="cs-CZ" dirty="0"/>
              <a:t>OCHRANA společnosti</a:t>
            </a:r>
          </a:p>
          <a:p>
            <a:r>
              <a:rPr lang="cs-CZ" dirty="0"/>
              <a:t>PREVENCE (generální a individuální)</a:t>
            </a:r>
          </a:p>
          <a:p>
            <a:r>
              <a:rPr lang="cs-CZ" dirty="0"/>
              <a:t>REPRESE (individuální)</a:t>
            </a:r>
          </a:p>
          <a:p>
            <a:r>
              <a:rPr lang="cs-CZ" dirty="0"/>
              <a:t>u ochranných opatření schází represivní prvek, do popředí vystupuje </a:t>
            </a:r>
            <a:r>
              <a:rPr lang="cs-CZ" dirty="0" smtClean="0"/>
              <a:t>funkce </a:t>
            </a:r>
            <a:r>
              <a:rPr lang="cs-CZ" sz="2400" dirty="0" smtClean="0"/>
              <a:t>OCHRANNÁ</a:t>
            </a:r>
            <a:r>
              <a:rPr lang="cs-CZ" dirty="0" smtClean="0"/>
              <a:t> </a:t>
            </a:r>
            <a:r>
              <a:rPr lang="cs-CZ" dirty="0"/>
              <a:t>a výchovná, </a:t>
            </a:r>
            <a:r>
              <a:rPr lang="cs-CZ" dirty="0" smtClean="0"/>
              <a:t>terapeutická, zabezpečovací </a:t>
            </a:r>
            <a:r>
              <a:rPr lang="cs-CZ" sz="2400" dirty="0" smtClean="0"/>
              <a:t>(SPECIÁLNÍ PREVENCE)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104264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TM04033929[[fn=Břidlice]]</Template>
  <TotalTime>383</TotalTime>
  <Words>4042</Words>
  <Application>Microsoft Office PowerPoint</Application>
  <PresentationFormat>Širokoúhlá obrazovka</PresentationFormat>
  <Paragraphs>431</Paragraphs>
  <Slides>55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55</vt:i4>
      </vt:variant>
    </vt:vector>
  </HeadingPairs>
  <TitlesOfParts>
    <vt:vector size="61" baseType="lpstr">
      <vt:lpstr>Arial</vt:lpstr>
      <vt:lpstr>Garamond</vt:lpstr>
      <vt:lpstr>Symbol</vt:lpstr>
      <vt:lpstr>Tahoma</vt:lpstr>
      <vt:lpstr>Wingdings</vt:lpstr>
      <vt:lpstr>Prezentace_MU_CZ</vt:lpstr>
      <vt:lpstr>Právní následky  trestného činu, provinění a činu jinak trestného</vt:lpstr>
      <vt:lpstr>Systém trestních sankcí</vt:lpstr>
      <vt:lpstr>Dualismus  trestních sankcí</vt:lpstr>
      <vt:lpstr>Druhy trestů</vt:lpstr>
      <vt:lpstr>Druhy Ochranných opatření</vt:lpstr>
      <vt:lpstr>Monismus  trestních sankcí</vt:lpstr>
      <vt:lpstr>zásady ukládání  trestních sankcí</vt:lpstr>
      <vt:lpstr>Zásada zákonnosti</vt:lpstr>
      <vt:lpstr>Zásada účelnosti</vt:lpstr>
      <vt:lpstr>Zásada přiměřenosti</vt:lpstr>
      <vt:lpstr>polehčující a přitěžující okolnosti</vt:lpstr>
      <vt:lpstr>moderační právo  a povinnost soudu</vt:lpstr>
      <vt:lpstr>Další zásady</vt:lpstr>
      <vt:lpstr>Systém trestů</vt:lpstr>
      <vt:lpstr>třídění trestů</vt:lpstr>
      <vt:lpstr>Alternativy v trestním právu hmotném</vt:lpstr>
      <vt:lpstr>Jednotlivé druhy trestů</vt:lpstr>
      <vt:lpstr>inkompatibilita některých druhů trestů</vt:lpstr>
      <vt:lpstr>Nepodmíněný trest odnětí svobody</vt:lpstr>
      <vt:lpstr>Podmíněný trest odnětí svobody</vt:lpstr>
      <vt:lpstr>Domácí vězení</vt:lpstr>
      <vt:lpstr>Obecně prospěšné práce</vt:lpstr>
      <vt:lpstr>Majetkové tresty</vt:lpstr>
      <vt:lpstr>„zákazy“</vt:lpstr>
      <vt:lpstr>Vyhoštění  a vedlejší tresty</vt:lpstr>
      <vt:lpstr>Ochranná opatření</vt:lpstr>
      <vt:lpstr>Specifika ochranných opatření</vt:lpstr>
      <vt:lpstr>Ochranné léčení</vt:lpstr>
      <vt:lpstr>Zabrání věci</vt:lpstr>
      <vt:lpstr>zabrání části majetku</vt:lpstr>
      <vt:lpstr>Opatření ukládaná mladistvým</vt:lpstr>
      <vt:lpstr>Základní zásady ukládání opatření dle ZSM</vt:lpstr>
      <vt:lpstr>Trestní opatření</vt:lpstr>
      <vt:lpstr>Trestní opatření</vt:lpstr>
      <vt:lpstr>Ochranná opatření</vt:lpstr>
      <vt:lpstr>Výchovná opatření</vt:lpstr>
      <vt:lpstr>opatření ukládaná dětem mladším 15 let</vt:lpstr>
      <vt:lpstr>Tresty a ochranná opatření ukládaná právnickým osobám</vt:lpstr>
      <vt:lpstr>zásady ukládání  trestů PO</vt:lpstr>
      <vt:lpstr>tresty SPECIFICKÉ PRO po</vt:lpstr>
      <vt:lpstr>tresty a ochranná opatření společné pro Po i fo</vt:lpstr>
      <vt:lpstr>Zánik trestů  a ochranných opatření</vt:lpstr>
      <vt:lpstr>DŮVODY ZániKU PRÁVA STÁTU NA VÝKON TRESTU</vt:lpstr>
      <vt:lpstr>DŮVODY ZániKu NEGATIVNÍCH DŮSLEDKŮ TRESTU</vt:lpstr>
      <vt:lpstr>Zánik ochranných opatření</vt:lpstr>
      <vt:lpstr>specifika zániku opatření  u mladistvých</vt:lpstr>
      <vt:lpstr>specifika zahlazení odsouzení mladistvého</vt:lpstr>
      <vt:lpstr>specifika zániku TRESTŮ  A ZAHLAZENÍ ODSOUZENÍ U po</vt:lpstr>
      <vt:lpstr>trestání vybraných obecných forem  trestné činnosti</vt:lpstr>
      <vt:lpstr>trestání Souběhu</vt:lpstr>
      <vt:lpstr>trestání recidivy</vt:lpstr>
      <vt:lpstr>trestání  pokračujících tč</vt:lpstr>
      <vt:lpstr>trestání pachatele TČ spáchaného ve prospěch org. zločinecké skupiny</vt:lpstr>
      <vt:lpstr>Děkuji Vám za pozornost  a přeji pohodový páteční večer  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ZVLÁŠTNÍ ČÁST TRESTNÍHO ZÁKONÍKU, HLAVY VIII AŽ XIII</dc:title>
  <dc:creator>David Čep</dc:creator>
  <cp:lastModifiedBy>Katarína Kandová</cp:lastModifiedBy>
  <cp:revision>413</cp:revision>
  <cp:lastPrinted>2019-05-10T10:32:39Z</cp:lastPrinted>
  <dcterms:created xsi:type="dcterms:W3CDTF">2018-12-05T17:32:08Z</dcterms:created>
  <dcterms:modified xsi:type="dcterms:W3CDTF">2019-05-10T16:30:27Z</dcterms:modified>
</cp:coreProperties>
</file>