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6"/>
  </p:notesMasterIdLst>
  <p:handoutMasterIdLst>
    <p:handoutMasterId r:id="rId37"/>
  </p:handoutMasterIdLst>
  <p:sldIdLst>
    <p:sldId id="256" r:id="rId2"/>
    <p:sldId id="379" r:id="rId3"/>
    <p:sldId id="371" r:id="rId4"/>
    <p:sldId id="372" r:id="rId5"/>
    <p:sldId id="382" r:id="rId6"/>
    <p:sldId id="402" r:id="rId7"/>
    <p:sldId id="373" r:id="rId8"/>
    <p:sldId id="380" r:id="rId9"/>
    <p:sldId id="381" r:id="rId10"/>
    <p:sldId id="375" r:id="rId11"/>
    <p:sldId id="401" r:id="rId12"/>
    <p:sldId id="374" r:id="rId13"/>
    <p:sldId id="388" r:id="rId14"/>
    <p:sldId id="389" r:id="rId15"/>
    <p:sldId id="390" r:id="rId16"/>
    <p:sldId id="387" r:id="rId17"/>
    <p:sldId id="391" r:id="rId18"/>
    <p:sldId id="392" r:id="rId19"/>
    <p:sldId id="376" r:id="rId20"/>
    <p:sldId id="383" r:id="rId21"/>
    <p:sldId id="384" r:id="rId22"/>
    <p:sldId id="385" r:id="rId23"/>
    <p:sldId id="377" r:id="rId24"/>
    <p:sldId id="400" r:id="rId25"/>
    <p:sldId id="386" r:id="rId26"/>
    <p:sldId id="378" r:id="rId27"/>
    <p:sldId id="393" r:id="rId28"/>
    <p:sldId id="394" r:id="rId29"/>
    <p:sldId id="397" r:id="rId30"/>
    <p:sldId id="398" r:id="rId31"/>
    <p:sldId id="395" r:id="rId32"/>
    <p:sldId id="399" r:id="rId33"/>
    <p:sldId id="396" r:id="rId34"/>
    <p:sldId id="348" r:id="rId3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78" d="100"/>
          <a:sy n="78" d="100"/>
        </p:scale>
        <p:origin x="120" y="75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Předsoudní stadium trestního řízení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2"/>
                </a:solidFill>
              </a:rPr>
              <a:t>Přednáškou provází J. Provazník</a:t>
            </a:r>
          </a:p>
          <a:p>
            <a:pPr algn="ctr"/>
            <a:endParaRPr lang="cs-CZ" dirty="0">
              <a:solidFill>
                <a:schemeClr val="tx2"/>
              </a:solidFill>
            </a:endParaRPr>
          </a:p>
          <a:p>
            <a:pPr algn="ctr"/>
            <a:r>
              <a:rPr lang="cs-CZ" dirty="0">
                <a:solidFill>
                  <a:schemeClr val="tx2"/>
                </a:solidFill>
              </a:rPr>
              <a:t>Základy trestního práva procesního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Úkoly policejního orgánu v přípravném řízení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r>
              <a:rPr lang="cs-CZ" dirty="0"/>
              <a:t>hlavní aktér</a:t>
            </a:r>
          </a:p>
          <a:p>
            <a:pPr marL="785400" lvl="1" indent="-533400" algn="just"/>
            <a:r>
              <a:rPr lang="cs-CZ" sz="2400" dirty="0"/>
              <a:t>fakticky vykonává většinu úkonů prověřování i vyšetřování </a:t>
            </a:r>
          </a:p>
          <a:p>
            <a:pPr marL="533400" indent="-533400" algn="just"/>
            <a:r>
              <a:rPr lang="cs-CZ" dirty="0"/>
              <a:t>postupuje z vlastní iniciativy</a:t>
            </a:r>
          </a:p>
          <a:p>
            <a:pPr marL="785400" lvl="1" indent="-533400" algn="just"/>
            <a:r>
              <a:rPr lang="cs-CZ" sz="2400" dirty="0"/>
              <a:t>jak z hlediska práva (zásada oficiality)</a:t>
            </a:r>
          </a:p>
          <a:p>
            <a:pPr marL="785400" lvl="1" indent="-533400" algn="just"/>
            <a:r>
              <a:rPr lang="cs-CZ" sz="2400" dirty="0"/>
              <a:t>tak fakticky (např. vytyčení vyšetřovacích verzí, stanovení plánu vyšetřování atd.)</a:t>
            </a:r>
          </a:p>
          <a:p>
            <a:pPr marL="785400" lvl="1" indent="-533400" algn="just"/>
            <a:r>
              <a:rPr lang="cs-CZ" sz="2400" dirty="0"/>
              <a:t>někde vyžaduje souhlas státního zástupce či podání návrhu státním zástupce soudu</a:t>
            </a:r>
          </a:p>
          <a:p>
            <a:pPr marL="533400" indent="-533400" algn="just"/>
            <a:r>
              <a:rPr lang="cs-CZ" dirty="0"/>
              <a:t>dozor nad ním vykonává státní zástupce</a:t>
            </a:r>
          </a:p>
          <a:p>
            <a:pPr marL="785400" lvl="1" indent="-533400" algn="just"/>
            <a:r>
              <a:rPr lang="cs-CZ" sz="2400" dirty="0"/>
              <a:t>policejní orgán je vázán jeho pokyny</a:t>
            </a:r>
          </a:p>
          <a:p>
            <a:pPr marL="785400" lvl="1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207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243281" y="214538"/>
            <a:ext cx="11229319" cy="451576"/>
          </a:xfrm>
        </p:spPr>
        <p:txBody>
          <a:bodyPr/>
          <a:lstStyle/>
          <a:p>
            <a:pPr algn="ctr" eaLnBrk="1" hangingPunct="1"/>
            <a:r>
              <a:rPr lang="cs-CZ" b="1" dirty="0"/>
              <a:t>Oprávnění pol. </a:t>
            </a:r>
            <a:r>
              <a:rPr lang="cs-CZ" b="1" dirty="0" err="1"/>
              <a:t>org</a:t>
            </a:r>
            <a:r>
              <a:rPr lang="cs-CZ" b="1" dirty="0"/>
              <a:t>. při prověřování (§ 158 TŘ)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81340" y="859061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i="1" dirty="0"/>
              <a:t>a)</a:t>
            </a:r>
            <a:r>
              <a:rPr lang="cs-CZ" sz="2400" dirty="0"/>
              <a:t> </a:t>
            </a:r>
            <a:r>
              <a:rPr lang="cs-CZ" sz="2400" b="1" dirty="0"/>
              <a:t>vyžadovat vysvětlení </a:t>
            </a:r>
          </a:p>
          <a:p>
            <a:pPr>
              <a:lnSpc>
                <a:spcPct val="100000"/>
              </a:lnSpc>
            </a:pPr>
            <a:r>
              <a:rPr lang="cs-CZ" sz="2400" i="1" dirty="0"/>
              <a:t>b)</a:t>
            </a:r>
            <a:r>
              <a:rPr lang="cs-CZ" sz="2400" dirty="0"/>
              <a:t> vyžadovat </a:t>
            </a:r>
            <a:r>
              <a:rPr lang="cs-CZ" sz="2400" b="1" dirty="0"/>
              <a:t>odborné vyjádření </a:t>
            </a:r>
            <a:r>
              <a:rPr lang="cs-CZ" sz="2400" dirty="0"/>
              <a:t>a </a:t>
            </a:r>
            <a:r>
              <a:rPr lang="cs-CZ" sz="2400" b="1" dirty="0"/>
              <a:t>znalecké posudky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i="1" dirty="0"/>
              <a:t>c)</a:t>
            </a:r>
            <a:r>
              <a:rPr lang="cs-CZ" sz="2400" dirty="0"/>
              <a:t> obstarávat </a:t>
            </a:r>
            <a:r>
              <a:rPr lang="cs-CZ" sz="2400" b="1" dirty="0"/>
              <a:t>potřebné podklady</a:t>
            </a:r>
            <a:r>
              <a:rPr lang="cs-CZ" sz="2400" dirty="0"/>
              <a:t> </a:t>
            </a:r>
          </a:p>
          <a:p>
            <a:pPr>
              <a:lnSpc>
                <a:spcPct val="100000"/>
              </a:lnSpc>
            </a:pPr>
            <a:r>
              <a:rPr lang="cs-CZ" sz="2400" i="1" dirty="0"/>
              <a:t>d)</a:t>
            </a:r>
            <a:r>
              <a:rPr lang="cs-CZ" sz="2400" dirty="0"/>
              <a:t> </a:t>
            </a:r>
            <a:r>
              <a:rPr lang="cs-CZ" sz="2400" b="1" dirty="0"/>
              <a:t>provádět ohledání </a:t>
            </a:r>
            <a:r>
              <a:rPr lang="cs-CZ" sz="2400" dirty="0"/>
              <a:t>věci a místa činu,</a:t>
            </a:r>
          </a:p>
          <a:p>
            <a:pPr>
              <a:lnSpc>
                <a:spcPct val="100000"/>
              </a:lnSpc>
            </a:pPr>
            <a:r>
              <a:rPr lang="cs-CZ" sz="2400" i="1" dirty="0"/>
              <a:t>e)</a:t>
            </a:r>
            <a:r>
              <a:rPr lang="cs-CZ" sz="2400" dirty="0"/>
              <a:t> vyžadovat </a:t>
            </a:r>
            <a:r>
              <a:rPr lang="cs-CZ" sz="2400" b="1" dirty="0"/>
              <a:t>provedení zkoušky krve </a:t>
            </a:r>
            <a:r>
              <a:rPr lang="cs-CZ" sz="2400" dirty="0"/>
              <a:t>nebo jiného podobného úkonu, </a:t>
            </a:r>
          </a:p>
          <a:p>
            <a:pPr>
              <a:lnSpc>
                <a:spcPct val="100000"/>
              </a:lnSpc>
            </a:pPr>
            <a:r>
              <a:rPr lang="cs-CZ" sz="2400" i="1" dirty="0"/>
              <a:t>f)</a:t>
            </a:r>
            <a:r>
              <a:rPr lang="cs-CZ" sz="2400" dirty="0"/>
              <a:t> pořizovat </a:t>
            </a:r>
            <a:r>
              <a:rPr lang="cs-CZ" sz="2400" b="1" dirty="0"/>
              <a:t>zvukové a obrazové záznamy </a:t>
            </a:r>
            <a:r>
              <a:rPr lang="cs-CZ" sz="2400" dirty="0"/>
              <a:t>osob, snímat </a:t>
            </a:r>
            <a:r>
              <a:rPr lang="cs-CZ" sz="2400" b="1" dirty="0"/>
              <a:t>daktyloskopické otisky</a:t>
            </a:r>
            <a:r>
              <a:rPr lang="cs-CZ" sz="2400" dirty="0"/>
              <a:t>, provádět osobou téhož pohlaví nebo lékařem </a:t>
            </a:r>
            <a:r>
              <a:rPr lang="cs-CZ" sz="2400" b="1" dirty="0"/>
              <a:t>prohlídku těla </a:t>
            </a:r>
            <a:r>
              <a:rPr lang="cs-CZ" sz="2400" dirty="0"/>
              <a:t>a jeho zevní měření, </a:t>
            </a:r>
          </a:p>
          <a:p>
            <a:pPr>
              <a:lnSpc>
                <a:spcPct val="100000"/>
              </a:lnSpc>
            </a:pPr>
            <a:r>
              <a:rPr lang="cs-CZ" sz="2400" i="1" dirty="0"/>
              <a:t>g)</a:t>
            </a:r>
            <a:r>
              <a:rPr lang="cs-CZ" sz="2400" dirty="0"/>
              <a:t> za podmínek stanovených v § 76 </a:t>
            </a:r>
            <a:r>
              <a:rPr lang="cs-CZ" sz="2400" b="1" dirty="0"/>
              <a:t>zadržet podezřelou osobu</a:t>
            </a:r>
            <a:r>
              <a:rPr lang="cs-CZ" sz="2400" dirty="0"/>
              <a:t>,</a:t>
            </a:r>
          </a:p>
          <a:p>
            <a:pPr>
              <a:lnSpc>
                <a:spcPct val="100000"/>
              </a:lnSpc>
            </a:pPr>
            <a:r>
              <a:rPr lang="cs-CZ" sz="2400" i="1" dirty="0"/>
              <a:t>h)</a:t>
            </a:r>
            <a:r>
              <a:rPr lang="cs-CZ" sz="2400" dirty="0"/>
              <a:t> za podmínek stanovených v § 78 až 81 </a:t>
            </a:r>
            <a:r>
              <a:rPr lang="cs-CZ" sz="2400" b="1" dirty="0"/>
              <a:t>zajišťovat věci,</a:t>
            </a:r>
          </a:p>
          <a:p>
            <a:pPr>
              <a:lnSpc>
                <a:spcPct val="100000"/>
              </a:lnSpc>
            </a:pPr>
            <a:r>
              <a:rPr lang="cs-CZ" sz="2400" i="1" dirty="0"/>
              <a:t>i)</a:t>
            </a:r>
            <a:r>
              <a:rPr lang="cs-CZ" sz="2400" dirty="0"/>
              <a:t> provádět </a:t>
            </a:r>
            <a:r>
              <a:rPr lang="cs-CZ" sz="2400" b="1" dirty="0"/>
              <a:t>neodkladné nebo neopakovatelné úkony</a:t>
            </a:r>
            <a:r>
              <a:rPr lang="cs-CZ" sz="2400" dirty="0"/>
              <a:t>,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+ iniciovat potřebná rozhodnutí státního zástupce či soudu (např. operativně pátrací prostředky</a:t>
            </a:r>
          </a:p>
          <a:p>
            <a:pPr marL="533400" indent="-533400" algn="just">
              <a:lnSpc>
                <a:spcPct val="100000"/>
              </a:lnSpc>
            </a:pPr>
            <a:endParaRPr lang="cs-CZ" sz="24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268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Úkoly státního zástupce v přípravném řízení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r>
              <a:rPr lang="cs-CZ" dirty="0"/>
              <a:t>funkce dozorová</a:t>
            </a:r>
          </a:p>
          <a:p>
            <a:pPr marL="533400" indent="-533400" algn="just"/>
            <a:r>
              <a:rPr lang="cs-CZ" dirty="0"/>
              <a:t>funkce řídící</a:t>
            </a:r>
          </a:p>
          <a:p>
            <a:pPr marL="533400" indent="-533400" algn="just"/>
            <a:r>
              <a:rPr lang="cs-CZ" dirty="0"/>
              <a:t>funkce návrhová</a:t>
            </a:r>
          </a:p>
          <a:p>
            <a:pPr marL="533400" indent="-533400" algn="just"/>
            <a:r>
              <a:rPr lang="cs-CZ" dirty="0"/>
              <a:t>funkce rozhodovací</a:t>
            </a:r>
          </a:p>
          <a:p>
            <a:pPr marL="533400" indent="-533400" algn="just"/>
            <a:r>
              <a:rPr lang="cs-CZ" dirty="0"/>
              <a:t>další funkce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919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719400" y="300551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b="1" dirty="0"/>
              <a:t>Pravomoci SZ vůči policejnímu </a:t>
            </a:r>
            <a:r>
              <a:rPr lang="cs-CZ" b="1" dirty="0" err="1"/>
              <a:t>org</a:t>
            </a:r>
            <a:r>
              <a:rPr lang="cs-CZ" b="1" dirty="0"/>
              <a:t>.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19400" y="970549"/>
            <a:ext cx="10753200" cy="4139998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SZ si může vyhradit poskytování určitých informací (§ 8a odst. 3 TŘ)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rozhodování o stížnostech proti usnesením PO (§ 146 odst. 2 písm. a) TŘ)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oprávnění dle § 157 odst. 2 TŘ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dozor státního zástupce dle § 174 TŘ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přezkum důvodů odepření přístupu do spisu policejním orgánem (§ 65 odst. 2 TŘ) 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přezkum postupu policejního orgánu dle § 157a odst. 1 TŘ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povinnost zaslat opis ÚZ o zahájení úkonů TŘ státnímu zástupci do 48 hodin (§ 158  odst. 3 TŘ)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kontrola lhůt (§ 159 odst. 2 a 3 TŘ + 167 odst. 2 a 3 TŘ)</a:t>
            </a:r>
          </a:p>
          <a:p>
            <a:pPr marL="252000" lvl="1" indent="0" algn="just">
              <a:buNone/>
            </a:pPr>
            <a:r>
              <a:rPr lang="cs-CZ" dirty="0"/>
              <a:t>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751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B3FCF57-9B81-45D0-A286-D94122E25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B4FA7E6-45D9-44A3-9AF9-495654091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87575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Oprávnění státního zástupce dle § 157 odst. 2 TŘ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440837B-3EED-49FD-80B9-C927CBBE5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71576"/>
            <a:ext cx="10753200" cy="4139998"/>
          </a:xfrm>
        </p:spPr>
        <p:txBody>
          <a:bodyPr/>
          <a:lstStyle/>
          <a:p>
            <a:r>
              <a:rPr lang="cs-CZ" dirty="0"/>
              <a:t>uložit policejnímu orgánu provedení takových úkonů, které je tento orgán oprávněn provést a jichž je třeba k objasnění věci nebo ke zjištění pachatele. </a:t>
            </a:r>
          </a:p>
          <a:p>
            <a:r>
              <a:rPr lang="cs-CZ" dirty="0"/>
              <a:t>vyžadovat od policejního orgánu spisy, včetně spisů, v nichž nebylo zahájeno trestní řízení, dokumenty, materiály a zprávy o postupu při prověřování oznámení,</a:t>
            </a:r>
          </a:p>
          <a:p>
            <a:r>
              <a:rPr lang="cs-CZ" dirty="0"/>
              <a:t>odejmout kteroukoliv věc policejnímu orgánu a učinit opatření, aby věc byla přikázána jinému policejnímu orgánu,</a:t>
            </a:r>
          </a:p>
          <a:p>
            <a:r>
              <a:rPr lang="cs-CZ" dirty="0"/>
              <a:t>dočasně odložit zahájení trestního stíhání.</a:t>
            </a:r>
          </a:p>
        </p:txBody>
      </p:sp>
    </p:spTree>
    <p:extLst>
      <p:ext uri="{BB962C8B-B14F-4D97-AF65-F5344CB8AC3E}">
        <p14:creationId xmlns:p14="http://schemas.microsoft.com/office/powerpoint/2010/main" val="2734375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B3FCF57-9B81-45D0-A286-D94122E25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B4FA7E6-45D9-44A3-9AF9-495654091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87575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Dozor státního zástupce dle § 174 TŘ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440837B-3EED-49FD-80B9-C927CBBE5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71576"/>
            <a:ext cx="10753200" cy="4139998"/>
          </a:xfrm>
        </p:spPr>
        <p:txBody>
          <a:bodyPr/>
          <a:lstStyle/>
          <a:p>
            <a:pPr marL="533400" lvl="1" indent="-533400" algn="just"/>
            <a:r>
              <a:rPr lang="cs-CZ" sz="2800" dirty="0">
                <a:ea typeface="+mn-ea"/>
                <a:cs typeface="+mn-cs"/>
              </a:rPr>
              <a:t>a) dávat závazné pokyny k vyšetřování trestných činů,</a:t>
            </a:r>
          </a:p>
          <a:p>
            <a:pPr marL="533400" lvl="1" indent="-533400" algn="just"/>
            <a:r>
              <a:rPr lang="cs-CZ" sz="2800" dirty="0">
                <a:ea typeface="+mn-ea"/>
                <a:cs typeface="+mn-cs"/>
              </a:rPr>
              <a:t>b) vyžadovat od policejního orgánu spisy, dokumenty, materiály a zprávy o spáchaných trestných činech za účelem prověrky, zda policejní orgán včas zahajuje trestní stíhání a řádně v něm postupuje,</a:t>
            </a:r>
          </a:p>
          <a:p>
            <a:pPr marL="533400" lvl="1" indent="-533400" algn="just"/>
            <a:r>
              <a:rPr lang="cs-CZ" sz="2800" dirty="0">
                <a:ea typeface="+mn-ea"/>
                <a:cs typeface="+mn-cs"/>
              </a:rPr>
              <a:t>c) zúčastnit se provádění úkonů policejního orgánu, osobně provést jednotlivý úkon nebo i celé vyšetřování a vydat rozhodnutí v kterékoliv věci</a:t>
            </a:r>
          </a:p>
          <a:p>
            <a:pPr marL="533400" lvl="1" indent="-533400" algn="just"/>
            <a:r>
              <a:rPr lang="cs-CZ" sz="2800" dirty="0">
                <a:ea typeface="+mn-ea"/>
                <a:cs typeface="+mn-cs"/>
              </a:rPr>
              <a:t>d) vracet věc policejnímu orgánu se svými pokyny k doplnění,</a:t>
            </a:r>
          </a:p>
          <a:p>
            <a:pPr marL="533400" lvl="1" indent="-533400" algn="just"/>
            <a:r>
              <a:rPr lang="cs-CZ" sz="2800" dirty="0">
                <a:ea typeface="+mn-ea"/>
                <a:cs typeface="+mn-cs"/>
              </a:rPr>
              <a:t>e) rušit nezákonná nebo neodůvodněná rozhodnutí a opatření policejního orgánu, která může nahrazovat vlastními; </a:t>
            </a:r>
          </a:p>
          <a:p>
            <a:pPr marL="533400" lvl="1" indent="-533400" algn="just"/>
            <a:r>
              <a:rPr lang="cs-CZ" sz="2800" dirty="0">
                <a:ea typeface="+mn-ea"/>
                <a:cs typeface="+mn-cs"/>
              </a:rPr>
              <a:t>f) přikázat, aby úkony ve věci prováděla jiná osoba služebně činná v policejním orgánu</a:t>
            </a:r>
          </a:p>
        </p:txBody>
      </p:sp>
    </p:spTree>
    <p:extLst>
      <p:ext uri="{BB962C8B-B14F-4D97-AF65-F5344CB8AC3E}">
        <p14:creationId xmlns:p14="http://schemas.microsoft.com/office/powerpoint/2010/main" val="1550478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4626E82-2D19-40B4-BB6F-09FC5F85CE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092E78B-AEF4-4E33-BFB7-8E7CAE779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41828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Úkony, které může v přípravném řízení provést jen SZ (nikoliv PO)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AE3F4D-801E-48F7-876A-3EE9932EF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150422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požadovat údaje, které jsou předmětem bankovního tajemství a informace od správce daně (§ 8 odst. 2 TŘ)</a:t>
            </a:r>
          </a:p>
          <a:p>
            <a:pPr>
              <a:lnSpc>
                <a:spcPct val="100000"/>
              </a:lnSpc>
            </a:pPr>
            <a:r>
              <a:rPr lang="cs-CZ" dirty="0"/>
              <a:t>ustanovení opatrovníka obviněnému (§ 34 odst. 2 TŘ), zúčastněné osobě (§ 42 odst. 4 TŘ) či poškozenému (§ 45 odst. 2 TŘ)</a:t>
            </a:r>
          </a:p>
          <a:p>
            <a:pPr>
              <a:lnSpc>
                <a:spcPct val="100000"/>
              </a:lnSpc>
            </a:pPr>
            <a:r>
              <a:rPr lang="cs-CZ" dirty="0"/>
              <a:t>určení obhájce k přijímání písemností (§ 37 odst. 3 TŘ)</a:t>
            </a:r>
          </a:p>
          <a:p>
            <a:pPr>
              <a:lnSpc>
                <a:spcPct val="100000"/>
              </a:lnSpc>
            </a:pPr>
            <a:r>
              <a:rPr lang="cs-CZ" dirty="0"/>
              <a:t>zajištění nároku poškozeného (§ 47 odst. 2 TŘ)</a:t>
            </a:r>
          </a:p>
          <a:p>
            <a:pPr>
              <a:lnSpc>
                <a:spcPct val="100000"/>
              </a:lnSpc>
            </a:pPr>
            <a:r>
              <a:rPr lang="cs-CZ" dirty="0"/>
              <a:t>žádat vzetí obviněného do vazby (§ 73b odst. 1 TŘ) + další návrhy</a:t>
            </a:r>
          </a:p>
          <a:p>
            <a:pPr>
              <a:lnSpc>
                <a:spcPct val="100000"/>
              </a:lnSpc>
            </a:pPr>
            <a:r>
              <a:rPr lang="cs-CZ" dirty="0"/>
              <a:t>propustit obviněného z vazby (§ 73b odst. 6 TŘ)</a:t>
            </a:r>
          </a:p>
          <a:p>
            <a:pPr>
              <a:lnSpc>
                <a:spcPct val="100000"/>
              </a:lnSpc>
            </a:pPr>
            <a:r>
              <a:rPr lang="cs-CZ" dirty="0"/>
              <a:t>dát souhlas se zadržením podezřelého (§ 76 odst. 1 TŘ)</a:t>
            </a:r>
          </a:p>
          <a:p>
            <a:pPr>
              <a:lnSpc>
                <a:spcPct val="100000"/>
              </a:lnSpc>
            </a:pPr>
            <a:r>
              <a:rPr lang="cs-CZ" dirty="0"/>
              <a:t>dát souhlas se zajištěním nástrojů a výnosů (§ 79a odst. 1 TŘ)</a:t>
            </a:r>
          </a:p>
          <a:p>
            <a:pPr>
              <a:lnSpc>
                <a:spcPct val="100000"/>
              </a:lnSpc>
            </a:pPr>
            <a:r>
              <a:rPr lang="cs-CZ" dirty="0"/>
              <a:t>rozhodnout o zničení odňaté věci (§ 81b odst. 1 TŘ)</a:t>
            </a:r>
          </a:p>
        </p:txBody>
      </p:sp>
    </p:spTree>
    <p:extLst>
      <p:ext uri="{BB962C8B-B14F-4D97-AF65-F5344CB8AC3E}">
        <p14:creationId xmlns:p14="http://schemas.microsoft.com/office/powerpoint/2010/main" val="12126264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4626E82-2D19-40B4-BB6F-09FC5F85CE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AE3F4D-801E-48F7-876A-3EE9932EF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615" y="0"/>
            <a:ext cx="11811699" cy="5832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nařídit osobní prohlídku (§ 83b odst. 1 TŘ)</a:t>
            </a:r>
          </a:p>
          <a:p>
            <a:pPr>
              <a:lnSpc>
                <a:spcPct val="100000"/>
              </a:lnSpc>
            </a:pPr>
            <a:r>
              <a:rPr lang="cs-CZ" dirty="0"/>
              <a:t>nařídit zadržení (§ 86 odst. 1 TŘ) či sledování zásilky (§ 87b odst. 1 TŘ)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uložit předběžné opatření zákazu styku s určitými osobami, držet a přechovávat věci, které mohou sloužit k páchání trestné činnosti, užívat, držet nebo přechovávat alkoholické nápoje nebo jiné návykové látky a zákazu her a sázek (§ 88m odst. 2 TŘ)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udělit souhlas s překonáním odporu při prohlídce těla (§ 114 odst. 4 TŘ)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rozhodnout o exhumaci či o pohřbení mrtvoly, u níž je podezření na násilnou smrt (§ 115 TŘ)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rozhodnout o tom, že náklady znaleckého posudku ponese stát (§ 151a odst. 1 TŘ)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řešit spory o příslušnost policejních orgánů (§ 158 odst. 11 TŘ)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povolit předstíraný převod (§ 158c odst. 2 TŘ) či sledování osob a věcí, mají-li u něj být pořízeny audio(vizuální) záznamy (§ 158d odst. 2 TŘ)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některá rozhodnutí, jimiž se řízení končí či odkládá</a:t>
            </a:r>
          </a:p>
        </p:txBody>
      </p:sp>
    </p:spTree>
    <p:extLst>
      <p:ext uri="{BB962C8B-B14F-4D97-AF65-F5344CB8AC3E}">
        <p14:creationId xmlns:p14="http://schemas.microsoft.com/office/powerpoint/2010/main" val="995338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4626E82-2D19-40B4-BB6F-09FC5F85CE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092E78B-AEF4-4E33-BFB7-8E7CAE779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166753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§ 175 – pouze SZ je oprávněn: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AE3F4D-801E-48F7-876A-3EE9932EF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59" y="820668"/>
            <a:ext cx="12050841" cy="497920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i="1" dirty="0"/>
              <a:t>a)</a:t>
            </a:r>
            <a:r>
              <a:rPr lang="cs-CZ" sz="2400" dirty="0"/>
              <a:t> rozhodnout o zastavení, podmíněném zastavení nebo přerušení trestního stíhání a o postoupení věci jinému orgánu,</a:t>
            </a:r>
          </a:p>
          <a:p>
            <a:pPr>
              <a:lnSpc>
                <a:spcPct val="100000"/>
              </a:lnSpc>
            </a:pPr>
            <a:r>
              <a:rPr lang="cs-CZ" sz="2400" i="1" dirty="0"/>
              <a:t>b)</a:t>
            </a:r>
            <a:r>
              <a:rPr lang="cs-CZ" sz="2400" dirty="0"/>
              <a:t> podat obžalobu,</a:t>
            </a:r>
          </a:p>
          <a:p>
            <a:pPr>
              <a:lnSpc>
                <a:spcPct val="100000"/>
              </a:lnSpc>
            </a:pPr>
            <a:r>
              <a:rPr lang="cs-CZ" sz="2400" i="1" dirty="0"/>
              <a:t>c)</a:t>
            </a:r>
            <a:r>
              <a:rPr lang="cs-CZ" sz="2400" dirty="0"/>
              <a:t> sjednat s obviněným dohodu o vině a trestu a podat soudu návrh na její schválení,</a:t>
            </a:r>
          </a:p>
          <a:p>
            <a:pPr>
              <a:lnSpc>
                <a:spcPct val="100000"/>
              </a:lnSpc>
            </a:pPr>
            <a:r>
              <a:rPr lang="cs-CZ" sz="2400" i="1" dirty="0"/>
              <a:t>d)</a:t>
            </a:r>
            <a:r>
              <a:rPr lang="cs-CZ" sz="2400" dirty="0"/>
              <a:t> rozhodnout o propuštění obviněného z vazby</a:t>
            </a:r>
          </a:p>
          <a:p>
            <a:pPr>
              <a:lnSpc>
                <a:spcPct val="100000"/>
              </a:lnSpc>
            </a:pPr>
            <a:r>
              <a:rPr lang="cs-CZ" sz="2400" i="1" dirty="0"/>
              <a:t>e)</a:t>
            </a:r>
            <a:r>
              <a:rPr lang="cs-CZ" sz="2400" dirty="0"/>
              <a:t> nařídit zajištění majetku obviněného a určit, na které prostředky a věci se toto zajištění nevztahuje, anebo zrušit takové zajištění,</a:t>
            </a:r>
          </a:p>
          <a:p>
            <a:pPr>
              <a:lnSpc>
                <a:spcPct val="100000"/>
              </a:lnSpc>
            </a:pPr>
            <a:r>
              <a:rPr lang="cs-CZ" sz="2400" i="1" dirty="0"/>
              <a:t>f)</a:t>
            </a:r>
            <a:r>
              <a:rPr lang="cs-CZ" sz="2400" dirty="0"/>
              <a:t> provést zajištění nároku poškozeného na náhradu škody nebo nemajetkové újmy nebo na vydání bezdůvodného obohacení a omezit nebo zrušit takové zajištění anebo věc z něho vyjmout,</a:t>
            </a:r>
          </a:p>
          <a:p>
            <a:pPr>
              <a:lnSpc>
                <a:spcPct val="100000"/>
              </a:lnSpc>
            </a:pPr>
            <a:r>
              <a:rPr lang="cs-CZ" sz="2400" i="1" dirty="0"/>
              <a:t>g)</a:t>
            </a:r>
            <a:r>
              <a:rPr lang="cs-CZ" sz="2400" dirty="0"/>
              <a:t> rozhodnout o zničení zajištěné věci podle § 81b,</a:t>
            </a:r>
          </a:p>
          <a:p>
            <a:pPr>
              <a:lnSpc>
                <a:spcPct val="100000"/>
              </a:lnSpc>
            </a:pPr>
            <a:r>
              <a:rPr lang="cs-CZ" sz="2400" i="1" dirty="0"/>
              <a:t>h)</a:t>
            </a:r>
            <a:r>
              <a:rPr lang="cs-CZ" sz="2400" dirty="0"/>
              <a:t> nařídit exhumaci mrtvoly,</a:t>
            </a:r>
          </a:p>
          <a:p>
            <a:pPr>
              <a:lnSpc>
                <a:spcPct val="100000"/>
              </a:lnSpc>
            </a:pPr>
            <a:r>
              <a:rPr lang="cs-CZ" sz="2400" i="1" dirty="0"/>
              <a:t>i)</a:t>
            </a:r>
            <a:r>
              <a:rPr lang="cs-CZ" sz="2400" dirty="0"/>
              <a:t> navrhnout vyžádání obviněného z ciziny nebo vydání evropského zatýkacího rozkazu,</a:t>
            </a:r>
          </a:p>
          <a:p>
            <a:pPr>
              <a:lnSpc>
                <a:spcPct val="100000"/>
              </a:lnSpc>
            </a:pPr>
            <a:r>
              <a:rPr lang="cs-CZ" sz="2400" i="1" dirty="0"/>
              <a:t>j)</a:t>
            </a:r>
            <a:r>
              <a:rPr lang="cs-CZ" sz="2400" dirty="0"/>
              <a:t> provést předběžné šetření v řízení o vydání do ciziny nebo v řízení o předání na základě evropského zatýkacího rozkazu.</a:t>
            </a:r>
          </a:p>
        </p:txBody>
      </p:sp>
    </p:spTree>
    <p:extLst>
      <p:ext uri="{BB962C8B-B14F-4D97-AF65-F5344CB8AC3E}">
        <p14:creationId xmlns:p14="http://schemas.microsoft.com/office/powerpoint/2010/main" val="40465717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Úkoly soudu v přípravném řízení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odpovědnost za výsledek přípravného řízení má státní zástupce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rozdělení rolí mezi mocí výkonnou a soudní v trestním řízení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soud rozhoduje jen, je-li do přípravného řízení vtažen -&gt; nejzávažnější zásahy do základních lidských práv a svobod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garance zákonnosti neodkladných a neopakovatelných úkonů, spočívajících ve výslechu či rekognici (§ 158a TŘ) 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ustanovení obhájce a jeho zrušení (§ 38 TŘ), vyloučení z obhajoby (§ 40a TŘ), zproštění obhajoby (§ 37a TŘ)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rozhodnutí o společném zmocněnci poškozených (§ 44 odst. 2 TŘ) a o bezplatném zmocněnci či zmocněnci za sníženou odměnu (§ 51a odst. 1 TŘ)</a:t>
            </a:r>
          </a:p>
          <a:p>
            <a:pPr marL="785400" lvl="1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40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C19BFB8-0FA4-4E01-AEA9-898D93D6AC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C0C64E5A-00DF-4B5B-BA8D-BEE044820FAE}"/>
              </a:ext>
            </a:extLst>
          </p:cNvPr>
          <p:cNvGraphicFramePr>
            <a:graphicFrameLocks noGrp="1" noChangeAspect="1"/>
          </p:cNvGraphicFramePr>
          <p:nvPr>
            <p:ph idx="1"/>
            <p:extLst/>
          </p:nvPr>
        </p:nvGraphicFramePr>
        <p:xfrm>
          <a:off x="447675" y="501650"/>
          <a:ext cx="11279188" cy="713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r:id="rId3" imgW="9125033" imgH="5774758" progId="Word.Document.8">
                  <p:embed/>
                </p:oleObj>
              </mc:Choice>
              <mc:Fallback>
                <p:oleObj name="Document" r:id="rId3" imgW="9125033" imgH="5774758" progId="Word.Document.8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C0C64E5A-00DF-4B5B-BA8D-BEE044820F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" y="501650"/>
                        <a:ext cx="11279188" cy="713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973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Úkony, o kterých může rozhodnout jen soud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20000" y="1700391"/>
            <a:ext cx="11251090" cy="4139998"/>
          </a:xfrm>
        </p:spPr>
        <p:txBody>
          <a:bodyPr/>
          <a:lstStyle/>
          <a:p>
            <a:pPr marL="785400" lvl="1" indent="-533400" algn="just"/>
            <a:r>
              <a:rPr lang="cs-CZ" sz="2800" dirty="0"/>
              <a:t>příkaz k zatčení (§ 69 odst. 1 TŘ) a k zadržení (§ 76a odst. 1 TŘ)</a:t>
            </a:r>
          </a:p>
          <a:p>
            <a:pPr marL="785400" lvl="1" indent="-533400" algn="just"/>
            <a:r>
              <a:rPr lang="cs-CZ" sz="2800" dirty="0"/>
              <a:t>rozhodování o vazbě (§ 73b odst. 1 TŘ)</a:t>
            </a:r>
          </a:p>
          <a:p>
            <a:pPr marL="785400" lvl="1" indent="-533400" algn="just"/>
            <a:r>
              <a:rPr lang="cs-CZ" sz="2800" dirty="0"/>
              <a:t>zákaz vycestování do zahraničí (§ 77a odst.1 TŘ)</a:t>
            </a:r>
          </a:p>
          <a:p>
            <a:pPr marL="785400" lvl="1" indent="-533400" algn="just"/>
            <a:r>
              <a:rPr lang="cs-CZ" sz="2800" dirty="0"/>
              <a:t>ohledání nemovité věci (§ 79d odst. 1 TŘ)</a:t>
            </a:r>
          </a:p>
          <a:p>
            <a:pPr marL="785400" lvl="1" indent="-533400" algn="just"/>
            <a:r>
              <a:rPr lang="cs-CZ" sz="2800" dirty="0"/>
              <a:t>příkaz k domovní prohlídce (§ 83 odst. 1 TŘ) a prohlídce nebytových prostor a pozemků (§ 83a odst. 1 TŘ)</a:t>
            </a:r>
          </a:p>
          <a:p>
            <a:pPr marL="785400" lvl="1" indent="-533400" algn="just"/>
            <a:r>
              <a:rPr lang="cs-CZ" sz="2800" dirty="0"/>
              <a:t>nahrazení souhlasu zástupce ČAK s vydáním listin zajištěných při prohlídce prostor, kde se vykonává advokacie (§ 85b odst. 3 TŘ) </a:t>
            </a:r>
          </a:p>
          <a:p>
            <a:pPr marL="785400" lvl="1" indent="-533400" algn="just"/>
            <a:r>
              <a:rPr lang="cs-CZ" sz="2800" dirty="0"/>
              <a:t>otevření (§ 87 odst. 1 TŘ) a záměna (§ 87a odst. 1 TŘ) zásilky</a:t>
            </a:r>
          </a:p>
          <a:p>
            <a:pPr marL="785400" lvl="1" indent="-533400" algn="just"/>
            <a:r>
              <a:rPr lang="cs-CZ" sz="2800" dirty="0"/>
              <a:t>odposlech a záznam (§ 88 odst. 1 TŘ) telekomunikačního provozu a údaje o něm (§ 88a odst. 1 TŘ)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329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20000" y="209725"/>
            <a:ext cx="11251090" cy="5630664"/>
          </a:xfrm>
        </p:spPr>
        <p:txBody>
          <a:bodyPr/>
          <a:lstStyle/>
          <a:p>
            <a:pPr marL="785400" lvl="1" indent="-533400" algn="just"/>
            <a:r>
              <a:rPr lang="cs-CZ" sz="2800" dirty="0"/>
              <a:t>předběžná opatření zákazu vstupu do obydlí, návštěv nevhodného prostředí, zdržování se na určitém místě, vycestování do zahraničí a konkrétně vymezené činnosti (§ 88m odst. 3 TŘ)</a:t>
            </a:r>
          </a:p>
          <a:p>
            <a:pPr marL="785400" lvl="1" indent="-533400" algn="just"/>
            <a:r>
              <a:rPr lang="cs-CZ" sz="2800" dirty="0"/>
              <a:t>nařízení vyšetření duševního stavu ve zdravotnickém zařízení (§ 116 odst. 2 TŘ)</a:t>
            </a:r>
          </a:p>
          <a:p>
            <a:pPr marL="785400" lvl="1" indent="-533400" algn="just"/>
            <a:r>
              <a:rPr lang="cs-CZ" sz="2800" dirty="0"/>
              <a:t>sledování osob a věcí, jímž je zasahováno do nedotknutelnosti obydlí či listovního tajemství (§ 158d odst. 3 TŘ)</a:t>
            </a:r>
          </a:p>
          <a:p>
            <a:pPr marL="785400" lvl="1" indent="-533400" algn="just"/>
            <a:r>
              <a:rPr lang="cs-CZ" sz="2800" dirty="0"/>
              <a:t>použití agenta (§ 158e odst. 4 TŘ)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3333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-58723" y="308940"/>
            <a:ext cx="11945923" cy="451576"/>
          </a:xfrm>
        </p:spPr>
        <p:txBody>
          <a:bodyPr/>
          <a:lstStyle/>
          <a:p>
            <a:pPr algn="ctr" eaLnBrk="1" hangingPunct="1"/>
            <a:r>
              <a:rPr lang="cs-CZ" b="1" dirty="0"/>
              <a:t>Rozhodování o některých stížnostech (§146a TŘ)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227901" y="760516"/>
            <a:ext cx="11736198" cy="560549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i="1" dirty="0"/>
              <a:t>a)</a:t>
            </a:r>
            <a:r>
              <a:rPr lang="cs-CZ" sz="1800" dirty="0"/>
              <a:t> o vazbě, nejde-li o rozhodnutí o propuštění obviněného z vazby bez přijetí některého opatření nahrazujícího vazbu,</a:t>
            </a:r>
          </a:p>
          <a:p>
            <a:pPr>
              <a:lnSpc>
                <a:spcPct val="100000"/>
              </a:lnSpc>
            </a:pPr>
            <a:r>
              <a:rPr lang="cs-CZ" sz="1800" i="1" dirty="0"/>
              <a:t>b)</a:t>
            </a:r>
            <a:r>
              <a:rPr lang="cs-CZ" sz="1800" dirty="0"/>
              <a:t> o žádosti o zrušení omezení spočívajícího v zákazu vycestování do zahraničí, o uložení předběžného opatření (§ 88m odst. 2), o tom, že se nepovolí setkání obviněného s poškozeným, osobou mu blízkou nebo jinou osobou (§ 88d odst. 2), nebo o žádosti o zrušení předběžného opatření (§ 88n odst. 3),</a:t>
            </a:r>
          </a:p>
          <a:p>
            <a:pPr>
              <a:lnSpc>
                <a:spcPct val="100000"/>
              </a:lnSpc>
            </a:pPr>
            <a:r>
              <a:rPr lang="cs-CZ" sz="1800" i="1" dirty="0"/>
              <a:t>c)</a:t>
            </a:r>
            <a:r>
              <a:rPr lang="cs-CZ" sz="1800" dirty="0"/>
              <a:t> zajištění věci, o níž nasvědčují zjištěné skutečnosti tomu, že je nástrojem trestné činnosti nebo výnosem z trestné činnosti, rozhodnutí o omezení takového zajištění nebo nevyhovění žádosti o zrušení nebo omezení takového zajištění,</a:t>
            </a:r>
          </a:p>
          <a:p>
            <a:pPr>
              <a:lnSpc>
                <a:spcPct val="100000"/>
              </a:lnSpc>
            </a:pPr>
            <a:r>
              <a:rPr lang="cs-CZ" sz="1800" i="1" dirty="0"/>
              <a:t>d)</a:t>
            </a:r>
            <a:r>
              <a:rPr lang="cs-CZ" sz="1800" dirty="0"/>
              <a:t> zajištění náhradní hodnoty, rozhodnutí o omezení zajištění náhradní hodnoty, nepovolení provedení úkonu týkajícího se zajištěné náhradní hodnoty, nebo nevyhovění žádosti o zrušení nebo omezení takového zajištění,</a:t>
            </a:r>
          </a:p>
          <a:p>
            <a:pPr>
              <a:lnSpc>
                <a:spcPct val="100000"/>
              </a:lnSpc>
            </a:pPr>
            <a:r>
              <a:rPr lang="cs-CZ" sz="1800" i="1" dirty="0"/>
              <a:t>e)</a:t>
            </a:r>
            <a:r>
              <a:rPr lang="cs-CZ" sz="1800" dirty="0"/>
              <a:t> změna důvod zajištění věci,</a:t>
            </a:r>
          </a:p>
          <a:p>
            <a:pPr>
              <a:lnSpc>
                <a:spcPct val="100000"/>
              </a:lnSpc>
            </a:pPr>
            <a:r>
              <a:rPr lang="cs-CZ" sz="1800" i="1" dirty="0"/>
              <a:t>f)</a:t>
            </a:r>
            <a:r>
              <a:rPr lang="cs-CZ" sz="1800" dirty="0"/>
              <a:t> zajištění majetku pro účely zajištění nároku poškozeného nebo omezení zajištění, nepovolení provedení úkonu týkajícího se zajištěného majetku, anebo nevyhovění žádosti o zrušení nebo omezení takového zajištění,</a:t>
            </a:r>
          </a:p>
          <a:p>
            <a:pPr>
              <a:lnSpc>
                <a:spcPct val="100000"/>
              </a:lnSpc>
            </a:pPr>
            <a:r>
              <a:rPr lang="cs-CZ" sz="1800" i="1" dirty="0"/>
              <a:t>g)</a:t>
            </a:r>
            <a:r>
              <a:rPr lang="cs-CZ" sz="1800" dirty="0"/>
              <a:t> zajištění majetku obviněného pro účely výkonu peněžitého trestu nebo trestu propadnutí majetku, rozhodnutí o omezení zajištění, nepovolení provedení úkonu týkajícího se zajištěného majetku, anebo nevyhovění žádosti o zrušení nebo omezení takového zajištění,</a:t>
            </a:r>
          </a:p>
          <a:p>
            <a:pPr>
              <a:lnSpc>
                <a:spcPct val="100000"/>
              </a:lnSpc>
            </a:pPr>
            <a:r>
              <a:rPr lang="cs-CZ" sz="1800" i="1" dirty="0"/>
              <a:t>h)</a:t>
            </a:r>
            <a:r>
              <a:rPr lang="cs-CZ" sz="1800" dirty="0"/>
              <a:t> zajištění majetku pro účely výkonu zabrání části majetku, rozhodnutí o omezení takového zajištění, nepovolení provedení úkonu týkajícího se zajištěného majetku, anebo nevyhovění žádosti o zrušení nebo omezení takového zajištění,</a:t>
            </a:r>
          </a:p>
          <a:p>
            <a:pPr>
              <a:lnSpc>
                <a:spcPct val="100000"/>
              </a:lnSpc>
            </a:pPr>
            <a:r>
              <a:rPr lang="cs-CZ" sz="1800" i="1" dirty="0"/>
              <a:t>i)</a:t>
            </a:r>
            <a:r>
              <a:rPr lang="cs-CZ" sz="1800" dirty="0"/>
              <a:t> rozhodnutí o uložení pořádkové pokuty (§ 66 odst. 1),</a:t>
            </a:r>
          </a:p>
          <a:p>
            <a:pPr>
              <a:lnSpc>
                <a:spcPct val="100000"/>
              </a:lnSpc>
            </a:pPr>
            <a:r>
              <a:rPr lang="cs-CZ" sz="1800" i="1" dirty="0"/>
              <a:t>j)</a:t>
            </a:r>
            <a:r>
              <a:rPr lang="cs-CZ" sz="1800" dirty="0"/>
              <a:t> rozhodnutí o zničení věci ohrožující bezpečnost lidí nebo majetku (§ 81b odst. 1), nebo</a:t>
            </a:r>
          </a:p>
          <a:p>
            <a:pPr>
              <a:lnSpc>
                <a:spcPct val="100000"/>
              </a:lnSpc>
            </a:pPr>
            <a:r>
              <a:rPr lang="cs-CZ" sz="1800" i="1" dirty="0"/>
              <a:t>k)</a:t>
            </a:r>
            <a:r>
              <a:rPr lang="cs-CZ" sz="1800" dirty="0"/>
              <a:t> rozhodnutí o nesplnění podmínek podle § 159c odst. 1,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0689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Průběh přípravného řízení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666000" y="1264164"/>
            <a:ext cx="10753200" cy="4139998"/>
          </a:xfrm>
        </p:spPr>
        <p:txBody>
          <a:bodyPr/>
          <a:lstStyle/>
          <a:p>
            <a:pPr marL="533400" indent="-533400" algn="just"/>
            <a:r>
              <a:rPr lang="cs-CZ" dirty="0"/>
              <a:t>fáze postupu před zahájením trestního stíhání (tzv. prověřování)</a:t>
            </a:r>
          </a:p>
          <a:p>
            <a:pPr marL="785400" lvl="1" indent="-533400" algn="just"/>
            <a:r>
              <a:rPr lang="cs-CZ" sz="2400" dirty="0"/>
              <a:t>policejní orgán</a:t>
            </a:r>
          </a:p>
          <a:p>
            <a:pPr marL="785400" lvl="1" indent="-533400" algn="just"/>
            <a:r>
              <a:rPr lang="cs-CZ" sz="2400" dirty="0"/>
              <a:t>zahájení </a:t>
            </a:r>
          </a:p>
          <a:p>
            <a:pPr marL="1195800" lvl="2" indent="-533400" algn="just">
              <a:buFontTx/>
              <a:buChar char="-"/>
            </a:pPr>
            <a:r>
              <a:rPr lang="cs-CZ" sz="2000" dirty="0"/>
              <a:t>sepsáním záznamu o zahájení úkonů trestního řízení</a:t>
            </a:r>
          </a:p>
          <a:p>
            <a:pPr marL="1195800" lvl="2" indent="-533400" algn="just">
              <a:buFontTx/>
              <a:buChar char="-"/>
            </a:pPr>
            <a:r>
              <a:rPr lang="cs-CZ" sz="2000" dirty="0"/>
              <a:t>provedením neodkladných a neopakovatelných úkonů</a:t>
            </a:r>
          </a:p>
          <a:p>
            <a:pPr marL="785400" lvl="1" indent="-533400" algn="just"/>
            <a:r>
              <a:rPr lang="cs-CZ" sz="2400" dirty="0"/>
              <a:t>skončení</a:t>
            </a:r>
          </a:p>
          <a:p>
            <a:pPr marL="1195800" lvl="2" indent="-533400" algn="just">
              <a:buFontTx/>
              <a:buChar char="-"/>
            </a:pPr>
            <a:r>
              <a:rPr lang="cs-CZ" sz="2000" dirty="0"/>
              <a:t>zahájením trestního stíhání</a:t>
            </a:r>
          </a:p>
          <a:p>
            <a:pPr marL="1195800" lvl="2" indent="-533400" algn="just">
              <a:buFontTx/>
              <a:buChar char="-"/>
            </a:pPr>
            <a:r>
              <a:rPr lang="cs-CZ" sz="2000" dirty="0"/>
              <a:t>jiným rozhodnutím</a:t>
            </a:r>
          </a:p>
          <a:p>
            <a:pPr marL="533400" indent="-533400" algn="just"/>
            <a:r>
              <a:rPr lang="cs-CZ" dirty="0"/>
              <a:t>fáze vyšetřování</a:t>
            </a:r>
          </a:p>
          <a:p>
            <a:pPr marL="785400" lvl="1" indent="-533400" algn="just"/>
            <a:r>
              <a:rPr lang="cs-CZ" sz="2400" dirty="0"/>
              <a:t>vyšetřovací orgán</a:t>
            </a:r>
          </a:p>
          <a:p>
            <a:pPr marL="785400" lvl="1" indent="-533400" algn="just"/>
            <a:r>
              <a:rPr lang="cs-CZ" sz="2400" dirty="0"/>
              <a:t>zahájení</a:t>
            </a:r>
          </a:p>
          <a:p>
            <a:pPr marL="1195800" lvl="2" indent="-533400" algn="just">
              <a:buFontTx/>
              <a:buChar char="-"/>
            </a:pPr>
            <a:r>
              <a:rPr lang="cs-CZ" sz="2000" dirty="0"/>
              <a:t>usnesením o zahájení trestního stíhání</a:t>
            </a:r>
          </a:p>
          <a:p>
            <a:pPr marL="785400" lvl="1" indent="-533400" algn="just"/>
            <a:r>
              <a:rPr lang="cs-CZ" sz="2400" dirty="0"/>
              <a:t>skončení</a:t>
            </a:r>
          </a:p>
          <a:p>
            <a:pPr marL="1195800" lvl="2" indent="-533400" algn="just">
              <a:buFontTx/>
              <a:buChar char="-"/>
            </a:pPr>
            <a:r>
              <a:rPr lang="cs-CZ" sz="2000" dirty="0"/>
              <a:t>podáním obžaloby</a:t>
            </a:r>
          </a:p>
          <a:p>
            <a:pPr marL="1195800" lvl="2" indent="-533400" algn="just">
              <a:buFontTx/>
              <a:buChar char="-"/>
            </a:pPr>
            <a:r>
              <a:rPr lang="cs-CZ" sz="2000" dirty="0"/>
              <a:t>podáním návrhu na schválení dohody o vině a trestu</a:t>
            </a:r>
          </a:p>
          <a:p>
            <a:pPr marL="1195800" lvl="2" indent="-533400" algn="just">
              <a:buFontTx/>
              <a:buChar char="-"/>
            </a:pPr>
            <a:r>
              <a:rPr lang="cs-CZ" sz="2000" dirty="0"/>
              <a:t>jiným rozhodnutím</a:t>
            </a:r>
          </a:p>
          <a:p>
            <a:pPr marL="533400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2705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E8A89B6-990E-46B1-B863-18F8BC5D75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09F33047-2808-4C38-B04E-61B239AC496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Policejní orgán - § 12 odst. 2 TŘ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99A0D1B-5951-40EE-8FB9-2F24E1202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Policejní orgán vs. vyšetřovací orgán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7DFDA0AD-2E7E-42AD-A025-04713727F11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Vyšetřovací orgán - § 161 TŘ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BD91A77-8445-431C-BBC6-F42CB8972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a) útvary Policie ČR</a:t>
            </a:r>
          </a:p>
          <a:p>
            <a:pPr>
              <a:lnSpc>
                <a:spcPct val="100000"/>
              </a:lnSpc>
            </a:pPr>
            <a:r>
              <a:rPr lang="cs-CZ" dirty="0"/>
              <a:t>b) GIBS</a:t>
            </a:r>
          </a:p>
          <a:p>
            <a:pPr>
              <a:lnSpc>
                <a:spcPct val="100000"/>
              </a:lnSpc>
            </a:pPr>
            <a:r>
              <a:rPr lang="cs-CZ" dirty="0"/>
              <a:t>c) pověřené orgány Vězeňské služby České republiky</a:t>
            </a:r>
          </a:p>
          <a:p>
            <a:pPr>
              <a:lnSpc>
                <a:spcPct val="100000"/>
              </a:lnSpc>
            </a:pPr>
            <a:r>
              <a:rPr lang="cs-CZ" dirty="0"/>
              <a:t>d) pověřené celní orgány</a:t>
            </a:r>
          </a:p>
          <a:p>
            <a:pPr>
              <a:lnSpc>
                <a:spcPct val="100000"/>
              </a:lnSpc>
            </a:pPr>
            <a:r>
              <a:rPr lang="cs-CZ" dirty="0"/>
              <a:t>e) pověřené orgány Vojenské policie</a:t>
            </a:r>
          </a:p>
          <a:p>
            <a:pPr>
              <a:lnSpc>
                <a:spcPct val="100000"/>
              </a:lnSpc>
            </a:pPr>
            <a:r>
              <a:rPr lang="cs-CZ" dirty="0"/>
              <a:t>f) pověřené orgány BIS </a:t>
            </a:r>
          </a:p>
          <a:p>
            <a:pPr>
              <a:lnSpc>
                <a:spcPct val="100000"/>
              </a:lnSpc>
            </a:pPr>
            <a:r>
              <a:rPr lang="cs-CZ" dirty="0"/>
              <a:t>g) pověřené orgány ÚZSI</a:t>
            </a:r>
          </a:p>
          <a:p>
            <a:pPr>
              <a:lnSpc>
                <a:spcPct val="100000"/>
              </a:lnSpc>
            </a:pPr>
            <a:r>
              <a:rPr lang="cs-CZ" dirty="0"/>
              <a:t>h) pověřené orgány </a:t>
            </a:r>
            <a:r>
              <a:rPr lang="cs-CZ" dirty="0" err="1"/>
              <a:t>VojZpr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i) pověřené orgány GIBS</a:t>
            </a:r>
          </a:p>
          <a:p>
            <a:endParaRPr lang="cs-CZ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E1045F8F-B4E5-4F02-B9E5-3C5760DBA205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a) útvary Policie ČR</a:t>
            </a:r>
          </a:p>
          <a:p>
            <a:pPr>
              <a:lnSpc>
                <a:spcPct val="100000"/>
              </a:lnSpc>
            </a:pPr>
            <a:r>
              <a:rPr lang="cs-CZ" dirty="0"/>
              <a:t>b) GIBS</a:t>
            </a:r>
          </a:p>
          <a:p>
            <a:pPr>
              <a:lnSpc>
                <a:spcPct val="100000"/>
              </a:lnSpc>
            </a:pPr>
            <a:r>
              <a:rPr lang="cs-CZ" b="1" dirty="0"/>
              <a:t>c) státní zástupce</a:t>
            </a:r>
          </a:p>
          <a:p>
            <a:pPr>
              <a:lnSpc>
                <a:spcPct val="100000"/>
              </a:lnSpc>
            </a:pPr>
            <a:r>
              <a:rPr lang="cs-CZ" b="1" dirty="0"/>
              <a:t>d) kapitán námořní lodi při dálkových plavbách</a:t>
            </a:r>
          </a:p>
          <a:p>
            <a:pPr>
              <a:lnSpc>
                <a:spcPct val="100000"/>
              </a:lnSpc>
            </a:pPr>
            <a:r>
              <a:rPr lang="cs-CZ" dirty="0"/>
              <a:t>e) pověřené orgány Vojenské policie</a:t>
            </a:r>
          </a:p>
        </p:txBody>
      </p:sp>
    </p:spTree>
    <p:extLst>
      <p:ext uri="{BB962C8B-B14F-4D97-AF65-F5344CB8AC3E}">
        <p14:creationId xmlns:p14="http://schemas.microsoft.com/office/powerpoint/2010/main" val="18138462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Lhůty v přípravném řízení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r>
              <a:rPr lang="cs-CZ" dirty="0"/>
              <a:t>ke skončení prověřování (§ 159 odst. 1 TŘ)</a:t>
            </a:r>
          </a:p>
          <a:p>
            <a:pPr lvl="1"/>
            <a:r>
              <a:rPr lang="cs-CZ" sz="2400" dirty="0"/>
              <a:t>dva měsíce, jde-li o věc patřící do příslušnosti samosoudce, v níž se nekoná zkrácené přípravné řízení,</a:t>
            </a:r>
          </a:p>
          <a:p>
            <a:pPr lvl="1"/>
            <a:r>
              <a:rPr lang="cs-CZ" sz="2400" dirty="0"/>
              <a:t>tři měsíce, jde-li o jinou věc patřící do příslušnosti okresního soudu</a:t>
            </a:r>
          </a:p>
          <a:p>
            <a:pPr lvl="1"/>
            <a:r>
              <a:rPr lang="cs-CZ" sz="2400" dirty="0"/>
              <a:t>šest měsíců, jde-li o věc patřící v prvním stupni do příslušnosti krajského soudu</a:t>
            </a:r>
          </a:p>
          <a:p>
            <a:pPr marL="533400" indent="-533400" algn="just"/>
            <a:r>
              <a:rPr lang="cs-CZ" dirty="0"/>
              <a:t>ke skončení vyšetřování (§ 167 odst. 1 TŘ)</a:t>
            </a:r>
          </a:p>
          <a:p>
            <a:pPr lvl="1"/>
            <a:r>
              <a:rPr lang="cs-CZ" sz="2400" dirty="0"/>
              <a:t>dva měsíce od zahájení trestního stíhání, jde-li o věc patřící do příslušnosti samosoudce,</a:t>
            </a:r>
          </a:p>
          <a:p>
            <a:pPr lvl="1"/>
            <a:r>
              <a:rPr lang="cs-CZ" sz="2400" dirty="0"/>
              <a:t>tři měsíce od zahájení trestního stíhání, jde-li o jinou věc patřící do příslušnosti okresního soudu</a:t>
            </a:r>
          </a:p>
          <a:p>
            <a:pPr marL="785400" lvl="1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4275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Rozhodnutí v přípravném řízení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r>
              <a:rPr lang="cs-CZ" dirty="0"/>
              <a:t>v jehož důsledku se zahajuje řízení před soudem</a:t>
            </a:r>
          </a:p>
          <a:p>
            <a:pPr marL="533400" indent="-533400" algn="just"/>
            <a:r>
              <a:rPr lang="cs-CZ" dirty="0"/>
              <a:t>v jehož důsledku trestní řízení končí </a:t>
            </a:r>
          </a:p>
          <a:p>
            <a:pPr marL="533400" indent="-533400" algn="just"/>
            <a:r>
              <a:rPr lang="cs-CZ" dirty="0"/>
              <a:t>v jehož důsledku se trestní řízení přerušuje</a:t>
            </a:r>
          </a:p>
          <a:p>
            <a:pPr marL="533400" indent="-533400" algn="just"/>
            <a:r>
              <a:rPr lang="cs-CZ" dirty="0"/>
              <a:t>procesního charakteru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905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Rozhodnutí jimiž se zahajuje řízení před soudem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r>
              <a:rPr lang="cs-CZ" dirty="0"/>
              <a:t>obžaloba</a:t>
            </a:r>
          </a:p>
          <a:p>
            <a:pPr marL="533400" indent="-533400" algn="just"/>
            <a:r>
              <a:rPr lang="cs-CZ" dirty="0"/>
              <a:t>návrh na potrestání</a:t>
            </a:r>
          </a:p>
          <a:p>
            <a:pPr marL="533400" indent="-533400" algn="just"/>
            <a:r>
              <a:rPr lang="cs-CZ" dirty="0"/>
              <a:t>návrh na schválení dohody o vině a trestu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109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268448" y="720000"/>
            <a:ext cx="11204752" cy="451576"/>
          </a:xfrm>
        </p:spPr>
        <p:txBody>
          <a:bodyPr/>
          <a:lstStyle/>
          <a:p>
            <a:pPr algn="ctr" eaLnBrk="1" hangingPunct="1"/>
            <a:r>
              <a:rPr lang="cs-CZ" b="1" dirty="0"/>
              <a:t>Rozhodnutí jimiž se řízení končí - prověřování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r>
              <a:rPr lang="cs-CZ" dirty="0"/>
              <a:t>odložení věci (§ 159a TŘ)</a:t>
            </a:r>
          </a:p>
          <a:p>
            <a:pPr marL="533400" indent="-533400" algn="just"/>
            <a:r>
              <a:rPr lang="cs-CZ" dirty="0"/>
              <a:t>konečné</a:t>
            </a:r>
          </a:p>
          <a:p>
            <a:pPr marL="785400" lvl="1" indent="-533400" algn="just"/>
            <a:r>
              <a:rPr lang="cs-CZ" dirty="0"/>
              <a:t>odevzdání věci k projednání přestupku či kárného deliktu</a:t>
            </a:r>
          </a:p>
          <a:p>
            <a:pPr marL="785400" lvl="1" indent="-533400" algn="just"/>
            <a:r>
              <a:rPr lang="cs-CZ" dirty="0"/>
              <a:t>je-li trestní stíhání nepřípustné</a:t>
            </a:r>
          </a:p>
          <a:p>
            <a:pPr marL="785400" lvl="1" indent="-533400" algn="just"/>
            <a:r>
              <a:rPr lang="cs-CZ" dirty="0"/>
              <a:t>je-li trestní stíhání neúčelné (trest bez významu, byl potrestán v cizině) </a:t>
            </a:r>
          </a:p>
          <a:p>
            <a:pPr marL="785400" lvl="1" indent="-533400" algn="just"/>
            <a:r>
              <a:rPr lang="cs-CZ" dirty="0"/>
              <a:t>je-li trestní stíhání neúčelné, neboť účelu již bylo dosaženo) -&gt; jen SZ </a:t>
            </a:r>
          </a:p>
          <a:p>
            <a:pPr marL="533400" lvl="1" indent="-533400" algn="just">
              <a:lnSpc>
                <a:spcPct val="150000"/>
              </a:lnSpc>
            </a:pPr>
            <a:r>
              <a:rPr lang="cs-CZ" sz="2800" dirty="0">
                <a:ea typeface="+mn-ea"/>
                <a:cs typeface="+mn-cs"/>
              </a:rPr>
              <a:t>předběžné</a:t>
            </a:r>
          </a:p>
          <a:p>
            <a:pPr marL="785400" lvl="1" indent="-533400" algn="just"/>
            <a:r>
              <a:rPr lang="cs-CZ" dirty="0"/>
              <a:t>nepodařilo se zjistit skutečnosti opravňující zahájení trestního stíhání</a:t>
            </a:r>
          </a:p>
          <a:p>
            <a:pPr marL="785400" lvl="1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7661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85458" y="720000"/>
            <a:ext cx="11387742" cy="451576"/>
          </a:xfrm>
        </p:spPr>
        <p:txBody>
          <a:bodyPr/>
          <a:lstStyle/>
          <a:p>
            <a:pPr algn="ctr" eaLnBrk="1" hangingPunct="1"/>
            <a:r>
              <a:rPr lang="cs-CZ" b="1" dirty="0"/>
              <a:t>Rozhodnutí jimiž se řízení končí - vyšetřování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20000" y="1233182"/>
            <a:ext cx="10753200" cy="4598818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postoupení věci jinému orgánu (§ 171 TŘ) 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zastavení trestního stíhání – obligatorní (§ 172 odst. 1 TŘ)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skutek se nestal 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skutek není trestným činem 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skutek nespáchal obviněný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trestní stíhání je nepřípustné 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obviněný nebyl pro nepříčetnost trestně odpovědný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zanikla-li trestnosti činu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zastavení trestního stíhání – fakultativní (§ 172 odst. 2 TŘ)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hrozící trest je bez významu vedle trestu již uloženého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obviněný byl již dostatečně potrestán v cizině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účelu trestního řízení již bylo dosaženo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zastavení trestního stíhání je konečné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808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Stadia trestního řízení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r>
              <a:rPr lang="cs-CZ" dirty="0"/>
              <a:t>přípravné řízení</a:t>
            </a:r>
          </a:p>
          <a:p>
            <a:pPr marL="533400" indent="-533400" algn="just"/>
            <a:r>
              <a:rPr lang="cs-CZ" dirty="0"/>
              <a:t>předběžné projednání obžaloby</a:t>
            </a:r>
          </a:p>
          <a:p>
            <a:pPr marL="533400" indent="-533400" algn="just"/>
            <a:r>
              <a:rPr lang="cs-CZ" dirty="0"/>
              <a:t>hlavní líčení</a:t>
            </a:r>
          </a:p>
          <a:p>
            <a:pPr marL="533400" indent="-533400" algn="just"/>
            <a:r>
              <a:rPr lang="cs-CZ" dirty="0"/>
              <a:t>opravná řízení</a:t>
            </a:r>
          </a:p>
          <a:p>
            <a:pPr marL="533400" indent="-533400" algn="just"/>
            <a:r>
              <a:rPr lang="cs-CZ" dirty="0"/>
              <a:t>vykonávací řízení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85458" y="720000"/>
            <a:ext cx="11387742" cy="451576"/>
          </a:xfrm>
        </p:spPr>
        <p:txBody>
          <a:bodyPr/>
          <a:lstStyle/>
          <a:p>
            <a:pPr algn="ctr" eaLnBrk="1" hangingPunct="1"/>
            <a:r>
              <a:rPr lang="cs-CZ" b="1" dirty="0"/>
              <a:t>Rozhodnutí jimiž se řízení končí - vyšetřování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20000" y="1233182"/>
            <a:ext cx="10753200" cy="4598818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tzv. odklony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podmíněné zastavení trestního stíhání (§ 307 TŘ)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podmíněné odložení návrhu na potrestání (§ 178g TŘ)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mezitímní rozhodnutí – zkušební doba; osvědčí-li se obviněný/podezřelý, řízení je ukončeno s konečnou platností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endParaRPr lang="cs-CZ" dirty="0"/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odstoupení od trestního stíhání (§ 70 ZSM)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narovnání (§ 309 TŘ)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řízení je ukončeno s konečnou platností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8631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-100668" y="720000"/>
            <a:ext cx="11573868" cy="451576"/>
          </a:xfrm>
        </p:spPr>
        <p:txBody>
          <a:bodyPr/>
          <a:lstStyle/>
          <a:p>
            <a:pPr algn="ctr" eaLnBrk="1" hangingPunct="1"/>
            <a:r>
              <a:rPr lang="cs-CZ" b="1" dirty="0"/>
              <a:t>Rozhodnutí přerušující řízení - prověřování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dočasné odložení trestního stíhání (§ 159b TŘ)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je potřeba objasnit trestnou činnost organizované zločinecké skupiny či jiný úmyslný trestný čin či zjistit jejich pachatele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nejdéle na dva měsíce, lze i prodloužit (nutný souhlas SZ)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zvláštní ustanovení o dočasném odložení trestního stíhání (§ 159c TŘ)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obdoba institutu spolupracujícího obviněného před zahájením trestního stíhání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vybrané korupční trestné činy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není zakotvena diskrece SZ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v důsledku rozhodnutí o nestíhání </a:t>
            </a:r>
            <a:r>
              <a:rPr lang="cs-CZ" sz="2400" i="1" dirty="0"/>
              <a:t>de facto </a:t>
            </a:r>
            <a:r>
              <a:rPr lang="cs-CZ" sz="2400" dirty="0"/>
              <a:t>vylučuje trestnost </a:t>
            </a:r>
          </a:p>
          <a:p>
            <a:pPr marL="785400" lvl="1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2285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-100668" y="720000"/>
            <a:ext cx="11573868" cy="451576"/>
          </a:xfrm>
        </p:spPr>
        <p:txBody>
          <a:bodyPr/>
          <a:lstStyle/>
          <a:p>
            <a:pPr algn="ctr" eaLnBrk="1" hangingPunct="1"/>
            <a:r>
              <a:rPr lang="cs-CZ" b="1" dirty="0"/>
              <a:t>Rozhodnutí přerušující řízení - vyšetřování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262855" y="1359001"/>
            <a:ext cx="11929145" cy="4139998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přerušení trestního stíhání (§ 173 TŘ)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a) nelze-li pro nepřítomnost obviněného věc náležitě objasnit,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b) nelze-li obviněného pro těžkou chorobu postavit před soud,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c) není-li obviněný pro duševní chorobu, která nastala až po spáchání činu, schopen chápat smysl trestního stíhání,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d) je-li obviněný dočasně vyňat z pravomoci orgánů činných v trestním řízení (§ 10) nebo je-li jeho trestní stíhání pro nedostatek souhlasu oprávněného orgánu dočasně nepřípustné,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e) jestliže dřívější řízení pro týž skutek proti téže osobě skončilo pravomocným rozhodnutím o přestupku a dosud neuplynula lhůta pro zahájení přezkumného řízení podle jiného právního předpisu, ve kterém může být rozhodnutí o přestupku zrušeno,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f) byl-li obviněný vydán do ciziny nebo vyhoštěn.</a:t>
            </a:r>
          </a:p>
          <a:p>
            <a:pPr marL="785400" lvl="1" indent="-533400" algn="just">
              <a:spcAft>
                <a:spcPts val="600"/>
              </a:spcAft>
            </a:pPr>
            <a:endParaRPr lang="cs-CZ" sz="2400" i="1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9514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Rozhodnutí procesního charakteru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r>
              <a:rPr lang="cs-CZ" dirty="0"/>
              <a:t>široká škála</a:t>
            </a:r>
          </a:p>
          <a:p>
            <a:pPr marL="533400" indent="-533400" algn="just"/>
            <a:r>
              <a:rPr lang="cs-CZ" dirty="0"/>
              <a:t>rozhodnutí upravující průběh řízení</a:t>
            </a:r>
          </a:p>
          <a:p>
            <a:pPr marL="533400" indent="-533400" algn="just"/>
            <a:r>
              <a:rPr lang="cs-CZ" dirty="0"/>
              <a:t>rozhodnutí o zajišťovacích institutech</a:t>
            </a:r>
          </a:p>
          <a:p>
            <a:pPr marL="533400" indent="-533400" algn="just"/>
            <a:r>
              <a:rPr lang="cs-CZ" dirty="0"/>
              <a:t>rozhodnutí o vyšetřovacích úkonech</a:t>
            </a:r>
          </a:p>
          <a:p>
            <a:pPr marL="533400" indent="-533400" algn="just"/>
            <a:r>
              <a:rPr lang="cs-CZ" dirty="0"/>
              <a:t>rozhodnutí o operativně pátracích prostředcích </a:t>
            </a:r>
          </a:p>
          <a:p>
            <a:pPr marL="533400" indent="-533400" algn="just"/>
            <a:r>
              <a:rPr lang="cs-CZ" dirty="0"/>
              <a:t>atd.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1249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Děkuji za Vaši pozornost!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cs-CZ" b="1" dirty="0"/>
              <a:t>JUDr. Jan Provazník, Ph.D.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b="1" dirty="0"/>
              <a:t>Katedra trestního práva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b="1" dirty="0"/>
              <a:t>Právnická fakulta Masarykovy univerzity 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b="1" dirty="0"/>
              <a:t>Veveří 70, 611 80 Brno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b="1" dirty="0" err="1"/>
              <a:t>dv</a:t>
            </a:r>
            <a:r>
              <a:rPr lang="cs-CZ" b="1" dirty="0"/>
              <a:t>. č. 226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b="1" dirty="0"/>
              <a:t>E-mail: jan.provaznik@law.muni.cz</a:t>
            </a:r>
          </a:p>
          <a:p>
            <a:pPr eaLnBrk="1" hangingPunct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6CED58-10AC-4CA0-A572-3C0DADBAA36E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Přípravné řízení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r>
              <a:rPr lang="cs-CZ" dirty="0"/>
              <a:t>první stadium trestního řízení </a:t>
            </a:r>
          </a:p>
          <a:p>
            <a:pPr marL="533400" indent="-533400" algn="just"/>
            <a:r>
              <a:rPr lang="cs-CZ" dirty="0"/>
              <a:t>probíhá zde dokazování v rozsahu nutném pro rozhodnutí, jak má řízení dále pokračovat</a:t>
            </a:r>
          </a:p>
          <a:p>
            <a:pPr marL="533400" indent="-533400" algn="just"/>
            <a:r>
              <a:rPr lang="cs-CZ" dirty="0"/>
              <a:t>probíhají zde zajišťovací úkony, aby mohl být dosažen účel trestního řízení </a:t>
            </a:r>
          </a:p>
          <a:p>
            <a:pPr marL="533400" indent="-533400" algn="just"/>
            <a:r>
              <a:rPr lang="cs-CZ" dirty="0"/>
              <a:t>2 fáze </a:t>
            </a:r>
          </a:p>
          <a:p>
            <a:pPr marL="785400" lvl="1" indent="-533400" algn="just"/>
            <a:r>
              <a:rPr lang="cs-CZ" sz="2800" dirty="0">
                <a:ea typeface="+mn-ea"/>
                <a:cs typeface="+mn-cs"/>
              </a:rPr>
              <a:t>prověřování</a:t>
            </a:r>
          </a:p>
          <a:p>
            <a:pPr marL="785400" lvl="1" indent="-533400" algn="just"/>
            <a:r>
              <a:rPr lang="cs-CZ" sz="2800" dirty="0">
                <a:ea typeface="+mn-ea"/>
                <a:cs typeface="+mn-cs"/>
              </a:rPr>
              <a:t>vyšetřování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635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Funkce přípravné řízení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r>
              <a:rPr lang="cs-CZ" dirty="0"/>
              <a:t>vyhledávácí</a:t>
            </a:r>
          </a:p>
          <a:p>
            <a:pPr marL="533400" indent="-533400" algn="just"/>
            <a:r>
              <a:rPr lang="cs-CZ" dirty="0"/>
              <a:t>filtrační</a:t>
            </a:r>
          </a:p>
          <a:p>
            <a:pPr marL="533400" indent="-533400" algn="just"/>
            <a:r>
              <a:rPr lang="cs-CZ" dirty="0"/>
              <a:t>fixační</a:t>
            </a:r>
          </a:p>
          <a:p>
            <a:pPr marL="533400" indent="-533400" algn="just"/>
            <a:r>
              <a:rPr lang="cs-CZ" dirty="0" err="1"/>
              <a:t>odklonná</a:t>
            </a:r>
            <a:r>
              <a:rPr lang="cs-CZ" dirty="0"/>
              <a:t> </a:t>
            </a:r>
          </a:p>
          <a:p>
            <a:pPr marL="533400" indent="-533400" algn="just"/>
            <a:endParaRPr lang="cs-CZ" sz="2800" dirty="0">
              <a:ea typeface="+mn-ea"/>
              <a:cs typeface="+mn-cs"/>
            </a:endParaRP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299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Základní zásady v přípravném řízení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r>
              <a:rPr lang="cs-CZ" dirty="0"/>
              <a:t>zahájení na základě zásad oficiality a legality</a:t>
            </a:r>
          </a:p>
          <a:p>
            <a:pPr marL="533400" indent="-533400" algn="just"/>
            <a:r>
              <a:rPr lang="cs-CZ" dirty="0"/>
              <a:t>přípravné řízení je </a:t>
            </a:r>
            <a:r>
              <a:rPr lang="cs-CZ" b="1" dirty="0"/>
              <a:t>neveřejné</a:t>
            </a:r>
          </a:p>
          <a:p>
            <a:pPr marL="533400" indent="-533400" algn="just"/>
            <a:r>
              <a:rPr lang="cs-CZ" dirty="0"/>
              <a:t>zpravidla je </a:t>
            </a:r>
            <a:r>
              <a:rPr lang="cs-CZ" b="1" dirty="0"/>
              <a:t>písemné</a:t>
            </a:r>
          </a:p>
          <a:p>
            <a:pPr marL="533400" indent="-533400" algn="just"/>
            <a:r>
              <a:rPr lang="cs-CZ" dirty="0"/>
              <a:t>právo na obhajobu od zahájení trestního stíhání</a:t>
            </a:r>
          </a:p>
          <a:p>
            <a:pPr marL="785400" lvl="1" indent="-533400" algn="just"/>
            <a:r>
              <a:rPr lang="cs-CZ" dirty="0"/>
              <a:t>předtím má při podání vysvětlení každý právo na právní pomoc advokáta (§ 158 odst. 5</a:t>
            </a:r>
          </a:p>
          <a:p>
            <a:pPr marL="533400" indent="-533400" algn="just"/>
            <a:r>
              <a:rPr lang="cs-CZ" dirty="0"/>
              <a:t>základní zásady dokazování se uplatňují v plném rozsahu</a:t>
            </a:r>
          </a:p>
          <a:p>
            <a:pPr marL="533400" indent="-533400" algn="just">
              <a:lnSpc>
                <a:spcPct val="100000"/>
              </a:lnSpc>
            </a:pPr>
            <a:r>
              <a:rPr lang="cs-CZ" sz="2800" dirty="0">
                <a:ea typeface="+mn-ea"/>
                <a:cs typeface="+mn-cs"/>
              </a:rPr>
              <a:t>zásada kontradiktornosti ve zvláštní podobě </a:t>
            </a:r>
          </a:p>
          <a:p>
            <a:pPr marL="785400" lvl="1" indent="-533400" algn="just"/>
            <a:r>
              <a:rPr lang="cs-CZ" dirty="0">
                <a:ea typeface="+mn-ea"/>
                <a:cs typeface="+mn-cs"/>
              </a:rPr>
              <a:t>právo seznámit se spisem a reagovat na jeho obsah</a:t>
            </a:r>
          </a:p>
          <a:p>
            <a:pPr marL="785400" lvl="1" indent="-533400" algn="just"/>
            <a:r>
              <a:rPr lang="cs-CZ" dirty="0">
                <a:ea typeface="+mn-ea"/>
                <a:cs typeface="+mn-cs"/>
              </a:rPr>
              <a:t>v řízení před soudem, účastní-li se jej obviněný i státní zástupce 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542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Formy přípravného řízení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r>
              <a:rPr lang="cs-CZ" dirty="0"/>
              <a:t>„standardní“ přípravné řízení</a:t>
            </a:r>
          </a:p>
          <a:p>
            <a:pPr marL="533400" indent="-533400" algn="just"/>
            <a:r>
              <a:rPr lang="cs-CZ" dirty="0"/>
              <a:t>zkrácené přípravné řízení</a:t>
            </a:r>
          </a:p>
          <a:p>
            <a:pPr marL="533400" indent="-533400" algn="just"/>
            <a:r>
              <a:rPr lang="cs-CZ" dirty="0"/>
              <a:t>„rozšířené“ přípravné řízení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752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FBD9ED6-3F7F-46F3-A950-34E08F14FF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9CBD35A-0AD2-4782-A85B-FF2D56059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Zkrácené přípravné řízení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7AA084A-A085-4E04-88D6-6AD61259C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r>
              <a:rPr lang="cs-CZ" dirty="0"/>
              <a:t>Podmínky:</a:t>
            </a:r>
          </a:p>
          <a:p>
            <a:pPr marL="785400" lvl="1" indent="-533400" algn="just"/>
            <a:r>
              <a:rPr lang="cs-CZ" sz="2400" dirty="0"/>
              <a:t>TČ v příslušnosti okresního soudu v prvním stupni</a:t>
            </a:r>
          </a:p>
          <a:p>
            <a:pPr marL="785400" lvl="1" indent="-533400" algn="just"/>
            <a:r>
              <a:rPr lang="cs-CZ" sz="2400" dirty="0"/>
              <a:t>TČ s horní hranicí trestní sazby nejvýše 5 let</a:t>
            </a:r>
          </a:p>
          <a:p>
            <a:pPr marL="785400" lvl="1" indent="-533400" algn="just"/>
            <a:r>
              <a:rPr lang="cs-CZ" sz="2400" dirty="0"/>
              <a:t>podezřelý byl přistižen při činu či bezprostředně po něm nebo je důvodné očekávat, že bude možné postavit podezřelého před soud ve lhůtě 14 dní</a:t>
            </a:r>
          </a:p>
          <a:p>
            <a:pPr marL="533400" indent="-533400" algn="just"/>
            <a:r>
              <a:rPr lang="cs-CZ" dirty="0"/>
              <a:t>Důsledky:</a:t>
            </a:r>
          </a:p>
          <a:p>
            <a:pPr marL="785400" lvl="1" indent="-533400" algn="just"/>
            <a:r>
              <a:rPr lang="cs-CZ" sz="2400" dirty="0"/>
              <a:t>policejní orgán postupuje jako při prověřování, zajišťovací úkony smí učinit jen, jsou-li neodkladné nebo neopakovatelné úkony</a:t>
            </a:r>
          </a:p>
          <a:p>
            <a:pPr marL="785400" lvl="1" indent="-533400" algn="just"/>
            <a:r>
              <a:rPr lang="cs-CZ" sz="2400" dirty="0"/>
              <a:t>podezřelý má stejná práva, jako obviněný</a:t>
            </a:r>
          </a:p>
          <a:p>
            <a:pPr marL="785400" lvl="1" indent="-533400" algn="just"/>
            <a:r>
              <a:rPr lang="cs-CZ" sz="2400" dirty="0"/>
              <a:t>trestní stíhání se zahajuje až doručením návrhu na potrestání soudu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012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FBD9ED6-3F7F-46F3-A950-34E08F14FF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9CBD35A-0AD2-4782-A85B-FF2D56059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„Rozšířené“ přípravné řízení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7AA084A-A085-4E04-88D6-6AD61259C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r>
              <a:rPr lang="cs-CZ" dirty="0"/>
              <a:t>zvláštní ustanovení o vyšetřování některých činů (§ 168 TŘ)</a:t>
            </a:r>
          </a:p>
          <a:p>
            <a:pPr marL="533400" indent="-533400" algn="just"/>
            <a:r>
              <a:rPr lang="cs-CZ" dirty="0"/>
              <a:t>Podmínky</a:t>
            </a:r>
          </a:p>
          <a:p>
            <a:pPr marL="785400" lvl="1" indent="-533400" algn="just"/>
            <a:r>
              <a:rPr lang="cs-CZ" sz="2400" dirty="0"/>
              <a:t>tam, kde je v prvním stupni příslušný krajský soud</a:t>
            </a:r>
          </a:p>
          <a:p>
            <a:pPr marL="533400" indent="-533400" algn="just"/>
            <a:r>
              <a:rPr lang="cs-CZ" dirty="0"/>
              <a:t>Důsledky:</a:t>
            </a:r>
          </a:p>
          <a:p>
            <a:pPr marL="785400" lvl="1" indent="-533400" algn="just"/>
            <a:r>
              <a:rPr lang="cs-CZ" sz="2400" dirty="0"/>
              <a:t>obecně se po zahájení trestního stíhání postupuje jako při standardním vyšetřování </a:t>
            </a:r>
          </a:p>
          <a:p>
            <a:pPr marL="785400" lvl="1" indent="-533400" algn="just"/>
            <a:r>
              <a:rPr lang="cs-CZ" sz="2400" dirty="0"/>
              <a:t>policejní orgán není vázán omezeními pro výslech svědků</a:t>
            </a:r>
          </a:p>
          <a:p>
            <a:pPr marL="785400" lvl="1" indent="-533400" algn="just"/>
            <a:r>
              <a:rPr lang="cs-CZ" sz="2400" dirty="0"/>
              <a:t>lhůta šesti měsíců pro skončení vyšetřování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515314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302</TotalTime>
  <Words>2494</Words>
  <Application>Microsoft Office PowerPoint</Application>
  <PresentationFormat>Širokoúhlá obrazovka</PresentationFormat>
  <Paragraphs>311</Paragraphs>
  <Slides>34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Tahoma</vt:lpstr>
      <vt:lpstr>Wingdings</vt:lpstr>
      <vt:lpstr>Prezentace_MU_CZ</vt:lpstr>
      <vt:lpstr>Document</vt:lpstr>
      <vt:lpstr>Předsoudní stadium trestního řízení</vt:lpstr>
      <vt:lpstr>Prezentace aplikace PowerPoint</vt:lpstr>
      <vt:lpstr>Stadia trestního řízení</vt:lpstr>
      <vt:lpstr>Přípravné řízení</vt:lpstr>
      <vt:lpstr>Funkce přípravné řízení</vt:lpstr>
      <vt:lpstr>Základní zásady v přípravném řízení</vt:lpstr>
      <vt:lpstr>Formy přípravného řízení</vt:lpstr>
      <vt:lpstr>Zkrácené přípravné řízení</vt:lpstr>
      <vt:lpstr>„Rozšířené“ přípravné řízení</vt:lpstr>
      <vt:lpstr>Úkoly policejního orgánu v přípravném řízení</vt:lpstr>
      <vt:lpstr>Oprávnění pol. org. při prověřování (§ 158 TŘ)</vt:lpstr>
      <vt:lpstr>Úkoly státního zástupce v přípravném řízení</vt:lpstr>
      <vt:lpstr>Pravomoci SZ vůči policejnímu org.</vt:lpstr>
      <vt:lpstr>Oprávnění státního zástupce dle § 157 odst. 2 TŘ</vt:lpstr>
      <vt:lpstr>Dozor státního zástupce dle § 174 TŘ</vt:lpstr>
      <vt:lpstr>Úkony, které může v přípravném řízení provést jen SZ (nikoliv PO)</vt:lpstr>
      <vt:lpstr>Prezentace aplikace PowerPoint</vt:lpstr>
      <vt:lpstr>§ 175 – pouze SZ je oprávněn:</vt:lpstr>
      <vt:lpstr>Úkoly soudu v přípravném řízení</vt:lpstr>
      <vt:lpstr>Úkony, o kterých může rozhodnout jen soud</vt:lpstr>
      <vt:lpstr>Prezentace aplikace PowerPoint</vt:lpstr>
      <vt:lpstr>Rozhodování o některých stížnostech (§146a TŘ)</vt:lpstr>
      <vt:lpstr>Průběh přípravného řízení</vt:lpstr>
      <vt:lpstr>Policejní orgán vs. vyšetřovací orgán</vt:lpstr>
      <vt:lpstr>Lhůty v přípravném řízení</vt:lpstr>
      <vt:lpstr>Rozhodnutí v přípravném řízení</vt:lpstr>
      <vt:lpstr>Rozhodnutí jimiž se zahajuje řízení před soudem</vt:lpstr>
      <vt:lpstr>Rozhodnutí jimiž se řízení končí - prověřování</vt:lpstr>
      <vt:lpstr>Rozhodnutí jimiž se řízení končí - vyšetřování</vt:lpstr>
      <vt:lpstr>Rozhodnutí jimiž se řízení končí - vyšetřování</vt:lpstr>
      <vt:lpstr>Rozhodnutí přerušující řízení - prověřování</vt:lpstr>
      <vt:lpstr>Rozhodnutí přerušující řízení - vyšetřování</vt:lpstr>
      <vt:lpstr>Rozhodnutí procesního charakteru</vt:lpstr>
      <vt:lpstr>Děkuji za Vaši pozornost!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Jan Provazník</cp:lastModifiedBy>
  <cp:revision>28</cp:revision>
  <cp:lastPrinted>1601-01-01T00:00:00Z</cp:lastPrinted>
  <dcterms:created xsi:type="dcterms:W3CDTF">2019-01-29T09:52:45Z</dcterms:created>
  <dcterms:modified xsi:type="dcterms:W3CDTF">2019-04-12T12:10:11Z</dcterms:modified>
</cp:coreProperties>
</file>