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379" r:id="rId3"/>
    <p:sldId id="371" r:id="rId4"/>
    <p:sldId id="387" r:id="rId5"/>
    <p:sldId id="388" r:id="rId6"/>
    <p:sldId id="389" r:id="rId7"/>
    <p:sldId id="390" r:id="rId8"/>
    <p:sldId id="380" r:id="rId9"/>
    <p:sldId id="381" r:id="rId10"/>
    <p:sldId id="382" r:id="rId11"/>
    <p:sldId id="383" r:id="rId12"/>
    <p:sldId id="385" r:id="rId13"/>
    <p:sldId id="392" r:id="rId14"/>
    <p:sldId id="396" r:id="rId15"/>
    <p:sldId id="395" r:id="rId16"/>
    <p:sldId id="386" r:id="rId17"/>
    <p:sldId id="391" r:id="rId18"/>
    <p:sldId id="393" r:id="rId19"/>
    <p:sldId id="397" r:id="rId20"/>
    <p:sldId id="400" r:id="rId21"/>
    <p:sldId id="394" r:id="rId22"/>
    <p:sldId id="398" r:id="rId23"/>
    <p:sldId id="384" r:id="rId24"/>
    <p:sldId id="399" r:id="rId25"/>
    <p:sldId id="348" r:id="rId2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300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Soudní stadium trestního řízení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2"/>
                </a:solidFill>
              </a:rPr>
              <a:t>Přednáškou provází J. Provazník</a:t>
            </a:r>
          </a:p>
          <a:p>
            <a:pPr algn="ctr"/>
            <a:endParaRPr lang="cs-CZ" dirty="0">
              <a:solidFill>
                <a:schemeClr val="tx2"/>
              </a:solidFill>
            </a:endParaRPr>
          </a:p>
          <a:p>
            <a:pPr algn="ctr"/>
            <a:r>
              <a:rPr lang="cs-CZ" dirty="0">
                <a:solidFill>
                  <a:schemeClr val="tx2"/>
                </a:solidFill>
              </a:rPr>
              <a:t>Základy trestního práva procesního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Rozhodnutí při předběžném projednání obžaloby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předložení věci k rozhodnutí o příslušnosti soudu, který je nejblíže společně nadřízen jemu a soudu, jenž je podle něj příslušný, má-li za to, že sám není příslušný k jejímu projednání,</a:t>
            </a:r>
          </a:p>
          <a:p>
            <a:pPr>
              <a:lnSpc>
                <a:spcPct val="100000"/>
              </a:lnSpc>
            </a:pPr>
            <a:r>
              <a:rPr lang="cs-CZ" dirty="0"/>
              <a:t>postoupení věc jinému orgánu, jde-li o přestupek či kárný delikt,</a:t>
            </a:r>
          </a:p>
          <a:p>
            <a:pPr>
              <a:lnSpc>
                <a:spcPct val="100000"/>
              </a:lnSpc>
            </a:pPr>
            <a:r>
              <a:rPr lang="cs-CZ" dirty="0"/>
              <a:t>zastavení trestního stíhání, jsou-li pro to obligatorní důvody,</a:t>
            </a:r>
          </a:p>
          <a:p>
            <a:pPr>
              <a:lnSpc>
                <a:spcPct val="100000"/>
              </a:lnSpc>
            </a:pPr>
            <a:r>
              <a:rPr lang="cs-CZ" dirty="0"/>
              <a:t>přerušení trestního stíhání,</a:t>
            </a:r>
          </a:p>
          <a:p>
            <a:pPr>
              <a:lnSpc>
                <a:spcPct val="100000"/>
              </a:lnSpc>
            </a:pPr>
            <a:r>
              <a:rPr lang="cs-CZ" dirty="0"/>
              <a:t>vrácení věci státnímu zástupci k došetření,</a:t>
            </a:r>
          </a:p>
          <a:p>
            <a:pPr>
              <a:lnSpc>
                <a:spcPct val="100000"/>
              </a:lnSpc>
            </a:pPr>
            <a:r>
              <a:rPr lang="cs-CZ" dirty="0"/>
              <a:t>podmíněné zastavení trestního stíhání nebo rozhodnutí o schválení narovnání,</a:t>
            </a:r>
          </a:p>
          <a:p>
            <a:pPr>
              <a:lnSpc>
                <a:spcPct val="100000"/>
              </a:lnSpc>
            </a:pPr>
            <a:r>
              <a:rPr lang="cs-CZ" dirty="0"/>
              <a:t>zjištění stanoviska obviněného a státního zástupce k uzavření dohody o vině a trestu a jsou-li kladná, stanovení přiměřené lhůty k podání návrhu na schválení této dohody</a:t>
            </a:r>
          </a:p>
          <a:p>
            <a:pPr marL="533400" indent="-533400"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86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Účel a význam hlavního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účelem je především dosáhnout rozhodnutí ve věci samé (tj. zejména o vině obžalovaného a případném uložení trestních sankcí) nezávislým a nestranným soudem povolaným k tomu ústavou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děje se tak za plné možnosti obžalovaného se hájit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je umožněna i participace poškozeného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podle úmyslu zákonodárce těžiště dokazování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nejširší předpoklady pro dodržení všech základních zásad dokazování, rovnosti zbraní a kontradiktornosti </a:t>
            </a:r>
          </a:p>
          <a:p>
            <a:pPr marL="533400" indent="-533400"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495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Základní zásady realizující se v hlavním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zásada obžalovací a zásada oficiality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v plném rozsahu všechny základní zásady dokazování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materiální pravdy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b="1" dirty="0"/>
              <a:t>vyhledávací</a:t>
            </a:r>
            <a:r>
              <a:rPr lang="cs-CZ" dirty="0"/>
              <a:t> 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volného hodnocení důkazů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ústnosti a bezprostřednost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zásady veřejnosti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zásada zajištění práva na obhajobu (na spravedlivý proces)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zásada zohlednění zájmů poškozeného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zásada presumpce neviny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14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Příprava hlavního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08683"/>
            <a:ext cx="10753200" cy="4523317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po podání obžaloby předseda senátu nařídí hlavní líčení či učiní jiný úkon (předběžné projednání obžaloby atd.)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u okresního soudu do tří týdnů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u krajského soudu do tří měsíců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dá doručit opis obžaloby obviněnému, obhájci, opatrovníku, poškozenému, zúčastněné osobě, </a:t>
            </a:r>
            <a:r>
              <a:rPr lang="cs-CZ" dirty="0" err="1"/>
              <a:t>OSPODu</a:t>
            </a:r>
            <a:endParaRPr lang="cs-CZ" dirty="0"/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současně vyzve k označení důkazů, které nebyly navrženy v obžalobě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vyrozumí a předvolá potřebné osoby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státní zástupce, obžalovaný a obhájce musí mít alespoň </a:t>
            </a:r>
            <a:r>
              <a:rPr lang="cs-CZ" sz="2400" b="1" dirty="0"/>
              <a:t>pět dní </a:t>
            </a:r>
            <a:r>
              <a:rPr lang="cs-CZ" sz="2400" dirty="0"/>
              <a:t>na přípravu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ostatní </a:t>
            </a:r>
            <a:r>
              <a:rPr lang="cs-CZ" sz="2400" b="1" dirty="0"/>
              <a:t>tři dny</a:t>
            </a:r>
            <a:endParaRPr lang="cs-CZ" dirty="0"/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zajistí další potřebné úkony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873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Přítomnost při hlavním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19400" y="1409351"/>
            <a:ext cx="10753200" cy="4330371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stálá přítomnost členů senátu, zapisovatele a státního zástupce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zásadně je nutná i přítomnost obžalovaného, s výjimkou případů, kdy (kumulativně)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věc lze spolehlivě rozhodnout i bez něj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řádně a včas mu byly doručeny obžaloba a předvolání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již byl řádně ke skutku vyslechnut, trestní stíhání bylo řádně zahájeno a obžalovaný byl řádně poučen o možnosti prostudovat spis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byl v předvolání řádně poučen o následcích nedostavení se k hlavnímu líčení</a:t>
            </a:r>
          </a:p>
          <a:p>
            <a:pPr marL="533400" lvl="1" indent="-533400" algn="just">
              <a:spcAft>
                <a:spcPts val="600"/>
              </a:spcAft>
            </a:pPr>
            <a:r>
              <a:rPr lang="cs-CZ" sz="2800" dirty="0">
                <a:ea typeface="+mn-ea"/>
                <a:cs typeface="+mn-cs"/>
              </a:rPr>
              <a:t>výjimka neplatí, je-li ve vazbě či ve výkonu trestu, je-li horní hranice trestní sazby více jak pět let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u posledního uvedeného platí výjimka z výjimky, požádá-li výslovně o provedení HL v nepřítomnosti </a:t>
            </a:r>
          </a:p>
          <a:p>
            <a:pPr marL="533400" lvl="1" indent="-533400" algn="just">
              <a:spcAft>
                <a:spcPts val="600"/>
              </a:spcAft>
            </a:pPr>
            <a:r>
              <a:rPr lang="cs-CZ" sz="2800" dirty="0">
                <a:ea typeface="+mn-ea"/>
                <a:cs typeface="+mn-cs"/>
              </a:rPr>
              <a:t>obhájce musí být přítomen vždy, jde-li o případy nutné obhajoby</a:t>
            </a:r>
          </a:p>
          <a:p>
            <a:pPr marL="785400" lvl="1" indent="-533400" algn="just">
              <a:spcAft>
                <a:spcPts val="600"/>
              </a:spcAft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420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Veřejnost hlavního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19999" y="1333850"/>
            <a:ext cx="11125255" cy="4498150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zásadně je hlavní líčení veřejné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u mladistvých opačné pravidlo - § 54 odst. 3) ZSM, veřejné jen na žádost mladistvého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má tak být zajištěna veřejná kontrola trestního řízení a současně jeho výchovné působení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trestní řád dokonce připouští provedení hlavního líčení i mimo budovu soudu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veřejnost je možno vyloučit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ochrana utajovaných informací, mravnost, nerušený průběh jednání, bezpečnost nebo důležitý zájem svědka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povinnost vyloučit, je-li vyslýchán jako svědek policejní agent bez utajení totožnosti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vyhlášení rozsudku vždy veřejné (vyplývá z ústavy)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možno vyloučit i jednotlivé osoby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nezletilí a ti, u nichž je obava, že by mohli narušovat důstojný průběh hlavního líčení</a:t>
            </a:r>
          </a:p>
          <a:p>
            <a:pPr marL="533400" lvl="1" indent="-533400" algn="just">
              <a:spcAft>
                <a:spcPts val="600"/>
              </a:spcAft>
            </a:pPr>
            <a:r>
              <a:rPr lang="cs-CZ" sz="2800" dirty="0">
                <a:ea typeface="+mn-ea"/>
                <a:cs typeface="+mn-cs"/>
              </a:rPr>
              <a:t>opatření proti přeplňování jednací síně</a:t>
            </a:r>
          </a:p>
          <a:p>
            <a:pPr marL="533400" lvl="1" indent="-533400" algn="just">
              <a:spcAft>
                <a:spcPts val="600"/>
              </a:spcAft>
            </a:pPr>
            <a:r>
              <a:rPr lang="cs-CZ" sz="2800" dirty="0">
                <a:ea typeface="+mn-ea"/>
                <a:cs typeface="+mn-cs"/>
              </a:rPr>
              <a:t>vykázání z jednací síně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824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Průběh hlavního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r>
              <a:rPr lang="cs-CZ" dirty="0"/>
              <a:t>fáze hlavního líčení</a:t>
            </a:r>
          </a:p>
          <a:p>
            <a:pPr marL="785400" lvl="1" indent="-533400" algn="just"/>
            <a:r>
              <a:rPr lang="cs-CZ" dirty="0"/>
              <a:t>zahájení hlavního líčení</a:t>
            </a:r>
          </a:p>
          <a:p>
            <a:pPr marL="785400" lvl="1" indent="-533400" algn="just"/>
            <a:r>
              <a:rPr lang="cs-CZ" dirty="0"/>
              <a:t>dokazování </a:t>
            </a:r>
          </a:p>
          <a:p>
            <a:pPr marL="785400" lvl="1" indent="-533400" algn="just"/>
            <a:r>
              <a:rPr lang="cs-CZ" dirty="0"/>
              <a:t>závěr hlavního líčení</a:t>
            </a:r>
          </a:p>
          <a:p>
            <a:pPr marL="785400" lvl="1" indent="-533400" algn="just"/>
            <a:r>
              <a:rPr lang="cs-CZ" dirty="0"/>
              <a:t>rozhodnutí v hlavním líčení</a:t>
            </a:r>
          </a:p>
          <a:p>
            <a:pPr marL="785400" lvl="1" indent="-533400" algn="just"/>
            <a:r>
              <a:rPr lang="cs-CZ" dirty="0"/>
              <a:t>fakultativně i odročení v kterékoliv fázi</a:t>
            </a:r>
          </a:p>
          <a:p>
            <a:pPr marL="533400" indent="-533400" algn="just"/>
            <a:r>
              <a:rPr lang="cs-CZ" dirty="0"/>
              <a:t>hlavní líčení řídí předseda senátu (samosoudce)</a:t>
            </a:r>
          </a:p>
          <a:p>
            <a:pPr marL="785400" lvl="1" indent="-533400" algn="just"/>
            <a:r>
              <a:rPr lang="cs-CZ" dirty="0"/>
              <a:t>může jednotlivým úkonem pověřit i jiného člena senátu</a:t>
            </a:r>
          </a:p>
          <a:p>
            <a:pPr marL="785400" lvl="1" indent="-533400" algn="just"/>
            <a:r>
              <a:rPr lang="cs-CZ" dirty="0"/>
              <a:t>může pověřit státního zástupce nebo policejní orgán obstaráním důkazu</a:t>
            </a:r>
          </a:p>
          <a:p>
            <a:pPr marL="785400" lvl="1" indent="-533400" algn="just"/>
            <a:r>
              <a:rPr lang="cs-CZ" dirty="0"/>
              <a:t>může přenechat k provedení důkaz té straně, která jej navrhla </a:t>
            </a:r>
          </a:p>
          <a:p>
            <a:pPr marL="533400" lvl="1" indent="-533400" algn="just">
              <a:lnSpc>
                <a:spcPct val="150000"/>
              </a:lnSpc>
            </a:pPr>
            <a:r>
              <a:rPr lang="cs-CZ" sz="2800" dirty="0">
                <a:ea typeface="+mn-ea"/>
                <a:cs typeface="+mn-cs"/>
              </a:rPr>
              <a:t>hlavní líčení má být směřováno co nejúčinněji k objasnění věci</a:t>
            </a:r>
          </a:p>
          <a:p>
            <a:pPr marL="785400" lvl="1" indent="-533400" algn="just"/>
            <a:r>
              <a:rPr lang="cs-CZ" dirty="0"/>
              <a:t>možnost „stopnout“ výklady, které se odchylují od věci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927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Zahájení hlavního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20000" y="1297720"/>
            <a:ext cx="10753200" cy="4139998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sdělení věci, která bude projednávána 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ověření totožnosti osob, které byly předvolány či vyrozuměny, a zachování lhůty k přípravě 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nedostaví-li se některá z nich, rozhodnutí o odročení či pokračování v hlavním líčení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výzva státnímu zástupci k přednesu obžaloby 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výzva poškozenému k připojení se s nárokem do adhezního řízení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případně konstatování jeho připojení se 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případně výzva k aktualizaci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případně nepřipuštění někoho, kdo zjevně poškozeným není, ale přihlásil se tak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618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Dokazování v hlavním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19999" y="1510018"/>
            <a:ext cx="11242701" cy="4321982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první je výslech obžalovaného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reakce na obžalobu a případně i na uplatněný nárok v adhezním řízení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druhý by zpravidla měl být výslech poškozeného a zúčastněné osoby (§ 202 odst. 6 TŘ)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jsou stranami řízení, ale jsou-li zároveň svědky, nelze připustit zkreslení jejich výpovědí 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další pořadí není stanoveno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výslechy svědků, přednesení znaleckých posudků, listinné důkazy, přehrávání záznamů atd.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po provedení každého jednotlivého důkazu se k němu obžalovaný může zvlášť vyjádřit (§ 214 TŘ)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státní zástupce, obžalovaný a obhájce mohou provést se souhlasem předsedy senátu důkaz, zejména navrhli-li jej</a:t>
            </a:r>
          </a:p>
          <a:p>
            <a:pPr marL="785400" lvl="1" indent="-533400" algn="just">
              <a:spcAft>
                <a:spcPts val="600"/>
              </a:spcAft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716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Zásada bezprostřednosti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192947" y="1510018"/>
            <a:ext cx="11769753" cy="4321982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soud může vycházet jen z těch důkazů, které sám provedl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institut náhradního soudce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měl by vycházet z těch důkazů, které jsou k němu nejblíže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výslech namísto čtení protokolu 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protokol o dřívějším výslechu obžalovaného lze číst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není-li přítomen, odmítl-li nyní vypovídat a předtím byl o této možnosti poučen nebo objeví-li se podstatné rozpory (§ 207 odst. 2 TŘ)</a:t>
            </a:r>
          </a:p>
          <a:p>
            <a:pPr marL="533400" lvl="1" indent="-533400" algn="just">
              <a:spcAft>
                <a:spcPts val="600"/>
              </a:spcAft>
            </a:pPr>
            <a:r>
              <a:rPr lang="cs-CZ" sz="2800" dirty="0">
                <a:ea typeface="+mn-ea"/>
                <a:cs typeface="+mn-cs"/>
              </a:rPr>
              <a:t>protokol o dřívějším výslechu svědka či spoluobžalovaného lze číst 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je-li nedosažitelný či šlo-li o neodkladný nebo neopakovatelný úkon (§ 211 odst. 2 TŘ)</a:t>
            </a:r>
          </a:p>
          <a:p>
            <a:pPr marL="533400" lvl="1" indent="-533400" algn="just">
              <a:spcAft>
                <a:spcPts val="600"/>
              </a:spcAft>
            </a:pPr>
            <a:r>
              <a:rPr lang="cs-CZ" sz="2800" dirty="0">
                <a:ea typeface="+mn-ea"/>
                <a:cs typeface="+mn-cs"/>
              </a:rPr>
              <a:t>protokol o dřívějším výslechu svědka lze číst jedině (§ 211 odst. 2 TŘ)</a:t>
            </a:r>
            <a:endParaRPr lang="cs-CZ" dirty="0"/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souhlasí-li s tím státní zástupce a obžalovaný (pak možno i číst úřední záznamy)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obhajoba měla možnost mu již dříve klást otázky a byl na něj činěn nátlak či byl ovlivněn průběhem hlavního líčení, případně odmítl-li nyní vypovídat, ač byl o této možnosti poučen   </a:t>
            </a:r>
          </a:p>
          <a:p>
            <a:pPr marL="785400" lvl="1" indent="-533400" algn="just">
              <a:spcAft>
                <a:spcPts val="600"/>
              </a:spcAft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501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C19BFB8-0FA4-4E01-AEA9-898D93D6AC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C0C64E5A-00DF-4B5B-BA8D-BEE044820FAE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707786"/>
              </p:ext>
            </p:extLst>
          </p:nvPr>
        </p:nvGraphicFramePr>
        <p:xfrm>
          <a:off x="447675" y="501650"/>
          <a:ext cx="11279188" cy="713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3" imgW="9125033" imgH="5774758" progId="Word.Document.8">
                  <p:embed/>
                </p:oleObj>
              </mc:Choice>
              <mc:Fallback>
                <p:oleObj name="Document" r:id="rId3" imgW="9125033" imgH="5774758" progId="Word.Document.8">
                  <p:embed/>
                  <p:pic>
                    <p:nvPicPr>
                      <p:cNvPr id="20070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" y="501650"/>
                        <a:ext cx="11279188" cy="713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973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Provedení důkazu mimo hlavní líčení (§ 183a TŘ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211123" y="1816018"/>
            <a:ext cx="11769753" cy="4321982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výjimečně může předseda senátu či pověřený člen provést důkaz i mimo hlavní líčení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státní zástupce a obhájce mají právo se úkonu účastnit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s výjimkou případů, kdy nelze jejich přítomnost zajistit včas 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u obviněného může předseda senátu rozhodnout, že jej nepřipustí 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účast lze zajistit i prostřednictvím videokonference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má-li takový důkaz být použit při rozhodnutí, je třeba ho následně řádně provést v hlavním líčení (veřejném zasedání atd.)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protokol lze přečíst jen za podmínek § 211 TŘ</a:t>
            </a:r>
          </a:p>
          <a:p>
            <a:pPr marL="785400" lvl="1" indent="-533400" algn="just">
              <a:spcAft>
                <a:spcPts val="600"/>
              </a:spcAft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508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Závěr hlavního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00961"/>
            <a:ext cx="10753200" cy="4431039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před ukončením dokazování se předseda dotáže stran, mají-li návrhy na doplnění dokazování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poté, co je vypořádá, prohlásí dokazování za skončené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závěrečné řeči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státní zástupce, pak poškozený, pak zúčastněná osoba, pak obhájce, pak obžalovaný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poslední slovo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pouze obžalovaný, nesmí být přerušován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závěrečná porada a hlasování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přísedící hlasují před soudci, mladší před staršími, předseda senátu vždy nakonec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hlasuje se postupně o jednotlivých otázkách, rozhoduje většina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není-li většiny dosaženo, připočítávají se hlasy nejméně příznivé k těm příznivějším, než se dosáhne většiny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3275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Otázky, o nichž senát hlasuje (§ 126 TŘ)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00961"/>
            <a:ext cx="10753200" cy="4431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a) zda se stal skutek, pro který je obžalovaný stíhán,</a:t>
            </a:r>
          </a:p>
          <a:p>
            <a:pPr>
              <a:lnSpc>
                <a:spcPct val="100000"/>
              </a:lnSpc>
            </a:pPr>
            <a:r>
              <a:rPr lang="cs-CZ" dirty="0"/>
              <a:t>b) zda tento skutek má všechny znaky některého trestného činu,</a:t>
            </a:r>
          </a:p>
          <a:p>
            <a:pPr>
              <a:lnSpc>
                <a:spcPct val="100000"/>
              </a:lnSpc>
            </a:pPr>
            <a:r>
              <a:rPr lang="cs-CZ" dirty="0"/>
              <a:t>c) zda tento skutek spáchal obžalovaný,</a:t>
            </a:r>
          </a:p>
          <a:p>
            <a:pPr>
              <a:lnSpc>
                <a:spcPct val="100000"/>
              </a:lnSpc>
            </a:pPr>
            <a:r>
              <a:rPr lang="cs-CZ" dirty="0"/>
              <a:t>d) zda je obžalovaný za tento skutek trestně odpovědný,</a:t>
            </a:r>
          </a:p>
          <a:p>
            <a:pPr>
              <a:lnSpc>
                <a:spcPct val="100000"/>
              </a:lnSpc>
            </a:pPr>
            <a:r>
              <a:rPr lang="cs-CZ" dirty="0"/>
              <a:t>e) zda trestnost skutku nezanikla,</a:t>
            </a:r>
          </a:p>
          <a:p>
            <a:pPr>
              <a:lnSpc>
                <a:spcPct val="100000"/>
              </a:lnSpc>
            </a:pPr>
            <a:r>
              <a:rPr lang="cs-CZ" dirty="0"/>
              <a:t>f) zda a jaký trest má být obžalovanému uložen,</a:t>
            </a:r>
          </a:p>
          <a:p>
            <a:pPr>
              <a:lnSpc>
                <a:spcPct val="100000"/>
              </a:lnSpc>
            </a:pPr>
            <a:r>
              <a:rPr lang="cs-CZ" dirty="0"/>
              <a:t>g) zda a v jakém rozsahu má být obžalovanému uložena povinnost nahradit poškozenému škodu nebo nemajetkovou újmu v penězích nebo vydat bezdůvodné obohacení,</a:t>
            </a:r>
          </a:p>
          <a:p>
            <a:pPr>
              <a:lnSpc>
                <a:spcPct val="100000"/>
              </a:lnSpc>
            </a:pPr>
            <a:r>
              <a:rPr lang="cs-CZ" dirty="0"/>
              <a:t>h) zda a jaké ochranné opatření má být uloženo.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9162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Rozhodnutí v hlavním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43949" y="1426128"/>
            <a:ext cx="11627141" cy="4405872"/>
          </a:xfrm>
        </p:spPr>
        <p:txBody>
          <a:bodyPr/>
          <a:lstStyle/>
          <a:p>
            <a:pPr marL="533400" indent="-533400" algn="just"/>
            <a:r>
              <a:rPr lang="cs-CZ" dirty="0"/>
              <a:t>vrácení věci státnímu zástupci (§ 221 TŘ)</a:t>
            </a:r>
          </a:p>
          <a:p>
            <a:pPr marL="785400" lvl="1" indent="-533400" algn="just"/>
            <a:r>
              <a:rPr lang="cs-CZ" dirty="0"/>
              <a:t>potřeba dalšího šetření či společného projednání s dalším trestným činem obžalovaného</a:t>
            </a:r>
          </a:p>
          <a:p>
            <a:pPr marL="533400" indent="-533400" algn="just"/>
            <a:r>
              <a:rPr lang="cs-CZ" dirty="0"/>
              <a:t>postoupení věci (§ 222 TŘ)</a:t>
            </a:r>
          </a:p>
          <a:p>
            <a:pPr marL="785400" lvl="1" indent="-533400" algn="just"/>
            <a:r>
              <a:rPr lang="cs-CZ" dirty="0"/>
              <a:t>nepříslušnost (neplatí pro nevytknou místní a rozhodoval-li místo OS KS, přestupek, kárný delikt </a:t>
            </a:r>
          </a:p>
          <a:p>
            <a:pPr marL="533400" indent="-533400" algn="just"/>
            <a:r>
              <a:rPr lang="cs-CZ" dirty="0"/>
              <a:t>zastavení trestního stíhání (§ 223 TŘ)</a:t>
            </a:r>
          </a:p>
          <a:p>
            <a:pPr marL="785400" lvl="1" indent="-533400" algn="just"/>
            <a:r>
              <a:rPr lang="cs-CZ" dirty="0"/>
              <a:t>pouze nepřípustnost nebo neúčelnost dle § 172 odst. 2 TŘ</a:t>
            </a:r>
          </a:p>
          <a:p>
            <a:pPr marL="533400" indent="-533400" algn="just"/>
            <a:r>
              <a:rPr lang="cs-CZ" dirty="0"/>
              <a:t>podmíněné zastavení trestního stíhání a narovnání (§ 223a TŘ)</a:t>
            </a:r>
          </a:p>
          <a:p>
            <a:pPr marL="533400" indent="-533400" algn="just"/>
            <a:r>
              <a:rPr lang="cs-CZ" dirty="0"/>
              <a:t>přerušení trestního stíhání (§ 224 TŘ)</a:t>
            </a:r>
          </a:p>
          <a:p>
            <a:pPr marL="785400" lvl="1" indent="-533400" algn="just"/>
            <a:r>
              <a:rPr lang="cs-CZ" dirty="0"/>
              <a:t>rovněž potřeba předložit věc k rozhodnutí SD EU či ÚS a nelze-li obžalovanému doručit obžalobu</a:t>
            </a:r>
          </a:p>
          <a:p>
            <a:pPr marL="533400" indent="-533400" algn="just"/>
            <a:r>
              <a:rPr lang="cs-CZ" dirty="0"/>
              <a:t>rozsudek (§ 225 TŘ)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677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Rozsudek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43949" y="1426128"/>
            <a:ext cx="11627141" cy="4405872"/>
          </a:xfrm>
        </p:spPr>
        <p:txBody>
          <a:bodyPr/>
          <a:lstStyle/>
          <a:p>
            <a:pPr marL="533400" indent="-533400" algn="just"/>
            <a:r>
              <a:rPr lang="cs-CZ" dirty="0"/>
              <a:t>zprošťující</a:t>
            </a:r>
          </a:p>
          <a:p>
            <a:pPr marL="785400" lvl="1" indent="-533400" algn="just"/>
            <a:r>
              <a:rPr lang="cs-CZ" dirty="0"/>
              <a:t>nebylo prokázáno, že čin se stal</a:t>
            </a:r>
          </a:p>
          <a:p>
            <a:pPr marL="785400" lvl="1" indent="-533400" algn="just"/>
            <a:r>
              <a:rPr lang="cs-CZ" dirty="0"/>
              <a:t>nebylo prokázáno, že čin je trestným činem</a:t>
            </a:r>
          </a:p>
          <a:p>
            <a:pPr marL="785400" lvl="1" indent="-533400" algn="just"/>
            <a:r>
              <a:rPr lang="cs-CZ" dirty="0"/>
              <a:t>nebylo prokázáno, že čin spáchal obžalovaný</a:t>
            </a:r>
          </a:p>
          <a:p>
            <a:pPr marL="785400" lvl="1" indent="-533400" algn="just"/>
            <a:r>
              <a:rPr lang="cs-CZ" dirty="0"/>
              <a:t>obžalovaný není pro nepříčetnost trestně odpovědný</a:t>
            </a:r>
          </a:p>
          <a:p>
            <a:pPr marL="785400" lvl="1" indent="-533400" algn="just"/>
            <a:r>
              <a:rPr lang="cs-CZ" dirty="0"/>
              <a:t>trestnosti činu zanikla</a:t>
            </a:r>
          </a:p>
          <a:p>
            <a:pPr marL="785400" lvl="1" indent="-533400" algn="just"/>
            <a:r>
              <a:rPr lang="cs-CZ" dirty="0"/>
              <a:t>soud </a:t>
            </a:r>
            <a:r>
              <a:rPr lang="cs-CZ" b="1" dirty="0"/>
              <a:t>vždy </a:t>
            </a:r>
            <a:r>
              <a:rPr lang="cs-CZ" dirty="0"/>
              <a:t>odkáže poškozeného do řízení ve věcech občanskoprávních</a:t>
            </a:r>
          </a:p>
          <a:p>
            <a:pPr marL="533400" indent="-533400" algn="just"/>
            <a:r>
              <a:rPr lang="cs-CZ" dirty="0"/>
              <a:t>odsuzující </a:t>
            </a:r>
          </a:p>
          <a:p>
            <a:pPr marL="785400" lvl="1" indent="-533400" algn="just"/>
            <a:r>
              <a:rPr lang="cs-CZ" dirty="0"/>
              <a:t>vždy výrok o vině a zásadně i o trestu (příp. o upuštění od potrestání)</a:t>
            </a:r>
          </a:p>
          <a:p>
            <a:pPr marL="785400" lvl="1" indent="-533400" algn="just"/>
            <a:r>
              <a:rPr lang="cs-CZ" dirty="0"/>
              <a:t>soud zpravidla přizná i nárok poškozenému ve výši, která byla prokázána, může však i odkázat do řízení ve věcech občanskoprávních </a:t>
            </a:r>
          </a:p>
          <a:p>
            <a:pPr marL="785400" lvl="1" indent="-533400" algn="just"/>
            <a:r>
              <a:rPr lang="cs-CZ" dirty="0"/>
              <a:t>lze i uložit ochranné opatření </a:t>
            </a:r>
          </a:p>
          <a:p>
            <a:pPr marL="785400" lvl="1" indent="-533400"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581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Děkuji za Vaši pozornost!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cs-CZ" b="1" dirty="0"/>
              <a:t>JUDr. Jan Provazník, Ph.D.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b="1" dirty="0"/>
              <a:t>Katedra trestního práva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b="1" dirty="0"/>
              <a:t>Právnická fakulta Masarykovy univerzity 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b="1" dirty="0"/>
              <a:t>Veveří 70, 611 80 Brno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b="1" dirty="0" err="1"/>
              <a:t>dv</a:t>
            </a:r>
            <a:r>
              <a:rPr lang="cs-CZ" b="1" dirty="0"/>
              <a:t>. č. 226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b="1" dirty="0"/>
              <a:t>E-mail: jan.provaznik@law.muni.cz</a:t>
            </a:r>
          </a:p>
          <a:p>
            <a:pPr eaLnBrk="1" hangingPunct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6CED58-10AC-4CA0-A572-3C0DADBAA36E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Formy zasedání soudu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r>
              <a:rPr lang="cs-CZ" dirty="0"/>
              <a:t>hlavní líčení</a:t>
            </a:r>
          </a:p>
          <a:p>
            <a:pPr marL="533400" indent="-533400" algn="just"/>
            <a:r>
              <a:rPr lang="cs-CZ" dirty="0"/>
              <a:t>veřejné zasedání</a:t>
            </a:r>
          </a:p>
          <a:p>
            <a:pPr marL="533400" indent="-533400" algn="just"/>
            <a:r>
              <a:rPr lang="cs-CZ" dirty="0"/>
              <a:t>neveřejné zasedání</a:t>
            </a:r>
          </a:p>
          <a:p>
            <a:pPr marL="533400" indent="-533400" algn="just"/>
            <a:r>
              <a:rPr lang="cs-CZ" dirty="0"/>
              <a:t>vazební zasedání </a:t>
            </a:r>
          </a:p>
          <a:p>
            <a:pPr marL="533400" indent="-533400"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Hlavní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r>
              <a:rPr lang="cs-CZ" dirty="0"/>
              <a:t>nejdůležitější forma zasedání soudu</a:t>
            </a:r>
          </a:p>
          <a:p>
            <a:pPr marL="533400" indent="-533400" algn="just"/>
            <a:r>
              <a:rPr lang="cs-CZ" dirty="0"/>
              <a:t>projednává se v ní obžaloba před soudem 1. stupně</a:t>
            </a:r>
          </a:p>
          <a:p>
            <a:pPr marL="533400" indent="-533400" algn="just"/>
            <a:r>
              <a:rPr lang="cs-CZ" dirty="0"/>
              <a:t>jen na základě podané obžaloby či návrhu na potrestání</a:t>
            </a:r>
          </a:p>
          <a:p>
            <a:pPr marL="533400" indent="-533400" algn="just"/>
            <a:r>
              <a:rPr lang="cs-CZ" dirty="0"/>
              <a:t>platí zásada totožnosti skutku</a:t>
            </a:r>
          </a:p>
          <a:p>
            <a:pPr marL="533400" indent="-533400" algn="just"/>
            <a:r>
              <a:rPr lang="cs-CZ" dirty="0"/>
              <a:t>státní zástupce a obžalovaný mají postavení stran</a:t>
            </a:r>
          </a:p>
          <a:p>
            <a:pPr marL="785400" lvl="1" indent="-533400" algn="just"/>
            <a:r>
              <a:rPr lang="cs-CZ" dirty="0"/>
              <a:t>poškozený a zúčastněná osoba mají také postavení stran </a:t>
            </a:r>
          </a:p>
          <a:p>
            <a:pPr marL="533400" indent="-533400"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839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Veřejné zasedání (§ 232 a násl. TŘ)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tam, kde to zákon výslovně předepisuje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zpravidla tam, kde je třeba součinnosti stran či jiných subjektů a kde je to třeba k dodržení práva na obhajobu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typicky např. veřejné zasedání o odvolání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stálá přítomnost členů senátu a zapisovatele, zpravidla nutná i účast státního zástupce a obhájce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lhůta k přípravě 5 dní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účast osoby, která veřejné zasedání iniciovala, a jíž se může rozhodnutí zde učiněné dotknout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u některých otázek přiměřeně dle úpravy pro hlavního líčení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platí zásada bezprostřednosti</a:t>
            </a:r>
          </a:p>
          <a:p>
            <a:pPr marL="533400" indent="-533400"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485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Neveřejné zasedání (§ 240 a násl. </a:t>
            </a:r>
            <a:r>
              <a:rPr lang="cs-CZ" dirty="0"/>
              <a:t>TŘ)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r>
              <a:rPr lang="cs-CZ" dirty="0"/>
              <a:t>tam, kde zákon nepředepisuje jinou formu</a:t>
            </a:r>
          </a:p>
          <a:p>
            <a:pPr marL="785400" lvl="1" indent="-533400" algn="just"/>
            <a:r>
              <a:rPr lang="cs-CZ" sz="2400" dirty="0"/>
              <a:t>zpravidla tam, kde není přítomnost stran či jiných subjektů nutná a zároveň kde tím nedochází k porušení práva na obhajobu </a:t>
            </a:r>
          </a:p>
          <a:p>
            <a:pPr marL="533400" indent="-533400" algn="just"/>
            <a:r>
              <a:rPr lang="cs-CZ" dirty="0"/>
              <a:t>koná se za stálé přítomnosti členů senátu a zapisovatele</a:t>
            </a:r>
          </a:p>
          <a:p>
            <a:pPr marL="533400" indent="-533400" algn="just"/>
            <a:r>
              <a:rPr lang="cs-CZ" dirty="0"/>
              <a:t>jiné osoby se účastnit nesmí</a:t>
            </a:r>
          </a:p>
          <a:p>
            <a:pPr marL="533400" indent="-533400" algn="just"/>
            <a:r>
              <a:rPr lang="cs-CZ" dirty="0"/>
              <a:t>důkazy se provádí přečtením listin</a:t>
            </a:r>
          </a:p>
          <a:p>
            <a:pPr marL="533400" indent="-533400"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629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Vazební</a:t>
            </a:r>
            <a:r>
              <a:rPr lang="cs-CZ" b="1" dirty="0"/>
              <a:t> zasedání (§ 73d a násl. TŘ)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tam, kde soud nerozhoduje o vazbě při hlavním líčení či veřejném zasedání či kde o ní rozhoduje v přípravném řízení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stálá přítomnost všech členů senátu, nutná přítomnost  obviněného (příp. i přes videokonferenci)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SZ a obhájce jsou vyrozumívání, jejich přítomnost však nutná není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vždy obligatorně výslech obviněného 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dokazuje se v rozsahu potřebném pro rozhodnutí o vazbě, protokoly lze číst bez omezení dle § 211 TŘ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veřejnost se vazebního zasedání účastnit nesmí</a:t>
            </a:r>
          </a:p>
          <a:p>
            <a:pPr marL="533400" indent="-533400"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933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25835" y="720000"/>
            <a:ext cx="11971090" cy="451576"/>
          </a:xfrm>
        </p:spPr>
        <p:txBody>
          <a:bodyPr/>
          <a:lstStyle/>
          <a:p>
            <a:pPr algn="ctr" eaLnBrk="1" hangingPunct="1"/>
            <a:r>
              <a:rPr lang="cs-CZ" b="1" dirty="0"/>
              <a:t>Předběžné projednání obžaloby (§ 185 a násl. TŘ)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jen rozhoduje-li v prvním stupni senát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samosoudce může však sám „od stolu“ učinit korespondující rozhodnutí (§ 314c TŘ)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účelem je odstranit pochybnosti o tom, zda lze na podkladě obžaloby vést hlavní líčení 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nejsou-li žádné pochybnosti, předseda senátu rovnou nařídí hlavní líčení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provedení hlavního líčení by mohlo bránit: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nepříslušnost soudu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závažné procesní vady (vedení trestního stíhání, které je nepřípustné atd.)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závažné vady dokazování, které nelze v hlavním líčení odstranit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nedůvodnost postavení obviněného před soud (např. nejde o trestný čin, ale o přestupek, věc lze vyřídit odklonem, byla by vhodná dohoda o vině a trestu atd.)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nesprávná právní kvalifikace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980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Průběh předběžného projednání obžaloby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předseda senátu může nařídit, je-li dán důvod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k objasnění může vyslechnout obviněného a opatřit potřebná vysvětlení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zpravidla se projedná v neveřejném zasedání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předseda však musí nařídit vazební zasedání, je-li obviněný ve vazbě; může nařídit i veřejné zasedání, považuje-li to za vhodné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předseda senátu podá ostatním členům zprávu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zaměří se na to, co je problematické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úplnost a opodstatněnost obžaloby posoudí soud podle spisu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19764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284</TotalTime>
  <Words>2001</Words>
  <Application>Microsoft Office PowerPoint</Application>
  <PresentationFormat>Širokoúhlá obrazovka</PresentationFormat>
  <Paragraphs>241</Paragraphs>
  <Slides>25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Tahoma</vt:lpstr>
      <vt:lpstr>Wingdings</vt:lpstr>
      <vt:lpstr>Prezentace_MU_CZ</vt:lpstr>
      <vt:lpstr>Dokument Microsoft Wordu 97–2003</vt:lpstr>
      <vt:lpstr>Soudní stadium trestního řízení</vt:lpstr>
      <vt:lpstr>Prezentace aplikace PowerPoint</vt:lpstr>
      <vt:lpstr>Formy zasedání soudu</vt:lpstr>
      <vt:lpstr>Hlavní líčení</vt:lpstr>
      <vt:lpstr>Veřejné zasedání (§ 232 a násl. TŘ)</vt:lpstr>
      <vt:lpstr>Neveřejné zasedání (§ 240 a násl. TŘ)</vt:lpstr>
      <vt:lpstr>Vazební zasedání (§ 73d a násl. TŘ)</vt:lpstr>
      <vt:lpstr>Předběžné projednání obžaloby (§ 185 a násl. TŘ)</vt:lpstr>
      <vt:lpstr>Průběh předběžného projednání obžaloby</vt:lpstr>
      <vt:lpstr>Rozhodnutí při předběžném projednání obžaloby</vt:lpstr>
      <vt:lpstr>Účel a význam hlavního líčení</vt:lpstr>
      <vt:lpstr>Základní zásady realizující se v hlavním líčení</vt:lpstr>
      <vt:lpstr>Příprava hlavního líčení</vt:lpstr>
      <vt:lpstr>Přítomnost při hlavním líčení</vt:lpstr>
      <vt:lpstr>Veřejnost hlavního líčení</vt:lpstr>
      <vt:lpstr>Průběh hlavního líčení</vt:lpstr>
      <vt:lpstr>Zahájení hlavního líčení</vt:lpstr>
      <vt:lpstr>Dokazování v hlavním líčení</vt:lpstr>
      <vt:lpstr>Zásada bezprostřednosti</vt:lpstr>
      <vt:lpstr>Provedení důkazu mimo hlavní líčení (§ 183a TŘ</vt:lpstr>
      <vt:lpstr>Závěr hlavního líčení</vt:lpstr>
      <vt:lpstr>Otázky, o nichž senát hlasuje (§ 126 TŘ)</vt:lpstr>
      <vt:lpstr>Rozhodnutí v hlavním líčení</vt:lpstr>
      <vt:lpstr>Rozsudek</vt:lpstr>
      <vt:lpstr>Děkuji za Vaši pozornost!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Uživatel</cp:lastModifiedBy>
  <cp:revision>27</cp:revision>
  <cp:lastPrinted>1601-01-01T00:00:00Z</cp:lastPrinted>
  <dcterms:created xsi:type="dcterms:W3CDTF">2019-01-29T09:52:45Z</dcterms:created>
  <dcterms:modified xsi:type="dcterms:W3CDTF">2019-04-11T22:01:24Z</dcterms:modified>
</cp:coreProperties>
</file>