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351" r:id="rId4"/>
    <p:sldId id="352" r:id="rId5"/>
    <p:sldId id="353" r:id="rId6"/>
    <p:sldId id="37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47" r:id="rId25"/>
    <p:sldId id="348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300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Trestní právo procesní – úvodní výklady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  <a:endParaRPr lang="en-GB" b="1" dirty="0">
              <a:solidFill>
                <a:schemeClr val="tx2"/>
              </a:solidFill>
            </a:endParaRP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Vnitrostátní prameny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TPP je právo výlučně zákonné, obsažené může být jen v zákonech;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, ZSM; ZTOPO, čl. 8 odst. 2 LZPS („… stíhán … způsobem, který stanoví zákon.“)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800" dirty="0"/>
              <a:t>podzákonné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reálně existují, ale nejsou v souladu s LZPS, je-li TPP obsažené v podzákonných pramenech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lvl="2" algn="just">
              <a:defRPr/>
            </a:pPr>
            <a:r>
              <a:rPr lang="cs-CZ" sz="1400" dirty="0">
                <a:ea typeface="+mn-ea"/>
                <a:cs typeface="+mn-cs"/>
              </a:rPr>
              <a:t>pramenem  TPP  tak není např. nařízení vlády č. 414/2000 Sb. , o výši a podmínkách odměňování odsouzených  osob zařazených do zaměstnání  ve  VTOS</a:t>
            </a:r>
          </a:p>
          <a:p>
            <a:pPr lvl="2" algn="just">
              <a:defRPr/>
            </a:pPr>
            <a:r>
              <a:rPr lang="cs-CZ" sz="1400" dirty="0">
                <a:ea typeface="+mn-ea"/>
                <a:cs typeface="+mn-cs"/>
              </a:rPr>
              <a:t>vyhláška MS č. 109/1994 Sb., kterou se vydává řád výkonu vazby  a č. 345/1999 Sb.,  kterou se vydává řád  výkonu trestu odnětí svobody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F76190-8F6D-4D96-9065-643EC0D5FCBD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/>
          </a:p>
          <a:p>
            <a:r>
              <a:rPr lang="cs-CZ" sz="1700"/>
              <a:t>nálezy Ústavního soudu (ÚS)</a:t>
            </a:r>
          </a:p>
          <a:p>
            <a:endParaRPr lang="cs-CZ" sz="1800"/>
          </a:p>
          <a:p>
            <a:pPr lvl="1" algn="just">
              <a:lnSpc>
                <a:spcPct val="80000"/>
              </a:lnSpc>
            </a:pPr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pramenem TPH je pouze nález pléna ÚS, jako výraz abstraktní kontroly ústavnosti </a:t>
            </a:r>
          </a:p>
          <a:p>
            <a:pPr lvl="1" algn="just">
              <a:lnSpc>
                <a:spcPct val="80000"/>
              </a:lnSpc>
            </a:pPr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senátní nález v konkrétní věci jako výraz konkrétní kontroly ústavnosti pramenem TPH není</a:t>
            </a:r>
          </a:p>
          <a:p>
            <a:pPr lvl="1" algn="just">
              <a:lnSpc>
                <a:spcPct val="80000"/>
              </a:lnSpc>
            </a:pPr>
            <a:r>
              <a:rPr lang="cs-CZ" sz="1500"/>
              <a:t>např. nález č. 219/2010 Sb. (§ 83a odst. 1 TrŘ: jen soudní příkaz k prohlídce jiných prostor a pozemků, a to i v přípravném řízení)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cs-CZ" sz="1800"/>
          </a:p>
          <a:p>
            <a:r>
              <a:rPr lang="cs-CZ" sz="1800"/>
              <a:t>zákonná opatření Senátu </a:t>
            </a:r>
          </a:p>
          <a:p>
            <a:endParaRPr lang="cs-CZ" sz="1800"/>
          </a:p>
          <a:p>
            <a:pPr lvl="1"/>
            <a:r>
              <a:rPr lang="cs-CZ" sz="1500"/>
              <a:t>jsou vydána v případě, kdy dojde k rozpuštění Poslanecké sněmovny</a:t>
            </a:r>
          </a:p>
          <a:p>
            <a:pPr lvl="1" algn="just"/>
            <a:r>
              <a:rPr lang="cs-CZ" sz="1500"/>
              <a:t>po její ustavení musí projít zpětným schválením (ratihabicí), jinak pozbývají platnosti;  v praxi se zatím tato forma TPP zatím nikdy neuplatnila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endParaRPr lang="cs-CZ" sz="150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E38EEA-A59E-4E9E-85DC-14A2500AA6F8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/>
              <a:t>amnestijní rozhodnutí prezidenta dle čl. 63 písm. j) Ústavy   - abolice</a:t>
            </a:r>
          </a:p>
          <a:p>
            <a:endParaRPr lang="cs-CZ" sz="1800"/>
          </a:p>
          <a:p>
            <a:pPr lvl="1" algn="just"/>
            <a:r>
              <a:rPr lang="cs-CZ" sz="1500"/>
              <a:t>§ 11 odst. 1a TrŘ   - trestní stíhání nelze zahájit, a bylo-li již zahájeno, nelze v něm pokračovat a musí být zastaveno nařídí-li to prezident republiky, uživ svého práva udílet milost nebo amnestii</a:t>
            </a:r>
          </a:p>
          <a:p>
            <a:pPr lvl="1" algn="just">
              <a:buFont typeface="Wingdings" pitchFamily="2" charset="2"/>
              <a:buNone/>
            </a:pPr>
            <a:endParaRPr lang="cs-CZ" sz="1600"/>
          </a:p>
          <a:p>
            <a:pPr algn="just"/>
            <a:r>
              <a:rPr lang="cs-CZ" sz="1700"/>
              <a:t>evropské právní akty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sekundární evropské právo (zejm. nařízení, směrnice) není pramenem TPP, nicméně toto právo má na TPP jistý vliv a účinek, to se projevuje v procesu evropeizace vnitrostátního TPH, tj. přenosem obsahu evropského práva cestou jeho transformací a implementací do práva vnitrostátního</a:t>
            </a:r>
            <a:r>
              <a:rPr lang="cs-CZ" sz="1500"/>
              <a:t> </a:t>
            </a:r>
          </a:p>
          <a:p>
            <a:pPr lvl="1" algn="just"/>
            <a:r>
              <a:rPr lang="cs-CZ" sz="1500"/>
              <a:t>viz transpozice a implementace dřívějších rámcových rozhodnutí či směrnic, to se projevuje v procesu evropeizace vnitrostátního TPP </a:t>
            </a:r>
          </a:p>
          <a:p>
            <a:pPr lvl="1" algn="just"/>
            <a:r>
              <a:rPr lang="cs-CZ" sz="1500"/>
              <a:t>např. Rámcové rozhodnutí Rady EU ze dne 13. 6. 2002 o evropském zatýkacím rozkazu a postupech předávání mezi jednotlivými členskými státy (2002/584/JVV ) a §§ 403 a n. TrŘ</a:t>
            </a:r>
          </a:p>
          <a:p>
            <a:pPr lvl="1" algn="just">
              <a:buFont typeface="Wingdings" pitchFamily="2" charset="2"/>
              <a:buNone/>
            </a:pPr>
            <a:br>
              <a:rPr lang="cs-CZ" sz="1600"/>
            </a:br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lvl="1" algn="just"/>
            <a:endParaRPr lang="cs-CZ" sz="1600"/>
          </a:p>
          <a:p>
            <a:pPr algn="just"/>
            <a:endParaRPr lang="cs-CZ" sz="1800"/>
          </a:p>
          <a:p>
            <a:endParaRPr lang="cs-CZ" sz="1800"/>
          </a:p>
          <a:p>
            <a:endParaRPr lang="cs-CZ" sz="180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9C344B-A859-433C-A8C0-2AC5C7E5115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/>
              <a:t>mezinárodní smlouvy (MS)</a:t>
            </a:r>
          </a:p>
          <a:p>
            <a:pPr algn="just"/>
            <a:endParaRPr lang="cs-CZ" sz="1800"/>
          </a:p>
          <a:p>
            <a:pPr lvl="1" algn="just">
              <a:lnSpc>
                <a:spcPct val="80000"/>
              </a:lnSpc>
            </a:pPr>
            <a:r>
              <a:rPr lang="cs-CZ" sz="1600">
                <a:solidFill>
                  <a:srgbClr val="000000"/>
                </a:solidFill>
                <a:latin typeface="Arial" charset="0"/>
                <a:cs typeface="Arial" charset="0"/>
              </a:rPr>
              <a:t>mezinárodní smlouvy tzv. „desítkové“;  jejich generální inkorporace do právního řádu ČR neznamená, že jsou pramenem TPP, stále zůstávají jen pramenem mezinárodního práva veřejného, se všemi důsledky pro jejich výklad</a:t>
            </a:r>
          </a:p>
          <a:p>
            <a:pPr lvl="1" algn="just">
              <a:lnSpc>
                <a:spcPct val="80000"/>
              </a:lnSpc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2" algn="just">
              <a:lnSpc>
                <a:spcPct val="80000"/>
              </a:lnSpc>
            </a:pPr>
            <a:r>
              <a:rPr lang="cs-CZ" sz="1400"/>
              <a:t>mezinárodní smlouvy se tudíž vykládají podle zásad stanovených mezinárodním právem veřejným, nikoliv vnitrostátním právem</a:t>
            </a:r>
          </a:p>
          <a:p>
            <a:pPr lvl="1" algn="just">
              <a:lnSpc>
                <a:spcPct val="80000"/>
              </a:lnSpc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</a:pPr>
            <a:r>
              <a:rPr lang="cs-CZ" sz="1600">
                <a:solidFill>
                  <a:srgbClr val="000000"/>
                </a:solidFill>
                <a:latin typeface="Arial" charset="0"/>
                <a:cs typeface="Arial" charset="0"/>
              </a:rPr>
              <a:t>čl. 10 Ústavy pouze zakotvuje  jejich aplikační přednost před běžnými zákony; mezinárodní smlouvy nestojí nad zákony</a:t>
            </a:r>
          </a:p>
          <a:p>
            <a:pPr lvl="1" algn="just"/>
            <a:endParaRPr lang="cs-CZ" sz="1500"/>
          </a:p>
          <a:p>
            <a:pPr lvl="1" algn="just"/>
            <a:r>
              <a:rPr lang="cs-CZ" sz="1500"/>
              <a:t>např. zastavení tr. stíhání pro překážku věci pravomocně rozhodnuté (přestupek – TČ) přímo na základě čl. 4 Dodatkového protokolu č. 7 k Evropské úmluvě o ochraně LPZS: ne bis in idem, zákaz dvojího postihu; § 172/2, b): … státní zástupce může zastavit  trestní stíhání …</a:t>
            </a:r>
          </a:p>
          <a:p>
            <a:pPr algn="just"/>
            <a:endParaRPr lang="cs-CZ" sz="1800"/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>
              <a:buFont typeface="Wingdings" pitchFamily="2" charset="2"/>
              <a:buNone/>
            </a:pPr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BBC737-A1B1-4082-8FCD-3D9C7F3E5043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Prameny trestního práva procesního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základní právní předpisy:</a:t>
            </a:r>
          </a:p>
          <a:p>
            <a:pPr lvl="1" algn="just">
              <a:defRPr/>
            </a:pPr>
            <a:endParaRPr lang="cs-CZ" sz="1600" dirty="0"/>
          </a:p>
          <a:p>
            <a:pPr lvl="1" algn="just">
              <a:defRPr/>
            </a:pPr>
            <a:r>
              <a:rPr lang="cs-CZ" sz="1600" dirty="0"/>
              <a:t>ústava České republiky (ústavní zákon č. 1/1993 Sb., Ústava České  republiky, ve znění pozdějších předpisů)</a:t>
            </a:r>
          </a:p>
          <a:p>
            <a:pPr lvl="1" algn="just">
              <a:defRPr/>
            </a:pPr>
            <a:r>
              <a:rPr lang="cs-CZ" sz="1600" dirty="0"/>
              <a:t>LSPZ  (usnesení předsednictva  ČNAR č. 2/1993 Sb., o vyhlášení LZPS jako součásti ústavního pořádku ČR, ve znění pozdějších předpisů)</a:t>
            </a:r>
            <a:endParaRPr lang="cs-CZ" sz="18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trestním řízení soudním (trestní řád) (zákon č. 141/1961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odpovědnosti mládeže za protiprávní činy a o soudnictví ve věcech mládeže (zákon č. 218/2003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 odpovědnosti právnických osob a o řízení proti nim (zákon č. 418/2011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</a:t>
            </a:r>
            <a:r>
              <a:rPr lang="cs-CZ" sz="1600" dirty="0"/>
              <a:t>o mezinárodní justiční spolupráci ve věcech trestních (zákon </a:t>
            </a:r>
            <a:r>
              <a:rPr lang="cs-CZ" sz="1600" dirty="0">
                <a:ea typeface="+mn-ea"/>
                <a:cs typeface="+mn-cs"/>
              </a:rPr>
              <a:t>č. 104/2013 Sb.)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obětech trestné činnosti  (zákon č. 45/2013 Sb.)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soudech a soudcích (zákon č. 6/2002 Sb., ve znění pozdějších předpisů)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F36249-2A48-480C-90DA-48EB0345D9B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/>
              <a:t>zákon o státním zastupitelství (zákon č. 283/1993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Policii České republiky (zákon č. 273/2008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výkonu trestu odnětí svobody (zákon č. 169/1999 Sb., ve znění pozdějších předpisů)</a:t>
            </a: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vazby (zákon č. 293/1993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znalcích a tlumočnících (zákon č. 36/1967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Ústavním soudu (zákon č. 182/1993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Probační a mediační službě (zákon č. 257/2000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zvláštní ochraně svědka a dalších osob v souvislosti s trestním řízením (zákon č. 137/2001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zajištění majetku a věcí v trestním řízení (zákon č. 279/2003 Sb., ve znění pozdějších předpisů),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DA8CD9-F85B-4993-8F02-2AB1096E211D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základní mezinárodní dokumenty </a:t>
            </a:r>
          </a:p>
          <a:p>
            <a:pPr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Všeobecná deklarace lidských práv (usnesení č. DE 01/48, 1948)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ochraně lidských práv a základních svobod (1950 a 14 protokolů)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vydávání (1957, dodatkové protokoly 1975, 1978)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vzájemné pomoci v trestních věcech (1959, dodatkové protokoly 1978, 2001)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dohledu nad podmíněně odsouzenými a podmíněně propuštěnými pachateli (1964)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mezinárodní závaznosti trestních rozsudků (1970)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předávání trestního řízení (1972)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potlačování terorismu (1977, doplňující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předávání odsouzených osob (1983, dodatkový protokol 1997)</a:t>
            </a:r>
            <a:endParaRPr lang="cs-CZ" sz="1600" dirty="0"/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E8EFFF-8683-4542-9AEC-C55E019362D7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proti mučení a jinému krutému, nelidskému či ponižujícímu zacházení nebo trestání (1988, dodatkové protokoly 1993)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praní, vyhledávání, zadržování a konfiskaci výnosů ze zločinu (1990)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Trestně právní úmluva o korupci (1999,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trestných činech spáchaných prostřednictvím počítačů (2001,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prevenci terorismu (2005)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nedovolenému obchodu s omamnými a psychotropními látkami (1988)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nadnárodnímu organizovanému zločinu (2000)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E77DA0-1AF5-45D2-9C77-5CC3EE31199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Struktura TrŘ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struktura </a:t>
            </a:r>
            <a:r>
              <a:rPr lang="cs-CZ" sz="1800" dirty="0" err="1"/>
              <a:t>TrŘ</a:t>
            </a: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obecná část - „vytknutí před závorku“ obecných definic pojmů, institutů, které používá část zvláštní; např. soud, protokol, vazba, zadržení, svědek, rozhodnutí … apod.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zvláštní část  - ona „závorka“ obsahující speciální úpravu stadií </a:t>
            </a:r>
            <a:r>
              <a:rPr lang="cs-CZ" sz="1600" dirty="0" err="1"/>
              <a:t>TrŘ</a:t>
            </a:r>
            <a:r>
              <a:rPr lang="cs-CZ" sz="1600" dirty="0"/>
              <a:t>; např. přípravné řízení, hlavní líčení, řízení opravné (o odvolání, dovolání … apod.)</a:t>
            </a: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§ 1 – § 156 – společná ustanovení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157 – § 179h – přípravné řízení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180 – § 365 – řízení před soudem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366 – § 460n – některé úkony souvisící s trestním řízením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461 – § 471 – přechodná a závěrečná ustanovení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F1070CC-305D-42D6-8718-56F71A5FEA07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Působnost TrŘ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/>
              <a:t>rozumí se jí  určení okruhu  vztahu, na které dopadají plané a účinné  trestněprocesní normy, tzn. že upravují  jednání subjektů trestněprocesních vztahů podle kritéria času, místa a osoby  </a:t>
            </a:r>
          </a:p>
          <a:p>
            <a:pPr algn="just"/>
            <a:endParaRPr lang="cs-CZ" sz="1700"/>
          </a:p>
          <a:p>
            <a:pPr algn="just"/>
            <a:r>
              <a:rPr lang="cs-CZ" sz="1700"/>
              <a:t>věcná působnost   </a:t>
            </a:r>
          </a:p>
          <a:p>
            <a:pPr lvl="1" algn="just"/>
            <a:r>
              <a:rPr lang="cs-CZ" sz="1500"/>
              <a:t>její rozsah je určen § 1 odst. 1 TrŘ, 1 odst. 1, 3 ZSM a § 1 odst. 1, 2 ZTOPO</a:t>
            </a:r>
          </a:p>
          <a:p>
            <a:pPr lvl="1" algn="just"/>
            <a:r>
              <a:rPr lang="cs-CZ" sz="1500"/>
              <a:t>je výlučně omezen  na trestné činy (zločiny a přečiny) a provinění </a:t>
            </a:r>
          </a:p>
          <a:p>
            <a:pPr algn="just"/>
            <a:endParaRPr lang="cs-CZ" sz="1700"/>
          </a:p>
          <a:p>
            <a:pPr algn="just"/>
            <a:r>
              <a:rPr lang="cs-CZ" sz="1700"/>
              <a:t>časová působnost </a:t>
            </a:r>
          </a:p>
          <a:p>
            <a:pPr lvl="1" algn="just"/>
            <a:r>
              <a:rPr lang="cs-CZ" sz="1500"/>
              <a:t>procesní úkony v průběhu trestního řízení se  provádějí podle trestního řádu  účinného v době, kdy je úkon prováděn </a:t>
            </a:r>
          </a:p>
          <a:p>
            <a:pPr lvl="1" algn="just"/>
            <a:r>
              <a:rPr lang="cs-CZ" sz="1500"/>
              <a:t>podle dřívějšího trestního řádu se budou provádět pouze v případech upravených v § 461 až § 465 TrŘ  (přechodná   a závěrečná ustanovení)</a:t>
            </a:r>
          </a:p>
          <a:p>
            <a:pPr lvl="1" algn="just"/>
            <a:r>
              <a:rPr lang="cs-CZ" sz="1500"/>
              <a:t>ratio legis těchto ustanovení je zajistit  kontinuitu  probíhajícího procesu  a upřednostnit dřívější právní úpravu před pozdější, je-li to pro obviněného  příznivější </a:t>
            </a:r>
          </a:p>
          <a:p>
            <a:pPr lvl="1" algn="just"/>
            <a:endParaRPr lang="cs-CZ" sz="15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7BFB37-E975-4D5E-90AE-A998EABCD2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029CFD-8755-4073-ABEF-AFA23F6516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70A433-06E0-46A4-9367-BD043513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Pojem trestního práva procesního a trestního řízení, jejich předmět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EE6051-F883-4921-908A-7B79BB930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trestní právo procesní (TPP)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právní odvětví, které v návaznosti na TPH chrání před TČ tím, že upravuje postup orgánů činných v trestním řízení (OČTŘ) a dalších subjektů na řízení zúčastněných, při zjišťování pachatelů TČ, rozhodování o nich a při výkonu těchto rozhodnutí; působí též preventivně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trestní řízení (TŘ)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zákonem upravený postup OČTŘ a dalších subjektů na řízení zúčastněných, při zjišťování skutků majících znaky TČ a jejich pachatelů, při ukládání a výkonu trestních sankcí (trestů, ochranných opatření a opatření), s cílem působit i preventivně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697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/>
          </a:p>
          <a:p>
            <a:r>
              <a:rPr lang="cs-CZ" sz="1700"/>
              <a:t>místní působnost </a:t>
            </a:r>
          </a:p>
          <a:p>
            <a:pPr lvl="1" algn="just"/>
            <a:r>
              <a:rPr lang="cs-CZ" sz="1500"/>
              <a:t>TrŘ je tzv. lex fori, tj. zákon místa soudu -  jeho ustanovení jsou tedy závazná na území České republiky </a:t>
            </a:r>
          </a:p>
          <a:p>
            <a:pPr lvl="1" algn="just"/>
            <a:r>
              <a:rPr lang="cs-CZ" sz="1500"/>
              <a:t>je tedy  právně bezvýznamné, zda samotný delikt byl spáchán na území České republiky či nikoliv stejně jako zda je obviněný občanem České republiky či nikoliv </a:t>
            </a:r>
          </a:p>
          <a:p>
            <a:pPr algn="just"/>
            <a:endParaRPr lang="cs-CZ" sz="1700"/>
          </a:p>
          <a:p>
            <a:pPr algn="just"/>
            <a:r>
              <a:rPr lang="cs-CZ" sz="1700"/>
              <a:t>osobní působnost </a:t>
            </a:r>
          </a:p>
          <a:p>
            <a:pPr lvl="1" algn="just"/>
            <a:r>
              <a:rPr lang="cs-CZ" sz="1500"/>
              <a:t>zahrnuje osoby, které spadají pod právní režim obsažený v TrŘ, tj. jde o všechny osoby nacházející se v době  probíhajícího řízení  na území České republiky nebo i mimo její teritorium, jde-li zároveň o řízení proti uprchlému, který se mu vyhýbá pobytem v cizině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541D01-A690-45C8-BB3C-7AFC3F6EA627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500" dirty="0"/>
              <a:t>hmotněprávní a procesněprávní exempce </a:t>
            </a:r>
          </a:p>
          <a:p>
            <a:pPr marL="342900" lvl="1" indent="-342900"/>
            <a:endParaRPr lang="cs-CZ" sz="1500" dirty="0"/>
          </a:p>
          <a:p>
            <a:pPr marL="342900" lvl="1" indent="-342900" algn="just"/>
            <a:r>
              <a:rPr lang="cs-CZ" sz="1500" dirty="0"/>
              <a:t>beztrestnost - čl. 27 Ústavy – poslance ani senátora  nelze postihnout pro hlasování a projevy učiněné v PS či Senátu  nebo v jiných orgánech, lze je stíhat jen se souhlasem komory; soudce Ústavního soudu nelze trestně stíhat bez souhlasu Senátu </a:t>
            </a:r>
          </a:p>
          <a:p>
            <a:pPr marL="742950" lvl="2" indent="-342900" algn="just"/>
            <a:r>
              <a:rPr lang="cs-CZ" sz="1400" dirty="0"/>
              <a:t>odepře-li komora souhlas, je trestní stíhání po dobu trvání mandátu vyloučeno</a:t>
            </a:r>
          </a:p>
          <a:p>
            <a:pPr marL="742950" lvl="2" indent="-342900" algn="just"/>
            <a:endParaRPr lang="cs-CZ" dirty="0"/>
          </a:p>
          <a:p>
            <a:pPr marL="342900" lvl="1" indent="-342900" algn="just"/>
            <a:r>
              <a:rPr lang="cs-CZ" sz="1600" dirty="0"/>
              <a:t>nestíhatelnost – čl. 65 Ústavy  - prezidenta republiky nelze </a:t>
            </a:r>
            <a:r>
              <a:rPr lang="cs-CZ" sz="1600" u="sng" dirty="0"/>
              <a:t>po dobu výkonu jeho funkce </a:t>
            </a:r>
            <a:r>
              <a:rPr lang="cs-CZ" sz="1600" dirty="0"/>
              <a:t>zadržet, trestně stíhat ani stíhat pro přestupek nebo jiný správní delikt</a:t>
            </a:r>
          </a:p>
          <a:p>
            <a:pPr marL="742950" lvl="2" indent="-342900" algn="just"/>
            <a:r>
              <a:rPr lang="cs-CZ" sz="1400" dirty="0"/>
              <a:t>prezident republiky může být stíhán pro velezradu </a:t>
            </a:r>
            <a:r>
              <a:rPr lang="cs-CZ" sz="1400" u="sng" dirty="0"/>
              <a:t>nebo pro hrubé porušení Ústavy nebo jiné součásti ústavního pořádku</a:t>
            </a:r>
            <a:r>
              <a:rPr lang="cs-CZ" sz="1400" dirty="0"/>
              <a:t>, a to před Ústavním soudem na základě žaloby Senátu </a:t>
            </a:r>
            <a:r>
              <a:rPr lang="cs-CZ" sz="1400" u="sng" dirty="0"/>
              <a:t>se souhlasem Poslanecké sněmovny</a:t>
            </a:r>
            <a:r>
              <a:rPr lang="cs-CZ" sz="1400" dirty="0"/>
              <a:t>; trestem může být ztráta prezidentského úřadu a způsobilosti jej znovu nabýt</a:t>
            </a:r>
          </a:p>
          <a:p>
            <a:pPr marL="1200150" lvl="3" indent="-342900" algn="just"/>
            <a:r>
              <a:rPr lang="cs-CZ" sz="1300" dirty="0"/>
              <a:t>velezradou se rozumí  - </a:t>
            </a:r>
            <a:r>
              <a:rPr lang="cs-CZ" sz="1400" dirty="0"/>
              <a:t>jednání prezidenta republiky směřující proti svrchovanosti a celistvosti republiky, jakož i proti jejímu demokratickému řádu</a:t>
            </a:r>
            <a:endParaRPr lang="cs-CZ" sz="1300" dirty="0"/>
          </a:p>
          <a:p>
            <a:pPr marL="742950" lvl="2" indent="-342900" algn="just"/>
            <a:r>
              <a:rPr lang="cs-CZ" sz="1400" dirty="0"/>
              <a:t>prezident republiky není z výkonu své funkce odpovědný</a:t>
            </a:r>
          </a:p>
          <a:p>
            <a:pPr marL="742950" lvl="2" indent="-342900" algn="just"/>
            <a:endParaRPr lang="cs-CZ" sz="1600" dirty="0"/>
          </a:p>
          <a:p>
            <a:r>
              <a:rPr lang="cs-CZ" sz="1500" dirty="0"/>
              <a:t>osoby  požívající  diplomatických výsad a imunit podle mezinárodního práva </a:t>
            </a:r>
          </a:p>
          <a:p>
            <a:r>
              <a:rPr lang="cs-CZ" sz="1500" dirty="0"/>
              <a:t>veřejný ochránce práv</a:t>
            </a:r>
          </a:p>
          <a:p>
            <a:r>
              <a:rPr lang="cs-CZ" sz="1500" dirty="0"/>
              <a:t>soudci obecných soudů ohledně činů spáchaných při výkonu funkce či v souvislosti s 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BA57DA-DE6A-4F9D-87B2-FC639F0632AB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Aplikace TrŘ 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/>
          </a:p>
          <a:p>
            <a:pPr algn="just"/>
            <a:r>
              <a:rPr lang="cs-CZ" sz="1600"/>
              <a:t>přímá </a:t>
            </a:r>
          </a:p>
          <a:p>
            <a:pPr algn="just">
              <a:buFont typeface="Wingdings" pitchFamily="2" charset="2"/>
              <a:buNone/>
            </a:pPr>
            <a:endParaRPr lang="cs-CZ" sz="1400"/>
          </a:p>
          <a:p>
            <a:pPr algn="just"/>
            <a:r>
              <a:rPr lang="cs-CZ" sz="1600"/>
              <a:t>přímé použití ustanovení TrŘ, ZSM, ZTOPO v konkrétním řízení, která tomuto typu řízení odpovídají; např. vyšetřování konkrétního TČ …</a:t>
            </a:r>
          </a:p>
          <a:p>
            <a:endParaRPr lang="cs-CZ" sz="1600"/>
          </a:p>
          <a:p>
            <a:pPr algn="just"/>
            <a:r>
              <a:rPr lang="cs-CZ" sz="1600"/>
              <a:t>nepřímá  </a:t>
            </a:r>
          </a:p>
          <a:p>
            <a:pPr algn="just"/>
            <a:endParaRPr lang="cs-CZ" sz="1600"/>
          </a:p>
          <a:p>
            <a:pPr lvl="1" algn="just"/>
            <a:r>
              <a:rPr lang="cs-CZ" sz="1400"/>
              <a:t>nepřímé – analogické – použití TrŘ na konkrétní případ je zpravidla přípustné </a:t>
            </a:r>
          </a:p>
          <a:p>
            <a:endParaRPr lang="cs-CZ" sz="1600"/>
          </a:p>
          <a:p>
            <a:pPr lvl="1" algn="just"/>
            <a:r>
              <a:rPr lang="cs-CZ" sz="1400"/>
              <a:t>pokud jde proti limitům ochrany základních práv a svobod, je nepřípustné; např. cestou analogie nelze rozšiřovat důvody a podmínky vzetí do vazby (vzdor podobnému postavení obviněného a podezřelého nelze podezřelého vzít do vazby, tj. analogicky jako obviněného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87B467B-4483-455E-922C-716F2E04955C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Výklad TrŘ 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>
                <a:solidFill>
                  <a:srgbClr val="000000"/>
                </a:solidFill>
                <a:latin typeface="Arial" charset="0"/>
                <a:cs typeface="Arial" charset="0"/>
              </a:rPr>
              <a:t>zjišťování obsahu právních norem obsažených v TrZ, ZSM, ZTOPO  </a:t>
            </a:r>
          </a:p>
          <a:p>
            <a:pPr algn="just">
              <a:buFont typeface="Wingdings" pitchFamily="2" charset="2"/>
              <a:buNone/>
            </a:pPr>
            <a:endParaRPr lang="cs-CZ" sz="18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znát zákony neznamená znát jejich slova, ale pochopit jejich význam a působení -  </a:t>
            </a:r>
            <a:r>
              <a:rPr lang="cs-CZ" sz="1500"/>
              <a:t>„scire leges non hoc est verba eorum tenere, sed vim ac potestatem“  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buFont typeface="Wingdings" pitchFamily="2" charset="2"/>
              <a:buNone/>
            </a:pPr>
            <a:endParaRPr lang="cs-CZ" sz="16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/>
            <a:r>
              <a:rPr lang="cs-CZ" sz="1700">
                <a:solidFill>
                  <a:srgbClr val="000000"/>
                </a:solidFill>
                <a:latin typeface="Arial" charset="0"/>
                <a:cs typeface="Arial" charset="0"/>
              </a:rPr>
              <a:t>druhy výkladu  - např. </a:t>
            </a:r>
          </a:p>
          <a:p>
            <a:pPr algn="just">
              <a:buFont typeface="Wingdings" pitchFamily="2" charset="2"/>
              <a:buNone/>
            </a:pPr>
            <a:endParaRPr lang="cs-CZ" sz="17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soudní - </a:t>
            </a:r>
            <a:r>
              <a:rPr lang="cs-CZ" sz="1500"/>
              <a:t>nejčastěji používaný výklad, podle nějž se realizuje trestní právo v praxi; je závazný pro konkrétní případ, který se rozhodnutím řeší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vědecký  - </a:t>
            </a:r>
            <a:r>
              <a:rPr lang="cs-CZ" sz="1500"/>
              <a:t>obsažen v učebnicích, komentářích, monografiích a časopisech; není závazný, má však značný vliv na praxi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gramatický  - </a:t>
            </a:r>
            <a:r>
              <a:rPr lang="cs-CZ" sz="1500"/>
              <a:t>zjišťuje smysl ustanovení na podkladě významu použitých slov a podle zásad gramatiky a pravopisu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systematický - </a:t>
            </a:r>
            <a:r>
              <a:rPr lang="cs-CZ" sz="1500">
                <a:latin typeface="Arial" charset="0"/>
                <a:cs typeface="Arial" charset="0"/>
              </a:rPr>
              <a:t>zjišťuje smysl zákonného ustanovení v souvislosti s širším celkem, s celým zákonem nebo celým právním řádem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logický - </a:t>
            </a:r>
            <a:r>
              <a:rPr lang="cs-CZ" sz="1500">
                <a:latin typeface="Arial" charset="0"/>
                <a:cs typeface="Arial" charset="0"/>
              </a:rPr>
              <a:t>odkrývá smysl zákona prostřednictvím zásad logiky</a:t>
            </a:r>
            <a:endParaRPr lang="cs-CZ" sz="15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>
                <a:solidFill>
                  <a:srgbClr val="000000"/>
                </a:solidFill>
                <a:latin typeface="Arial" charset="0"/>
                <a:cs typeface="Arial" charset="0"/>
              </a:rPr>
              <a:t>doslovný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29F41C-F8AB-4A7B-9389-6BADACCC6F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Děkuji za pozornost </a:t>
            </a:r>
          </a:p>
          <a:p>
            <a:pPr eaLnBrk="1" hangingPunct="1"/>
            <a:endParaRPr lang="cs-CZ" sz="4000" dirty="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Otázky…???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AFD18F-8D97-42F7-8859-6D193F4097A4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doc. JUDr. Marek Fryšták, Ph.D.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Katedra trestního práva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Právnická fakulta Masarykovy univerzity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Veveří 70, 611 80 Brno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Tel. + 420 549 493 870, Fax. + 420 541 213 162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E-mail: </a:t>
            </a:r>
            <a:r>
              <a:rPr lang="cs-CZ" b="1" dirty="0">
                <a:hlinkClick r:id="rId2"/>
              </a:rPr>
              <a:t>Marek.Frystak@law.muni.cz</a:t>
            </a:r>
            <a:r>
              <a:rPr lang="cs-CZ" b="1" dirty="0"/>
              <a:t> 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Účel a funkce TPP, TŘ a </a:t>
            </a:r>
            <a:r>
              <a:rPr lang="cs-CZ" b="1" dirty="0" err="1"/>
              <a:t>TrŘ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endParaRPr lang="cs-CZ" sz="1700" dirty="0"/>
          </a:p>
          <a:p>
            <a:pPr>
              <a:lnSpc>
                <a:spcPct val="100000"/>
              </a:lnSpc>
              <a:defRPr/>
            </a:pPr>
            <a:r>
              <a:rPr lang="cs-CZ" sz="1700" dirty="0"/>
              <a:t>účel (funkce) TPP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chránit jednotlivce a společnost před TČ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regulovat procesní vztahy mezi subjekty TŘ, např. mezi policejním orgánem a obviněným, § 160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/>
              <a:t> 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prevence TČ a upevňování zákonnosti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700" dirty="0"/>
              <a:t>účel TŘ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zjistit a procesně dokázat TČ, tj. že se stal, nebo nestal a kdo je jeho pachatelem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uložit a vykonat (pokud možno) spravedlivé trestní sankce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prevence TČ a upevňování zákonnosti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účel </a:t>
            </a:r>
            <a:r>
              <a:rPr lang="cs-CZ" sz="1700" dirty="0" err="1"/>
              <a:t>TrŘ</a:t>
            </a:r>
            <a:r>
              <a:rPr lang="cs-CZ" sz="1700" dirty="0"/>
              <a:t> (§ 1)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upravit TŘ, aby plnilo svůj účel podle TPP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pojem a účel TPP, TŘ, </a:t>
            </a:r>
            <a:r>
              <a:rPr lang="cs-CZ" sz="1700" dirty="0" err="1"/>
              <a:t>TrŘ</a:t>
            </a:r>
            <a:r>
              <a:rPr lang="cs-CZ" sz="1700" dirty="0"/>
              <a:t> úzce souvisí jako prostředek (</a:t>
            </a:r>
            <a:r>
              <a:rPr lang="cs-CZ" sz="1700" dirty="0" err="1"/>
              <a:t>TrŘ</a:t>
            </a:r>
            <a:r>
              <a:rPr lang="cs-CZ" sz="1700" dirty="0"/>
              <a:t>) + cíl (TŘ, TPP)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37A66C-B7A2-45B2-BF23-DA59AE2440B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>
                <a:latin typeface="Arial" charset="0"/>
                <a:cs typeface="Arial" charset="0"/>
              </a:rPr>
              <a:t>Vztah trestního práva hmotného a procesního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TPH</a:t>
            </a:r>
            <a:r>
              <a:rPr lang="cs-CZ" sz="1700" dirty="0">
                <a:solidFill>
                  <a:srgbClr val="000000"/>
                </a:solidFill>
              </a:rPr>
              <a:t> - určuje koho (pachatel), za co (TČ) a jak (trestní sankce) trestně postihnout, resp. reagovat na TČ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TPP</a:t>
            </a:r>
            <a:r>
              <a:rPr lang="cs-CZ" sz="1700" dirty="0">
                <a:solidFill>
                  <a:srgbClr val="000000"/>
                </a:solidFill>
              </a:rPr>
              <a:t> - určuje v rámci jaké procedury (trestní řízení) a ze strany koho (orgány činné v trestním řízení) se tak má stát</a:t>
            </a:r>
          </a:p>
          <a:p>
            <a:pPr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TPH bez TPP by byl obsah bez formy, tedy nepoužitelný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TPP bez TPH by bylo formou bez obsahu, tedy rovněž nepoužitelnou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existence obou TP odvětví je vzájemně podmíněna, při respektování jejich relativní samostatnosti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cs-CZ" sz="1500" dirty="0">
                <a:solidFill>
                  <a:srgbClr val="000000"/>
                </a:solidFill>
              </a:rPr>
              <a:t>jde svým způsobem o </a:t>
            </a:r>
            <a:r>
              <a:rPr lang="cs-CZ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„spojité nádoby“, jedno bez druhého by nemohlo efektivně fungovat, stejně jako nemůže fungovat „spotřebič“ (TPH) bez „návodu na použití“ (TPP)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lvl="1">
              <a:buFontTx/>
              <a:buNone/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cs-CZ" sz="2000" b="1" i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23F852-0E04-4B7D-8CEF-CC0ACA202BA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Místo TPP v právním řádu ČR  a jeho vztah k ostatním odvětvím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700" dirty="0"/>
              <a:t>TPP + </a:t>
            </a:r>
            <a:r>
              <a:rPr lang="cs-CZ" sz="1700" dirty="0" err="1"/>
              <a:t>ÚstP</a:t>
            </a:r>
            <a:endParaRPr lang="cs-CZ" sz="17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TPP je „minimum“ ústavního práva, </a:t>
            </a:r>
            <a:r>
              <a:rPr lang="cs-CZ" sz="1500" dirty="0" err="1">
                <a:ea typeface="+mn-ea"/>
                <a:cs typeface="+mn-cs"/>
              </a:rPr>
              <a:t>ÚstP</a:t>
            </a:r>
            <a:r>
              <a:rPr lang="cs-CZ" sz="1500" dirty="0">
                <a:ea typeface="+mn-ea"/>
                <a:cs typeface="+mn-cs"/>
              </a:rPr>
              <a:t> limituje TPP (hl. V. čl. 37, čl. 38 a čl. 40 LZPS)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37 - Každý má právo odepřít výpověď, jestliže by jí způsobil nebezpečí trestního stíhání sobě nebo osobě blízké…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38  - Každý má právo, aby jeho věc byla projednána veřejně, bez zbytečných průtahů a v jeho přítomnosti a aby se mohl vyjádřit ke všem prováděným důkazům; veřejnost může být vyloučena jen v případech stanovených zákonem …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40 - Obviněný má právo, aby mu byl poskytnut čas a možnost k přípravě obhajoby a aby se mohl hájit sám nebo prostřednictvím obhájce; jestliže si obhájce nezvolí, ačkoliv ho podle zákona mít musí, bude mu ustanoven soudem…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4ED0B8-67DD-44EE-B98C-36B1ED882CC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83E34B3-163B-4680-9D6D-111566ECB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DED4BE1-8CB7-400A-80C6-BA36B875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Trestně právní x </a:t>
            </a:r>
            <a:r>
              <a:rPr lang="cs-CZ" dirty="0" err="1"/>
              <a:t>trestněprocesní</a:t>
            </a:r>
            <a:r>
              <a:rPr lang="cs-CZ" dirty="0"/>
              <a:t> vztah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D26237-A249-49D5-9B0C-09AF2C8F4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trestní právo hmotné stanoví podmínky trestnosti, tedy vymezuje znaky trestných činů a tresty či ochranná opatření za jejich spáchání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trestní právo procesní upravuje procesně-právní vztahy, které vznikají v trestním řízení, tedy jedná se zejména o vztahy mezi orgány činnými v trestním řízení a osobou, proti níž se vede trestní řízení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spácháním trestného činu vzniká mezi pachatelem a státem trestněprávní vztah </a:t>
            </a:r>
          </a:p>
          <a:p>
            <a:pPr lvl="1" algn="just"/>
            <a:r>
              <a:rPr lang="cs-CZ" sz="1500" dirty="0"/>
              <a:t>jeho součástí je oprávnění a zároveň povinnost státu uložit pachateli trest či ochranné opatření a povinnost pachatele se trestu či ochrannému opatření podrobit </a:t>
            </a:r>
          </a:p>
          <a:p>
            <a:pPr lvl="1" algn="just"/>
            <a:r>
              <a:rPr lang="cs-CZ" sz="1500" dirty="0"/>
              <a:t>pachatel má však i právo spočívající v oprávnění žádat, aby jeho jednání bylo posuzováno podle zákona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trestně-procesní vztahy vznikají mezi subjekty trestně procesních práv a povinností </a:t>
            </a:r>
          </a:p>
          <a:p>
            <a:pPr lvl="1" algn="just"/>
            <a:r>
              <a:rPr lang="cs-CZ" sz="1500" dirty="0"/>
              <a:t>předně jsou to vztahy mezi OČTŘ a obviněným, jejichž základní podmínkou není spáchání trestného činu, ale sdělení obvinění </a:t>
            </a:r>
          </a:p>
          <a:p>
            <a:pPr lvl="1" algn="just"/>
            <a:r>
              <a:rPr lang="cs-CZ" sz="1500" dirty="0"/>
              <a:t>subjektem trestněprávně procesního vztahu může být tedy i ten, kdo nespáchal trestný čin, zatímco v trestněprávně hmotném vztahu je touto osobou pouze pachatel </a:t>
            </a:r>
          </a:p>
          <a:p>
            <a:pPr lvl="1" algn="just"/>
            <a:r>
              <a:rPr lang="cs-CZ" sz="1500" dirty="0"/>
              <a:t>ovšem vznikají tu i další vztahy, např. mezi orgány činnými v trestním řízení navzájem, mezi nimi a poškozeným, svědkem, advokátem, tlumočníkem a znalcem</a:t>
            </a:r>
          </a:p>
        </p:txBody>
      </p:sp>
    </p:spTree>
    <p:extLst>
      <p:ext uri="{BB962C8B-B14F-4D97-AF65-F5344CB8AC3E}">
        <p14:creationId xmlns:p14="http://schemas.microsoft.com/office/powerpoint/2010/main" val="128436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/>
              <a:t>TPP + SprPPr</a:t>
            </a:r>
          </a:p>
          <a:p>
            <a:pPr lvl="1" algn="just"/>
            <a:r>
              <a:rPr lang="cs-CZ" sz="1500"/>
              <a:t>TPP (upravuje řízení o ČST) </a:t>
            </a:r>
          </a:p>
          <a:p>
            <a:pPr lvl="1" algn="just"/>
            <a:endParaRPr lang="cs-CZ" sz="1500"/>
          </a:p>
          <a:p>
            <a:pPr lvl="1" algn="just"/>
            <a:r>
              <a:rPr lang="cs-CZ" sz="1500"/>
              <a:t>správní právo procesní (upravuje řízení o přestupcích) </a:t>
            </a:r>
          </a:p>
          <a:p>
            <a:pPr lvl="1" algn="just"/>
            <a:endParaRPr lang="cs-CZ" sz="1500"/>
          </a:p>
          <a:p>
            <a:pPr lvl="1" algn="just"/>
            <a:r>
              <a:rPr lang="cs-CZ" sz="1500"/>
              <a:t>platí zde podobné zásady, např. oficiality x návrhové přestupky, presumpce neviny)</a:t>
            </a:r>
          </a:p>
          <a:p>
            <a:pPr lvl="1" algn="just"/>
            <a:endParaRPr lang="cs-CZ" sz="1500"/>
          </a:p>
          <a:p>
            <a:pPr lvl="1" algn="just"/>
            <a:r>
              <a:rPr lang="cs-CZ" sz="1500"/>
              <a:t>nejde-li ve věci o TČ, jako přestupek se postoupí ...</a:t>
            </a:r>
          </a:p>
          <a:p>
            <a:pPr lvl="1" algn="just">
              <a:buFont typeface="Wingdings" pitchFamily="2" charset="2"/>
              <a:buNone/>
            </a:pPr>
            <a:endParaRPr lang="cs-CZ" sz="1500"/>
          </a:p>
          <a:p>
            <a:pPr algn="just"/>
            <a:r>
              <a:rPr lang="cs-CZ" sz="1700"/>
              <a:t>TPP + ObčPPr</a:t>
            </a:r>
          </a:p>
          <a:p>
            <a:pPr lvl="1" algn="just"/>
            <a:r>
              <a:rPr lang="cs-CZ" sz="1500"/>
              <a:t>TPP (upravuje řízení o TČ, z. oficiality, vyhledávací) </a:t>
            </a:r>
          </a:p>
          <a:p>
            <a:pPr lvl="1" algn="just"/>
            <a:endParaRPr lang="cs-CZ" sz="1500"/>
          </a:p>
          <a:p>
            <a:pPr lvl="1" algn="just"/>
            <a:r>
              <a:rPr lang="cs-CZ" sz="1500"/>
              <a:t>občanské právo procesní (upravuje např. sporné řízení ve věcech majetkových, z. dispoziční, projednací …)</a:t>
            </a:r>
          </a:p>
          <a:p>
            <a:pPr lvl="1" algn="just">
              <a:buFont typeface="Wingdings" pitchFamily="2" charset="2"/>
              <a:buNone/>
            </a:pPr>
            <a:endParaRPr lang="cs-CZ" sz="1500"/>
          </a:p>
          <a:p>
            <a:pPr lvl="1" algn="just"/>
            <a:r>
              <a:rPr lang="cs-CZ" sz="1500"/>
              <a:t>adhezní řízení – řízení o NŠ podle ObčP, které je součástí TŘ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5EB7B7-9422-473F-80F9-47A7C7EEC04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TPP a související neprávní obory (kriminologie, penologie, kriminalistika)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700" dirty="0"/>
              <a:t>TPP + kriminologie (</a:t>
            </a:r>
            <a:r>
              <a:rPr lang="cs-CZ" sz="1700" dirty="0" err="1"/>
              <a:t>viktimologie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kriminologie (</a:t>
            </a:r>
            <a:r>
              <a:rPr lang="cs-CZ" sz="1500" dirty="0" err="1">
                <a:ea typeface="+mn-ea"/>
                <a:cs typeface="+mn-cs"/>
              </a:rPr>
              <a:t>viktimologie</a:t>
            </a:r>
            <a:r>
              <a:rPr lang="cs-CZ" sz="1500" dirty="0">
                <a:ea typeface="+mn-ea"/>
                <a:cs typeface="+mn-cs"/>
              </a:rPr>
              <a:t>) slouží OČTŘ při řešení prevence kriminality prostředky TPP; např. vyrozumění poškozeného o propuštění nebo o útěku obviněného z vazby (§ </a:t>
            </a:r>
            <a:r>
              <a:rPr lang="pt-BR" sz="1500" dirty="0">
                <a:ea typeface="+mn-ea"/>
                <a:cs typeface="+mn-cs"/>
              </a:rPr>
              <a:t>70a/2 TŘ) má preventivní cíl</a:t>
            </a:r>
            <a:endParaRPr lang="cs-CZ" sz="1500" dirty="0">
              <a:ea typeface="+mn-ea"/>
              <a:cs typeface="+mn-cs"/>
            </a:endParaRPr>
          </a:p>
          <a:p>
            <a:pPr lvl="1" algn="just">
              <a:buFont typeface="Wingdings" pitchFamily="2" charset="2"/>
              <a:buNone/>
              <a:defRPr/>
            </a:pPr>
            <a:endParaRPr lang="pt-BR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penologie (</a:t>
            </a:r>
            <a:r>
              <a:rPr lang="cs-CZ" sz="1700" dirty="0" err="1"/>
              <a:t>penitenciaristika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penologie (</a:t>
            </a:r>
            <a:r>
              <a:rPr lang="cs-CZ" sz="1500" dirty="0" err="1">
                <a:ea typeface="+mn-ea"/>
                <a:cs typeface="+mn-cs"/>
              </a:rPr>
              <a:t>penitenciaristiky</a:t>
            </a:r>
            <a:r>
              <a:rPr lang="cs-CZ" sz="1500" dirty="0">
                <a:ea typeface="+mn-ea"/>
                <a:cs typeface="+mn-cs"/>
              </a:rPr>
              <a:t>) slouží OČTŘ (soudu) při volbě nejúčinnějších sankcí a jejich výkonu; např. zařazování a přeřazování pachatelů do typů věznic (§ 56, § 57 </a:t>
            </a:r>
            <a:r>
              <a:rPr lang="cs-CZ" sz="1500" dirty="0" err="1">
                <a:ea typeface="+mn-ea"/>
                <a:cs typeface="+mn-cs"/>
              </a:rPr>
              <a:t>TrZ</a:t>
            </a:r>
            <a:r>
              <a:rPr lang="cs-CZ" sz="1500" dirty="0">
                <a:ea typeface="+mn-ea"/>
                <a:cs typeface="+mn-cs"/>
              </a:rPr>
              <a:t>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kriminalistika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kriminalistiky slouží OČTŘ při efektivním zjišťování TČ a jejich pachatelů; např. daktyloskopie, analýza DNA ...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kriminalistika „dodala“ TPP některé zvláštní způsoby dokazování; např. konfrontace, </a:t>
            </a:r>
            <a:r>
              <a:rPr lang="cs-CZ" sz="1500" dirty="0" err="1">
                <a:ea typeface="+mn-ea"/>
                <a:cs typeface="+mn-cs"/>
              </a:rPr>
              <a:t>rekognice</a:t>
            </a:r>
            <a:r>
              <a:rPr lang="cs-CZ" sz="1500" dirty="0">
                <a:ea typeface="+mn-ea"/>
                <a:cs typeface="+mn-cs"/>
              </a:rPr>
              <a:t>, rekonstrukce ...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C22EC9-4BF9-4C0D-8EFE-94EEF40E26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500" dirty="0">
                <a:latin typeface="Arial" charset="0"/>
                <a:cs typeface="Arial" charset="0"/>
              </a:rPr>
              <a:t>Místo trestního práva (hmotného i procesního) v právním řádu</a:t>
            </a:r>
            <a:br>
              <a:rPr lang="cs-CZ" sz="35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35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2000" indent="0">
              <a:lnSpc>
                <a:spcPct val="80000"/>
              </a:lnSpc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příměr „cyklo-pelotonu“ </a:t>
            </a: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žlutý trikot -  ústavní právo </a:t>
            </a:r>
          </a:p>
          <a:p>
            <a:pPr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závěr pelotonu - </a:t>
            </a:r>
            <a:r>
              <a:rPr lang="cs-CZ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TPH a TPP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nesbírá padlé a neplní funkci pouze „doprovodného a sběrného  vozidla“, ale postihuje ty a za to, na co nestačí ostatní v „pelotonu“, tj. občanské, obchodní, správní, finanční či přestupkové právo </a:t>
            </a:r>
          </a:p>
          <a:p>
            <a:pPr lvl="1"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je tak 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ultima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ratio,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ultimum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remedium právní ochrany v rámci systému práva</a:t>
            </a:r>
          </a:p>
          <a:p>
            <a:pPr algn="just"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296978-84A8-497A-B1E4-A67F6031F17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36</TotalTime>
  <Words>2573</Words>
  <Application>Microsoft Office PowerPoint</Application>
  <PresentationFormat>Širokoúhlá obrazovka</PresentationFormat>
  <Paragraphs>304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Trestní právo procesní – úvodní výklady</vt:lpstr>
      <vt:lpstr>Pojem trestního práva procesního a trestního řízení, jejich předmět</vt:lpstr>
      <vt:lpstr>Účel a funkce TPP, TŘ a TrŘ </vt:lpstr>
      <vt:lpstr>Vztah trestního práva hmotného a procesního</vt:lpstr>
      <vt:lpstr>Místo TPP v právním řádu ČR  a jeho vztah k ostatním odvětvím práva</vt:lpstr>
      <vt:lpstr>Trestně právní x trestněprocesní vztah </vt:lpstr>
      <vt:lpstr>Prezentace aplikace PowerPoint</vt:lpstr>
      <vt:lpstr>TPP a související neprávní obory (kriminologie, penologie, kriminalistika)</vt:lpstr>
      <vt:lpstr>Místo trestního práva (hmotného i procesního) v právním řádu  </vt:lpstr>
      <vt:lpstr>Vnitrostátní prameny TPP</vt:lpstr>
      <vt:lpstr>Prezentace aplikace PowerPoint</vt:lpstr>
      <vt:lpstr>Prezentace aplikace PowerPoint</vt:lpstr>
      <vt:lpstr>Prezentace aplikace PowerPoint</vt:lpstr>
      <vt:lpstr>Prameny trestního práva procesního</vt:lpstr>
      <vt:lpstr>Prezentace aplikace PowerPoint</vt:lpstr>
      <vt:lpstr>Prezentace aplikace PowerPoint</vt:lpstr>
      <vt:lpstr>Prezentace aplikace PowerPoint</vt:lpstr>
      <vt:lpstr>Struktura TrŘ </vt:lpstr>
      <vt:lpstr>Působnost TrŘ</vt:lpstr>
      <vt:lpstr>Prezentace aplikace PowerPoint</vt:lpstr>
      <vt:lpstr>Prezentace aplikace PowerPoint</vt:lpstr>
      <vt:lpstr>Aplikace TrŘ </vt:lpstr>
      <vt:lpstr>Výklad TrŘ 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Uživatel</cp:lastModifiedBy>
  <cp:revision>6</cp:revision>
  <cp:lastPrinted>1601-01-01T00:00:00Z</cp:lastPrinted>
  <dcterms:created xsi:type="dcterms:W3CDTF">2019-01-29T09:52:45Z</dcterms:created>
  <dcterms:modified xsi:type="dcterms:W3CDTF">2019-02-28T23:11:01Z</dcterms:modified>
</cp:coreProperties>
</file>