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99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7" r:id="rId29"/>
    <p:sldId id="398" r:id="rId30"/>
    <p:sldId id="528" r:id="rId31"/>
    <p:sldId id="530" r:id="rId32"/>
    <p:sldId id="532" r:id="rId33"/>
    <p:sldId id="533" r:id="rId34"/>
    <p:sldId id="534" r:id="rId35"/>
    <p:sldId id="347" r:id="rId36"/>
    <p:sldId id="34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zásady českého trestního řízení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endParaRPr lang="cs-CZ" sz="1600" dirty="0"/>
          </a:p>
          <a:p>
            <a:pPr marL="342900" lvl="1" indent="-342900"/>
            <a:r>
              <a:rPr lang="cs-CZ" sz="1600" dirty="0"/>
              <a:t>hmotněprávní a procesněprávní exempce </a:t>
            </a:r>
          </a:p>
          <a:p>
            <a:pPr marL="342900" lvl="1" indent="-342900"/>
            <a:endParaRPr lang="cs-CZ" sz="1600" dirty="0"/>
          </a:p>
          <a:p>
            <a:pPr marL="342900" lvl="1" indent="-342900" algn="just"/>
            <a:r>
              <a:rPr lang="cs-CZ" sz="16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342900" lvl="1" indent="-342900" algn="just"/>
            <a:r>
              <a:rPr lang="cs-CZ" sz="1600" dirty="0"/>
              <a:t>odepře-li komora souhlas, je trestní stíhání navždy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62 Ústavy  - prezidenta republiky nelze po dobu výkonu funkce zadržet, trestně stíhat ani stíhat pro přestupek nebo jiný správní delikt</a:t>
            </a:r>
          </a:p>
          <a:p>
            <a:pPr marL="342900" lvl="1" indent="-342900" algn="just"/>
            <a:r>
              <a:rPr lang="cs-CZ" sz="1600" dirty="0"/>
              <a:t>prezident republiky může být stíhán pro velezradu či hrubé porušení ústavního pořádku, a to před Ústavním soudem na základě žaloby Senátu, k níž musí dát souhlas Poslanecká sněmovna; trestem může být ztráta prezidentského úřadu a způsobilosti jej znovu nabýt</a:t>
            </a:r>
          </a:p>
          <a:p>
            <a:pPr marL="342900" lvl="1" indent="-342900" algn="just"/>
            <a:r>
              <a:rPr lang="cs-CZ" sz="1600" dirty="0"/>
              <a:t>trestní stíhání pro trestné činy spáchané po dobu výkonu funkce prezidenta republiky je po dobu výkonu vyloučeno</a:t>
            </a:r>
          </a:p>
          <a:p>
            <a:pPr marL="342900" lvl="1" indent="-342900">
              <a:buNone/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9DF1E3-2931-4650-8BDE-BA10559352E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odklony</a:t>
            </a:r>
          </a:p>
          <a:p>
            <a:pPr lvl="1">
              <a:buFont typeface="Wingdings" pitchFamily="2" charset="2"/>
              <a:buNone/>
            </a:pPr>
            <a:endParaRPr lang="cs-CZ" sz="1600" dirty="0"/>
          </a:p>
          <a:p>
            <a:pPr lvl="1"/>
            <a:r>
              <a:rPr lang="cs-CZ" sz="1600" dirty="0"/>
              <a:t>§ 307 </a:t>
            </a:r>
            <a:r>
              <a:rPr lang="cs-CZ" sz="1600" dirty="0" err="1"/>
              <a:t>TrŘ</a:t>
            </a:r>
            <a:r>
              <a:rPr lang="cs-CZ" sz="1600" dirty="0"/>
              <a:t> - podmíněné zastavení trestního stíhání  - jen přečin</a:t>
            </a:r>
          </a:p>
          <a:p>
            <a:pPr lvl="1"/>
            <a:r>
              <a:rPr lang="cs-CZ" sz="1600" dirty="0"/>
              <a:t>§ 309 </a:t>
            </a:r>
            <a:r>
              <a:rPr lang="cs-CZ" sz="1600" dirty="0" err="1"/>
              <a:t>TrŘ</a:t>
            </a:r>
            <a:r>
              <a:rPr lang="cs-CZ" sz="1600" dirty="0"/>
              <a:t> - narovnání  - jen přečin </a:t>
            </a:r>
          </a:p>
          <a:p>
            <a:pPr marL="324000" lvl="1" indent="0">
              <a:buNone/>
            </a:pPr>
            <a:endParaRPr 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obviněný se doznal/ prohlásil, že spáchal skutek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uhrazení škody  poškozenému  nebo uzavření dohody, učinění potřebných kroků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složení peněžní částky  na peněžitou pomoc obětem trestné činnosti  (§ 309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zkušební doba 2-5let dle povahy a závažnosti přečinu (§ 307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§ 175a </a:t>
            </a:r>
            <a:r>
              <a:rPr lang="cs-CZ" sz="1600" dirty="0" err="1"/>
              <a:t>TrŘ</a:t>
            </a:r>
            <a:r>
              <a:rPr lang="cs-CZ" sz="1600" dirty="0"/>
              <a:t> - dohoda o vině a trestu  - nelze u zvlášť závažného zločinu a v řízení proti uprchlému</a:t>
            </a:r>
          </a:p>
          <a:p>
            <a:pPr lvl="1"/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výsledky vyšetřování dostatečně nasvědčují tomu, že skutek se stal, je trestným činem a spáchal jej  obviněný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obviněný prohlásil, že spáchal skutek a nejsou pochybnosti o  pravdivosti jeho prohlášení 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7CEF7-3CE1-492D-A250-4C401D2CF26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Zásada zjišťování skutkového stavu bez důvodných pochybností – spravedlnost procesu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2000" dirty="0"/>
              <a:t>§ 2/5 </a:t>
            </a:r>
            <a:r>
              <a:rPr lang="cs-CZ" sz="2000" dirty="0" err="1"/>
              <a:t>TrŘ</a:t>
            </a:r>
            <a:r>
              <a:rPr lang="cs-CZ" sz="2000" dirty="0"/>
              <a:t> - OČTŘ nezjišťují objektivní pravdu, ale skutkový stav bez důvodných pochybností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2000" dirty="0"/>
              <a:t>rovnost zbraní  -  procesní rovnost obžaloby a obhajoby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2000" dirty="0"/>
              <a:t>doznání obviněného nezbavuje OČTŘ povinnosti zjišťovat skutkový stav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lvl="1" eaLnBrk="1" hangingPunct="1"/>
            <a:r>
              <a:rPr lang="cs-CZ" sz="1800" dirty="0"/>
              <a:t>čl. 40/4 LZPS - obviněný má právo odepřít výpověď </a:t>
            </a:r>
          </a:p>
          <a:p>
            <a:pPr lvl="1" algn="just" eaLnBrk="1" hangingPunct="1"/>
            <a:r>
              <a:rPr lang="cs-CZ" sz="1800" dirty="0"/>
              <a:t>§ 33/1 </a:t>
            </a:r>
            <a:r>
              <a:rPr lang="cs-CZ" sz="1800" dirty="0" err="1"/>
              <a:t>TrŘ</a:t>
            </a:r>
            <a:r>
              <a:rPr lang="cs-CZ" sz="1800" dirty="0"/>
              <a:t> - právo  obviněného mlčet, právo hájit se jakkoliv, tj. i lží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75D0A4-B99A-4BDB-BE6C-CDE7AFCDD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700"/>
          </a:p>
          <a:p>
            <a:pPr algn="just" eaLnBrk="1" hangingPunct="1"/>
            <a:r>
              <a:rPr lang="cs-CZ" sz="200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1700"/>
              <a:t> </a:t>
            </a:r>
          </a:p>
          <a:p>
            <a:pPr lvl="1" algn="just" eaLnBrk="1" hangingPunct="1"/>
            <a:r>
              <a:rPr lang="cs-CZ" sz="1800"/>
              <a:t>§ 158/3 TrŘ - prověření skutečností důvodně nasvědčujících tomu, že byl spáchán trestný čin </a:t>
            </a:r>
          </a:p>
          <a:p>
            <a:pPr lvl="1" algn="just" eaLnBrk="1" hangingPunct="1"/>
            <a:r>
              <a:rPr lang="cs-CZ" sz="1800"/>
              <a:t>§ 160/1 TrŘ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r>
              <a:rPr lang="cs-CZ" sz="1800"/>
              <a:t>§ 172/1 TrŘ - je-li nepochybné, skutek není, není prokázáno, je nepřípustné  </a:t>
            </a:r>
          </a:p>
          <a:p>
            <a:pPr lvl="1" algn="just" eaLnBrk="1" hangingPunct="1"/>
            <a:r>
              <a:rPr lang="cs-CZ" sz="1800"/>
              <a:t>§ 176 TrŘ - jestliže výsledky vyšetřování dostatečně odůvodňují postavení obviněného před soud </a:t>
            </a:r>
          </a:p>
          <a:p>
            <a:pPr lvl="1" algn="just" eaLnBrk="1" hangingPunct="1"/>
            <a:r>
              <a:rPr lang="cs-CZ" sz="1800"/>
              <a:t>rozhodování soudu  - in dubio pro reo </a:t>
            </a:r>
          </a:p>
          <a:p>
            <a:pPr algn="just" eaLnBrk="1" hangingPunct="1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7F3705-B8A7-48A8-B064-D0D28DC21A0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oficiality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/>
          </a:p>
          <a:p>
            <a:pPr algn="just"/>
            <a:r>
              <a:rPr lang="cs-CZ" sz="1800"/>
              <a:t>povinnost orgánů vystupovat z úřední povinnosti (ex officio), pokud  zákon nestanoví něco jiného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  <a:p>
            <a:pPr algn="just"/>
            <a:r>
              <a:rPr lang="cs-CZ" sz="1800"/>
              <a:t>výjimky ze zásady oficiality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souhlas poškozeného - § 163, § 163a TrŘ</a:t>
            </a:r>
          </a:p>
          <a:p>
            <a:pPr lvl="1" algn="just"/>
            <a:r>
              <a:rPr lang="cs-CZ" sz="1600"/>
              <a:t>opravné řízení se zahajuje podáním opravného prostředku</a:t>
            </a:r>
          </a:p>
          <a:p>
            <a:pPr lvl="1" algn="just"/>
            <a:r>
              <a:rPr lang="cs-CZ" sz="1600"/>
              <a:t>o nároku na náhradu škody se rozhodne, pokud se poškozený připojí s tímto návrhem </a:t>
            </a:r>
          </a:p>
          <a:p>
            <a:pPr lvl="1" algn="just"/>
            <a:r>
              <a:rPr lang="cs-CZ" sz="1600"/>
              <a:t>o svědečném, znalečném, tlumočném, odměně obhájce se  rozhoduje jen na návrh 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8A870C-4081-4C7E-85F2-DD99BD9101C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DCF191F-8C3C-4A90-8D3B-8F4C9296C0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3D0C37-6FD8-4678-AE43-D768B424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vyhledávácí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C7C13B-C673-4139-9E31-FBE3F4C9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povinnost OČTŘ z vlastní iniciativy vyhledávat a provádět důkazy (i bez návrhu stran)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537750" lvl="1" indent="-285750" algn="just">
              <a:buFontTx/>
              <a:buChar char="-"/>
              <a:defRPr/>
            </a:pPr>
            <a:r>
              <a:rPr lang="cs-CZ" sz="1600" dirty="0"/>
              <a:t>projev zásady legality a oficiality </a:t>
            </a:r>
          </a:p>
          <a:p>
            <a:pPr marL="933450" lvl="1" indent="-533400" algn="just">
              <a:buNone/>
              <a:defRPr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objektivita dokazování – vyhledávají se důkazy svědčící ve prospěch i neprospěch </a:t>
            </a:r>
          </a:p>
          <a:p>
            <a:pPr marL="533400" indent="-533400" algn="just">
              <a:lnSpc>
                <a:spcPct val="100000"/>
              </a:lnSpc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doznání  obviněného nezbavuje OČTŘ  této povinnosti 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neplatí princip „qui tacet (</a:t>
            </a:r>
            <a:r>
              <a:rPr lang="cs-CZ" sz="1800" dirty="0" err="1"/>
              <a:t>ubi</a:t>
            </a:r>
            <a:r>
              <a:rPr lang="cs-CZ" sz="1800" dirty="0"/>
              <a:t> </a:t>
            </a:r>
            <a:r>
              <a:rPr lang="cs-CZ" sz="1800" dirty="0" err="1"/>
              <a:t>loqui</a:t>
            </a:r>
            <a:r>
              <a:rPr lang="cs-CZ" sz="1800" dirty="0"/>
              <a:t> </a:t>
            </a:r>
            <a:r>
              <a:rPr lang="cs-CZ" sz="1800" dirty="0" err="1"/>
              <a:t>potuit</a:t>
            </a:r>
            <a:r>
              <a:rPr lang="cs-CZ" sz="1800" dirty="0"/>
              <a:t> et </a:t>
            </a:r>
            <a:r>
              <a:rPr lang="cs-CZ" sz="1800" dirty="0" err="1"/>
              <a:t>debuit</a:t>
            </a:r>
            <a:r>
              <a:rPr lang="cs-CZ" sz="1800" dirty="0"/>
              <a:t>) </a:t>
            </a:r>
            <a:r>
              <a:rPr lang="cs-CZ" sz="1800" dirty="0" err="1"/>
              <a:t>consentire</a:t>
            </a:r>
            <a:r>
              <a:rPr lang="cs-CZ" sz="1800" dirty="0"/>
              <a:t> </a:t>
            </a:r>
            <a:r>
              <a:rPr lang="cs-CZ" sz="1800" dirty="0" err="1"/>
              <a:t>videtur</a:t>
            </a:r>
            <a:r>
              <a:rPr lang="cs-CZ" sz="1800" dirty="0"/>
              <a:t>“ [„kdo mlčí (když mluvit mohl a měl), zřejmě souhlasí.“] - papež Bonifác VIII. (1235-1303) - mlčení obviněného nelze připočítat k jeho tíži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82081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89/2 </a:t>
            </a:r>
            <a:r>
              <a:rPr lang="cs-CZ" sz="1700" dirty="0" err="1"/>
              <a:t>TrŘ</a:t>
            </a:r>
            <a:r>
              <a:rPr lang="cs-CZ" sz="1700" dirty="0"/>
              <a:t> - každá ze stran muže důkaz vyhledat, skutečnost, že důkaz nevyhledal OČTŘ není důvodem k odmítnutí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177d </a:t>
            </a:r>
            <a:r>
              <a:rPr lang="cs-CZ" sz="1700" dirty="0" err="1"/>
              <a:t>TrŘ</a:t>
            </a:r>
            <a:r>
              <a:rPr lang="cs-CZ" sz="1700" dirty="0"/>
              <a:t> - státní zástupce v obžalobě musí uvést důkazy, o které se jeho tvrzení opírá a které navrhuje provést v hlavním líčení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180/2 </a:t>
            </a:r>
            <a:r>
              <a:rPr lang="cs-CZ" sz="1700" dirty="0" err="1"/>
              <a:t>TrŘ</a:t>
            </a:r>
            <a:r>
              <a:rPr lang="cs-CZ" sz="1700" dirty="0"/>
              <a:t> - v řízení před soudem státní zástupce z vlastní iniciativy opatřuje důkazy pro objasnění skutečností z hlediska podané obžaloby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218 </a:t>
            </a:r>
            <a:r>
              <a:rPr lang="cs-CZ" sz="1700" dirty="0" err="1"/>
              <a:t>TrŘ</a:t>
            </a:r>
            <a:r>
              <a:rPr lang="cs-CZ" sz="1700" dirty="0"/>
              <a:t> - vzhledem k závěrečným řečem rozhodne soud o doplnění dokazování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221 </a:t>
            </a:r>
            <a:r>
              <a:rPr lang="cs-CZ" sz="1700" dirty="0" err="1"/>
              <a:t>TrŘ</a:t>
            </a:r>
            <a:r>
              <a:rPr lang="cs-CZ" sz="1700" dirty="0"/>
              <a:t> -  o objasnění věci je třeba dalšího šetření, proto soud vrátí věc státnímu zástupci k došetření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489EB-AAE6-48D8-A86E-A852A756561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volného hodnocení důkazů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OČTŘ hodnotí důkazy podle svého vnitřního přesvědčení po pečlivém zvážení všech okolností a to nejprve jednotlivě a potom v celkovém souhrnu </a:t>
            </a:r>
          </a:p>
          <a:p>
            <a:pPr algn="just"/>
            <a:endParaRPr lang="cs-CZ" sz="1800"/>
          </a:p>
          <a:p>
            <a:pPr lvl="1" algn="just"/>
            <a:r>
              <a:rPr lang="cs-CZ" sz="1600"/>
              <a:t>je třeba  posoudit jejich věrohodnost a pravdivost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125 TrŘ - soud v odůvodnění rozsudku uvede, které skutečnosti vzal za prokázané o která skutková zjištění opřel své úvahy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08F5F9-CBFC-4BF4-8F7F-7141A2319FA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Veřejnost procesu </a:t>
            </a:r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38 LZPS - každý má právo, aby jeho věc byla projednána veřejně; veřejnost může být vyloučena jen v případech stanovených zákonem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2/10 </a:t>
            </a:r>
            <a:r>
              <a:rPr lang="cs-CZ" sz="1800" dirty="0" err="1"/>
              <a:t>TrŘ</a:t>
            </a:r>
            <a:r>
              <a:rPr lang="cs-CZ" sz="1800" dirty="0"/>
              <a:t> - trestní věci se projednávají veřejně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platí pouze pro hlavní líčení </a:t>
            </a:r>
          </a:p>
          <a:p>
            <a:pPr lvl="1" algn="just"/>
            <a:r>
              <a:rPr lang="cs-CZ" sz="1600" dirty="0"/>
              <a:t>přípravné řízení je neveřejné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600" dirty="0"/>
              <a:t>	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§ 199 a násl. </a:t>
            </a:r>
            <a:r>
              <a:rPr lang="cs-CZ" sz="1800" dirty="0" err="1"/>
              <a:t>TrŘ</a:t>
            </a:r>
            <a:r>
              <a:rPr lang="cs-CZ" sz="1800" dirty="0"/>
              <a:t> - veřejnost hlavního líčení </a:t>
            </a:r>
          </a:p>
          <a:p>
            <a:pPr lvl="1" algn="just"/>
            <a:r>
              <a:rPr lang="cs-CZ" sz="1600" dirty="0"/>
              <a:t>vyloučení veřejnosti/ jednotlivce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marL="342900" lvl="2" indent="-342900" algn="just">
              <a:lnSpc>
                <a:spcPct val="100000"/>
              </a:lnSpc>
            </a:pPr>
            <a:r>
              <a:rPr lang="cs-CZ" sz="1800" dirty="0"/>
              <a:t>§ 54/1 ZSM - zásada neveřejnosti</a:t>
            </a:r>
          </a:p>
          <a:p>
            <a:pPr lvl="1" algn="just"/>
            <a:r>
              <a:rPr lang="cs-CZ" sz="1600" dirty="0"/>
              <a:t>na návrh mladistvého  může být hlavní líčení veřejné </a:t>
            </a:r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800" dirty="0"/>
          </a:p>
          <a:p>
            <a:pPr marL="342900" lvl="2" indent="-342900" algn="just"/>
            <a:endParaRPr lang="cs-CZ" dirty="0"/>
          </a:p>
          <a:p>
            <a:pPr marL="342900" lvl="2" indent="-342900" algn="just"/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1F9369-AB81-409B-867A-457153B6570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  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veřejnosti </a:t>
            </a:r>
          </a:p>
          <a:p>
            <a:pPr lvl="1" algn="just">
              <a:defRPr/>
            </a:pPr>
            <a:r>
              <a:rPr lang="cs-CZ" sz="1600" dirty="0"/>
              <a:t>mravnost</a:t>
            </a:r>
          </a:p>
          <a:p>
            <a:pPr lvl="1" algn="just">
              <a:defRPr/>
            </a:pPr>
            <a:r>
              <a:rPr lang="cs-CZ" sz="1600" dirty="0"/>
              <a:t>veřejný pořádek a národní bezpečnosti(utajované informace)</a:t>
            </a:r>
          </a:p>
          <a:p>
            <a:pPr lvl="1" algn="just">
              <a:defRPr/>
            </a:pPr>
            <a:r>
              <a:rPr lang="cs-CZ" sz="1600" dirty="0"/>
              <a:t>soukromý život účastníků řízení</a:t>
            </a:r>
          </a:p>
          <a:p>
            <a:pPr marL="742950" lvl="2" indent="-342900" algn="just">
              <a:buSzPct val="90000"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jednotlivce </a:t>
            </a:r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A6A558-AA66-4EB0-BCD9-EE0978EC472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/>
              <a:t>Právo na spravedlivý proces </a:t>
            </a:r>
            <a:endParaRPr 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endParaRPr lang="cs-CZ" sz="1700"/>
          </a:p>
          <a:p>
            <a:pPr marL="533400" indent="-533400" algn="just"/>
            <a:r>
              <a:rPr lang="cs-CZ" sz="1800"/>
              <a:t>čl. 6 Evropské úmluvy o ochraně základních práv a svobod </a:t>
            </a:r>
          </a:p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spravedlivým (řádným/férovým) je ten proces, který je veřejný, spravedlivý a  rozhodnutý v přiměřené době nezávislým a nestranným soudem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obrazové záznamy a obrazové nebo zvukové přenosy jen se souhlasem předsedy senátu/samosoudce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zvukové záznam s vědomím předsedy senátu/samosoudce, pokud to nebude na úkor klidného nebo důstojného průběhu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„veřejnost“ přípravného řízení - § 8a - § 8c </a:t>
            </a:r>
            <a:r>
              <a:rPr lang="cs-CZ" sz="1800" dirty="0" err="1"/>
              <a:t>TrŘ</a:t>
            </a:r>
            <a:r>
              <a:rPr lang="cs-CZ" sz="1800" dirty="0"/>
              <a:t>  - poskytování informací o trestním řízení ze strany orgánů činných v trestním řízení veřejnosti prostřednictvím sdělovacích prostředků a osobám na něm zúčastněným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800" dirty="0"/>
              <a:t>neohrozit objasnění skutečností důležitých pro trestní řízení </a:t>
            </a:r>
          </a:p>
          <a:p>
            <a:pPr lvl="1" algn="just"/>
            <a:r>
              <a:rPr lang="cs-CZ" sz="1800" dirty="0"/>
              <a:t>nezveřejňovat o osobách údaje, které se přímo nedotýkají trestné činnosti </a:t>
            </a:r>
          </a:p>
          <a:p>
            <a:pPr lvl="1" algn="just"/>
            <a:r>
              <a:rPr lang="cs-CZ" sz="1800" dirty="0"/>
              <a:t>dbát presumpci neviny</a:t>
            </a:r>
          </a:p>
          <a:p>
            <a:pPr algn="just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01EECB-81D0-42CB-82AD-90D4067A850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bezprostřednosti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800" dirty="0"/>
              <a:t>soud smí přihlížet jen k těm důkazům, které byly přímo před ním provedeny (q</a:t>
            </a:r>
            <a:r>
              <a:rPr lang="fr-FR" sz="1800" dirty="0"/>
              <a:t>uod non est in actis non est in mundo</a:t>
            </a:r>
            <a:r>
              <a:rPr lang="cs-CZ" sz="1800" dirty="0"/>
              <a:t>)</a:t>
            </a:r>
          </a:p>
          <a:p>
            <a:pPr lvl="1" algn="just">
              <a:defRPr/>
            </a:pPr>
            <a:r>
              <a:rPr lang="cs-CZ" sz="1500" dirty="0"/>
              <a:t>bezprostřednost souvisí s posouzením věrohodnosti důkazu</a:t>
            </a:r>
          </a:p>
          <a:p>
            <a:pPr lvl="1" algn="just">
              <a:defRPr/>
            </a:pPr>
            <a:r>
              <a:rPr lang="cs-CZ" sz="1500" dirty="0"/>
              <a:t>právo na neměnitelnost složení senátu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202/1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</a:t>
            </a:r>
            <a:r>
              <a:rPr lang="cs-CZ" sz="1500" dirty="0" err="1">
                <a:ea typeface="+mn-ea"/>
                <a:cs typeface="+mn-cs"/>
              </a:rPr>
              <a:t>hl.l</a:t>
            </a:r>
            <a:r>
              <a:rPr lang="cs-CZ" sz="1500" dirty="0">
                <a:ea typeface="+mn-ea"/>
                <a:cs typeface="+mn-cs"/>
              </a:rPr>
              <a:t>.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234/1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veřejné zasedání se koná za stálé přítomnosti všech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242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– neveřejné zasedání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197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náhradní soudce - účastní se hlavního líčení kromě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219/3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 při odročení sdělí předseda senátu podstatný obsah předchozího líčení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výjimkou ze zásady bezprostřednosti je trestní příkaz </a:t>
            </a:r>
            <a:r>
              <a:rPr lang="cs-CZ" sz="2000" dirty="0"/>
              <a:t>(§ 314e </a:t>
            </a:r>
            <a:r>
              <a:rPr lang="cs-CZ" sz="2000" dirty="0" err="1"/>
              <a:t>TrŘ</a:t>
            </a:r>
            <a:r>
              <a:rPr lang="cs-CZ" sz="2000" dirty="0"/>
              <a:t>) </a:t>
            </a:r>
            <a:r>
              <a:rPr lang="cs-CZ" sz="1800" dirty="0"/>
              <a:t>a řízení o schválení dohody o vině a trestu (§ 314o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21A34-ACA3-4F5A-A64F-7892B086CBA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ústnosti 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2/11 </a:t>
            </a:r>
            <a:r>
              <a:rPr lang="cs-CZ" sz="1700" dirty="0" err="1"/>
              <a:t>TrŘ</a:t>
            </a:r>
            <a:r>
              <a:rPr lang="cs-CZ" sz="1700" dirty="0"/>
              <a:t> - jednání před soudy je ústní, osoby se vyslýchají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soud rozhoduje na základě ústně provedených důkazů a ústních přednesů stran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pravidlo právního slyšení – tj. právo osoby, proti které se vede trestní řízení, být slyšen a vyjádřit se ke všem skutečnostem/důkazům 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„q</a:t>
            </a:r>
            <a:r>
              <a:rPr lang="fr-FR" sz="1700" dirty="0"/>
              <a:t>uod non est in actis non est in mundo</a:t>
            </a:r>
            <a:r>
              <a:rPr lang="cs-CZ" sz="1700" dirty="0"/>
              <a:t>“</a:t>
            </a:r>
            <a:r>
              <a:rPr lang="fr-FR" sz="1700" dirty="0"/>
              <a:t> </a:t>
            </a:r>
            <a:r>
              <a:rPr lang="cs-CZ" sz="1700" dirty="0"/>
              <a:t>- při rozhodnutí o vině  a trestu  soud nepřihlíží  k tomu, co je ve spisech, ale co zazní před ním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úzká souvislost se zásadou bezprostřednosti 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>
              <a:buNone/>
              <a:defRPr/>
            </a:pPr>
            <a:endParaRPr lang="cs-CZ" sz="1500" dirty="0"/>
          </a:p>
          <a:p>
            <a:pPr algn="just">
              <a:defRPr/>
            </a:pPr>
            <a:endParaRPr lang="cs-CZ" sz="1700" dirty="0"/>
          </a:p>
          <a:p>
            <a:pPr lvl="1"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C73078-2F49-4FD9-BA68-175A97D1F6B7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600" dirty="0"/>
              <a:t>přečtení protokolů o dřívější výpovědi obžalovaného - § 207/2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342900" lvl="1" indent="-342900">
              <a:buNone/>
            </a:pPr>
            <a:endParaRPr lang="cs-CZ" sz="16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jedná se v jeho nepřítomnosti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odepře vypovídat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podstatné rozpory</a:t>
            </a:r>
          </a:p>
          <a:p>
            <a:pPr marL="742950" lvl="2" indent="-342900"/>
            <a:endParaRPr lang="cs-CZ" sz="1700" dirty="0"/>
          </a:p>
          <a:p>
            <a:pPr marL="342900" lvl="1" indent="-342900"/>
            <a:r>
              <a:rPr lang="cs-CZ" sz="1700" dirty="0"/>
              <a:t>přečtení protokolů o předchozím výslechu svědka  - § 211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osobní výslech osoby není nutný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osoba zemřela, stala se nezvěstnou, pro dlouhodobý pobyt v cizině nedosažitelnou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odmítnul vypovídat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se v podstatných bodech odchyluje od své předchozí výpovědi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místo výslechu znalce se čte jeho posudek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přehrání zvukového a obrazového záznamu provedeného prostřednictvím videokonferenčního zařízení  (§  111a </a:t>
            </a:r>
            <a:r>
              <a:rPr lang="cs-CZ" dirty="0" err="1"/>
              <a:t>TrŘ</a:t>
            </a:r>
            <a:r>
              <a:rPr lang="cs-CZ" dirty="0"/>
              <a:t>)</a:t>
            </a:r>
          </a:p>
          <a:p>
            <a:pPr marL="742950" lvl="2" indent="-342900"/>
            <a:endParaRPr lang="cs-CZ" dirty="0"/>
          </a:p>
          <a:p>
            <a:pPr marL="342900" lvl="1" indent="-342900"/>
            <a:endParaRPr lang="cs-CZ" sz="17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7577B5-31B1-4BAD-A3B1-41B07C5B267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232/2 TrŘ – důkazy ve veřejném zasedání se provádějí stejně jako v hl. líčení  </a:t>
            </a:r>
          </a:p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243 TrŘ - důkazy v neveřejném zasedání se provádějí přečtením protokolu  a jiných písemností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se souhlasem státního zástupce a obžalovaného lze číst  v hl. l. úřední záznamy o podání vysvětlení a o provedení dalších úkonů  v přípravném řízení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§ 314c  TrŘ  - samosoudce může rozhodnout bez projednávání  („slyšení“) věci – trestní příkaz </a:t>
            </a:r>
          </a:p>
          <a:p>
            <a:pPr marL="342900" lvl="1" indent="-342900"/>
            <a:endParaRPr lang="cs-CZ" sz="16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B3458-CC9F-4DD4-AE16-9DAE48C6DD2D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Právo používat mateřský jazyk 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/>
          </a:p>
          <a:p>
            <a:pPr algn="just"/>
            <a:r>
              <a:rPr lang="cs-CZ" sz="1700"/>
              <a:t>OČTŘ vyhotovují rozhodnutí a vedou řízení v českém jazyce ( od 1. 1. 1994) 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právo obviněného  uvést jazyk, který ovládá – pokud tento jazyk neuvede nebo uvede jazyk, pro který není zapsaný žádný tlumočník, ustanoví se tlumočník do  jazyka státu, jehož je občanem a pokud je bez občanství, tak  jazyk státu, kde má trvalý pobyt nebo jazyk státu jeho původu </a:t>
            </a:r>
          </a:p>
          <a:p>
            <a:pPr>
              <a:buFont typeface="Wingdings" pitchFamily="2" charset="2"/>
              <a:buNone/>
            </a:pPr>
            <a:endParaRPr lang="cs-CZ" sz="1700"/>
          </a:p>
          <a:p>
            <a:r>
              <a:rPr lang="cs-CZ" sz="1700"/>
              <a:t>právo na tlumočení (§ 28/1 TrŘ) – kdokoliv</a:t>
            </a:r>
          </a:p>
          <a:p>
            <a:pPr lvl="1" algn="just"/>
            <a:r>
              <a:rPr lang="cs-CZ" sz="1500"/>
              <a:t>je-li třeba přetlumočit  obsah písemnosti, výpovědi nebo jiného procesního úkonu</a:t>
            </a:r>
          </a:p>
          <a:p>
            <a:pPr lvl="1" algn="just"/>
            <a:r>
              <a:rPr lang="cs-CZ" sz="1500"/>
              <a:t>využije-li obviněný toto právo, přibraný tlumočník přetlumočí na jeho žádost i jeho poradu s obhájcem v průběhu procesních úkonů</a:t>
            </a:r>
          </a:p>
          <a:p>
            <a:pPr lvl="1" algn="just">
              <a:buFont typeface="Wingdings" pitchFamily="2" charset="2"/>
              <a:buNone/>
            </a:pPr>
            <a:endParaRPr 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F697D5-9504-4A94-B0A2-61AA068646CD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700" dirty="0"/>
              <a:t>právo na překlad (§ 28/2 </a:t>
            </a:r>
            <a:r>
              <a:rPr lang="cs-CZ" sz="1700" dirty="0" err="1"/>
              <a:t>TrŘ</a:t>
            </a:r>
            <a:r>
              <a:rPr lang="cs-CZ" sz="1700" dirty="0"/>
              <a:t>) – jen obviněný </a:t>
            </a:r>
          </a:p>
          <a:p>
            <a:pPr marL="72000" indent="0"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usnesení o zahájení trestního stíhání, usnesení o vazbě</a:t>
            </a:r>
            <a:r>
              <a:rPr lang="cs-CZ" sz="1500" b="1" dirty="0"/>
              <a:t>, </a:t>
            </a:r>
            <a:r>
              <a:rPr lang="cs-CZ" sz="1500" dirty="0"/>
              <a:t>usnesení o nařízení pozorování obviněného ve zdravotnickém ústavu, obžalobu, dohodu o vině a trestu a návrh na její schválení, návrh na potrestání, rozsudek, trestní příkaz, rozhodnutí o odvolání a o podmíněném zastavení trestního stíhání</a:t>
            </a:r>
          </a:p>
          <a:p>
            <a:pPr lvl="1" algn="just">
              <a:defRPr/>
            </a:pPr>
            <a:r>
              <a:rPr lang="cs-CZ" sz="1500" dirty="0"/>
              <a:t>uvedený překlad se nepořídí, pokud obviněný uvede, že jej nepožaduje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obviněnému (ale i podezřelému) je třeba obviněnému písemně přeložit i písemnost neuvedenou v 28/2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TrŘ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, je-li to zapotřebí pro zaručení spravedlivého procesu, zejména pro řádné uplatnění práva na obhajobu, a to v rozsahu určeném orgánem činným v trestním řízení, který je zcela nezbytný k seznámení obviněného se skutečnostmi, které jsou mu kladeny za vinu </a:t>
            </a: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není-li odůvodněnému návrhu obviněného na pořízení překladu takové písemnosti vyhověno, orgán činný v trestním řízení, který řízení vede, o tom rozhodne usnesením; proti tomuto rozhodnutí je přípustná stížnost</a:t>
            </a:r>
          </a:p>
          <a:p>
            <a:pPr lvl="1" algn="just">
              <a:defRPr/>
            </a:pPr>
            <a:endParaRPr lang="cs-CZ" sz="1500" dirty="0">
              <a:latin typeface="Arial" pitchFamily="34" charset="0"/>
              <a:ea typeface="+mn-ea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ea typeface="+mn-ea"/>
                <a:cs typeface="+mn-cs"/>
              </a:rPr>
              <a:t>směrnice Evropského parlamentu a Rady č. 2010/64/EU ze dne 20. 10. 2010, o právu na tlumočení a překlad v trestním řízení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700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B5C3DA-88D3-4C8D-980B-A7E738E5984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600" dirty="0"/>
              <a:t>Zásada rychlosti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 eaLnBrk="1" hangingPunct="1">
              <a:buNone/>
            </a:pPr>
            <a:endParaRPr 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sz="1800" dirty="0"/>
              <a:t>čl. 38 LZPS - každý má právo, aby jeho věc byla projednána bez zbytečných průtahů 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2/4 </a:t>
            </a:r>
            <a:r>
              <a:rPr lang="cs-CZ" sz="1800" dirty="0" err="1"/>
              <a:t>TrŘ</a:t>
            </a:r>
            <a:r>
              <a:rPr lang="cs-CZ" sz="1800" dirty="0"/>
              <a:t> - trestní věci se musí projednávat s plným šetřením základních lidských práv a svobod 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posuzuje se podle povahy věci, postupu orgánů činných v trestním řízení (průtahy atd.) a chování osoby, proti které se řízení vede (realizace zákonných práv x obstrukce atd.)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průtah v některé fázi trestního řízení je tolerovatelný, pokud řízení jako celek je skončeno v přiměřené lhůtě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 eaLnBrk="1" hangingPunct="1">
              <a:buFont typeface="Wingdings" pitchFamily="2" charset="2"/>
              <a:buNone/>
            </a:pPr>
            <a:endParaRPr lang="cs-CZ" sz="2000" dirty="0">
              <a:latin typeface="Arial" charset="0"/>
              <a:cs typeface="Arial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F0C69D-55B7-410F-9E39-89FB6FEDC7FA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Barfuss proti České republice, rozsudek ze dne 31.7.2000</a:t>
            </a:r>
          </a:p>
          <a:p>
            <a:pPr lvl="1" algn="just"/>
            <a:r>
              <a:rPr lang="cs-CZ" sz="1600"/>
              <a:t>délka trestního řízení 3 roky 10 měsíců a 7 dní není s ohledem na výše uvedená kriteria přiměřenou dobou trvaní trestního procesu </a:t>
            </a:r>
          </a:p>
          <a:p>
            <a:pPr lvl="1" algn="just"/>
            <a:endParaRPr lang="cs-CZ" sz="1800"/>
          </a:p>
          <a:p>
            <a:r>
              <a:rPr lang="cs-CZ" sz="1800"/>
              <a:t>Van Pelt proti Francii,  rozsudek ze dne 23.5.2000</a:t>
            </a:r>
          </a:p>
          <a:p>
            <a:pPr lvl="1" algn="just"/>
            <a:r>
              <a:rPr lang="cs-CZ" sz="1600"/>
              <a:t>trestní řízení v délce 8 let 8 měsíců a 20 dní bylo považováno s ohledem na složitost věci, vysoký počet obviněných, jejich přítomnost v zahraničí a potřebu právního styku s cizinou za přiměřené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BF4601-C12D-489A-BF05-5EECC3222022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lhůty v trestním řízení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/>
            <a:r>
              <a:rPr lang="cs-CZ" sz="1500"/>
              <a:t>§ 159 TrŘ - lhůta pro skončení prověřování  - 2, 3, 6 měsíců </a:t>
            </a:r>
          </a:p>
          <a:p>
            <a:pPr lvl="1"/>
            <a:r>
              <a:rPr lang="cs-CZ" sz="1500"/>
              <a:t>§ 167 TrŘ - lhůta pro skončení vyšetřování - 2, 3  měsíce</a:t>
            </a:r>
          </a:p>
          <a:p>
            <a:pPr lvl="1"/>
            <a:r>
              <a:rPr lang="cs-CZ" sz="1500"/>
              <a:t>§ 170 TrŘ - lhůta pro skončení vyšetřování - 6 měsíců   </a:t>
            </a:r>
          </a:p>
          <a:p>
            <a:pPr lvl="1"/>
            <a:r>
              <a:rPr lang="cs-CZ" sz="1500"/>
              <a:t>§ 181 TrŘ - lhůta pro nařízení hlavního líčení - 3 týdny, 3 měsíce </a:t>
            </a:r>
          </a:p>
          <a:p>
            <a:pPr lvl="1"/>
            <a:r>
              <a:rPr lang="cs-CZ" sz="1500"/>
              <a:t>§ 129 TrŘ - lhůta pro písemné vyhotovení rozsudku  - max. 20 pracovních dnů </a:t>
            </a:r>
          </a:p>
          <a:p>
            <a:pPr lvl="1">
              <a:buFont typeface="Wingdings" pitchFamily="2" charset="2"/>
              <a:buNone/>
            </a:pPr>
            <a:endParaRPr lang="cs-CZ" sz="1500"/>
          </a:p>
          <a:p>
            <a:pPr lvl="1"/>
            <a:r>
              <a:rPr lang="cs-CZ" sz="1500"/>
              <a:t>možnost prodloužení uvedených lhůt a to bez sankce </a:t>
            </a:r>
          </a:p>
          <a:p>
            <a:pPr lvl="1"/>
            <a:r>
              <a:rPr lang="cs-CZ" sz="1500"/>
              <a:t>není stanovena lhůta pro  délku hlavního líčení</a:t>
            </a:r>
          </a:p>
          <a:p>
            <a:pPr lvl="1">
              <a:buFont typeface="Wingdings" pitchFamily="2" charset="2"/>
              <a:buNone/>
            </a:pPr>
            <a:endParaRPr lang="cs-CZ" sz="1500"/>
          </a:p>
          <a:p>
            <a:pPr lvl="1" algn="just"/>
            <a:r>
              <a:rPr lang="cs-CZ" sz="1500"/>
              <a:t>§ 72a TrŘ – maximální délka trvání vazby  - zde se pojí zásada přiměřenosti a zásada rychlosti  - přečin, zločin, zvlášť závažný zločin,  výjimečný trest 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9EE8C1-E81E-4564-9AFF-6C20EF1322E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800"/>
          </a:p>
          <a:p>
            <a:pPr marL="342900" lvl="1" indent="-342900" algn="just"/>
            <a:endParaRPr lang="cs-CZ" sz="1800"/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předvídatelnost, jasnost a srozumitelnost práva  (situace 90. let min. století) </a:t>
            </a:r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občan musí být způsobilý předvídat, do jaké míry, která je rozumná při daných okolnostech případu, důsledky, které mohou vzniknout z jeho jednání; tyto důsledky nemusí být předvídatelné absolutní jistotou, pokud by tomu tak bylo, právo by se svázalo do přílišné rigidity  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CA8860-DF91-49E6-BAF7-ED0664CC90F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DBBE462F-31D2-41EC-8F96-9B5F9D5D3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Zásada přiměřenosti/ zdrženlivosti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B1FECE8D-248E-44E6-9069-9CB8277270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700"/>
              <a:t>trestní věci se musí projednávat  s plným šetřením základních lidských práv a svobod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/>
          </a:p>
          <a:p>
            <a:pPr algn="just"/>
            <a:r>
              <a:rPr lang="cs-CZ" altLang="cs-CZ" sz="1700"/>
              <a:t>zásahy jen v odůvodněných případech a v nezbytné míře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/>
          </a:p>
          <a:p>
            <a:pPr algn="just"/>
            <a:r>
              <a:rPr lang="cs-CZ" altLang="cs-CZ" sz="1700"/>
              <a:t>tzv. test proporcionality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500"/>
          </a:p>
          <a:p>
            <a:pPr>
              <a:buFont typeface="Wingdings" panose="05000000000000000000" pitchFamily="2" charset="2"/>
              <a:buNone/>
            </a:pPr>
            <a:endParaRPr lang="cs-CZ" altLang="cs-CZ" sz="1800"/>
          </a:p>
        </p:txBody>
      </p:sp>
      <p:sp>
        <p:nvSpPr>
          <p:cNvPr id="32773" name="Zástupný symbol pro číslo snímku 6">
            <a:extLst>
              <a:ext uri="{FF2B5EF4-FFF2-40B4-BE49-F238E27FC236}">
                <a16:creationId xmlns:a16="http://schemas.microsoft.com/office/drawing/2014/main" id="{7F4A8021-EABC-4F5B-A2EA-B552D8E96C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74ACBB-6C86-43DC-9DB7-94133999554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0984976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3A657BFC-14D8-4811-98B8-C018FC942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Zásada  obžalovací (akusační) 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7A99551-A205-40EF-A603-82F0F928DA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700"/>
              <a:t>řízení před soudem je možné na základě obžaloby, návrhu na potrestání nebo návrhu na schválení dohody o vině a trestu, které podává a před soudem zastupuje státní zástupce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500"/>
              <a:t>obžaloba x žaloba </a:t>
            </a:r>
          </a:p>
          <a:p>
            <a:pPr lvl="1" algn="just"/>
            <a:endParaRPr lang="cs-CZ" altLang="cs-CZ" sz="1500"/>
          </a:p>
          <a:p>
            <a:pPr lvl="1" algn="just"/>
            <a:r>
              <a:rPr lang="cs-CZ" altLang="cs-CZ" sz="1500"/>
              <a:t>postavení státního zástupce v přípravném řízení a před soudem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4821" name="Zástupný symbol pro číslo snímku 6">
            <a:extLst>
              <a:ext uri="{FF2B5EF4-FFF2-40B4-BE49-F238E27FC236}">
                <a16:creationId xmlns:a16="http://schemas.microsoft.com/office/drawing/2014/main" id="{80BE1818-EB21-45ED-9D1E-F9731DD51F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28C478-1E53-4278-B241-C769E6DA3A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36481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37121493-3631-47A5-8E02-37110DCD9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Zásada zajištění práva na obhajobu 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6D3CD679-180A-4095-93BC-EDDDADE0A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čl. 37/2 LZPS - každý má právo na právní pomoc v řízení před soudy, jinými státními orgány a to od počátku řízení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čl. 40/3 LZPS - obviněný má právo na obhájce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§ 2/12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ten, proti němuž se trestní řízení vede, má právo na obhájce </a:t>
            </a:r>
          </a:p>
          <a:p>
            <a:pPr lvl="1" algn="just">
              <a:defRPr/>
            </a:pPr>
            <a:endParaRPr lang="cs-CZ" altLang="cs-CZ" sz="1500" dirty="0"/>
          </a:p>
          <a:p>
            <a:pPr lvl="1" algn="just">
              <a:defRPr/>
            </a:pPr>
            <a:r>
              <a:rPr lang="cs-CZ" altLang="cs-CZ" sz="1500" dirty="0"/>
              <a:t>mladiství/podezřelý má právo na obhájce  od  provedení úkonů dle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nebo učinění opatření dle ZSM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algn="just">
              <a:defRPr/>
            </a:pPr>
            <a:endParaRPr lang="cs-CZ" altLang="cs-CZ" sz="1800" dirty="0"/>
          </a:p>
        </p:txBody>
      </p:sp>
      <p:sp>
        <p:nvSpPr>
          <p:cNvPr id="35845" name="Zástupný symbol pro číslo snímku 6">
            <a:extLst>
              <a:ext uri="{FF2B5EF4-FFF2-40B4-BE49-F238E27FC236}">
                <a16:creationId xmlns:a16="http://schemas.microsoft.com/office/drawing/2014/main" id="{AEC10F63-51EA-467F-BB19-4690569131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FDE02DF-F5DF-4610-AF7B-6357C36F784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80269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FD0FC5F7-F104-4C3D-8DD6-FE90C267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604C8F-74FC-495A-865F-12EE58979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materiální obhajoba - právo obhajovat se osobně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formální obhajoba  - právo obhajovat se prostřednictvím obhájce</a:t>
            </a:r>
          </a:p>
          <a:p>
            <a:pPr lvl="1" algn="just"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obhajoba ex offo  - nutná obhajoba (§ 36, § 36a </a:t>
            </a:r>
            <a:r>
              <a:rPr lang="cs-CZ" sz="1500" dirty="0" err="1"/>
              <a:t>TrŘ</a:t>
            </a:r>
            <a:r>
              <a:rPr lang="cs-CZ" sz="1500" dirty="0"/>
              <a:t>)  </a:t>
            </a:r>
          </a:p>
          <a:p>
            <a:pPr marL="324000" lvl="1" indent="0" algn="just"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vazba, VTOS, ochranné opatření spojené se zbavením osobní svobody zbavení/omezení způsobilosti k právním úkonům 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mladistvý do dovršení 18. let věku 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TČ s horní hranicí TOS nad 5 let; v tomto případě právo vzdát se nutné obhajoby - § 36b/1 </a:t>
            </a:r>
            <a:r>
              <a:rPr lang="cs-CZ" sz="1500" dirty="0" err="1"/>
              <a:t>TrŘ</a:t>
            </a:r>
            <a:endParaRPr lang="cs-CZ" sz="1500" dirty="0"/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marL="342900" lvl="1" indent="-342900" algn="just">
              <a:defRPr/>
            </a:pPr>
            <a:r>
              <a:rPr lang="cs-CZ" sz="1700" dirty="0"/>
              <a:t>právo na právní pomoc advokáta (psychická podpora) - nezaměňovat s právem na obhajobu</a:t>
            </a:r>
            <a:endParaRPr lang="cs-CZ" sz="1800" dirty="0"/>
          </a:p>
          <a:p>
            <a:pPr marL="342900" lvl="1" indent="-342900" algn="just"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36869" name="Zástupný symbol pro číslo snímku 6">
            <a:extLst>
              <a:ext uri="{FF2B5EF4-FFF2-40B4-BE49-F238E27FC236}">
                <a16:creationId xmlns:a16="http://schemas.microsoft.com/office/drawing/2014/main" id="{C5FE17EB-D552-4BDB-B1FC-EEC8209F2B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69B506C-0F20-40A6-B2B5-D488C923B9E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906158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8C0712A7-97DD-4FDC-B01D-7AF41E14A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DA1BB76D-B7DF-4AED-8A17-97B20FC78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algn="just">
              <a:defRPr/>
            </a:pPr>
            <a:r>
              <a:rPr lang="cs-CZ" altLang="cs-CZ" sz="1700" dirty="0"/>
              <a:t>§ 33/2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právo na bezplatnou obhajobu/ za sníženou odměnu v případě osvědčí-li obviněný, že nemá dostatek prostředků a je-li to třeba k ochraně jeho práv </a:t>
            </a:r>
          </a:p>
          <a:p>
            <a:pPr marL="0" lvl="1" indent="0" algn="just">
              <a:buNone/>
              <a:defRPr/>
            </a:pPr>
            <a:endParaRPr lang="cs-CZ" altLang="cs-CZ" sz="1700" dirty="0"/>
          </a:p>
          <a:p>
            <a:pPr marL="342900" lvl="1" indent="-342900" algn="just">
              <a:defRPr/>
            </a:pPr>
            <a:r>
              <a:rPr lang="cs-CZ" altLang="cs-CZ" sz="1700" dirty="0"/>
              <a:t>§ 51a/1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právo na bezplatnou právní pomoc/ za sníženou odměnu, osvědčí-li poškozený, že nemá dostatek prostředků a je-li to třeba k ochraně jeho práv </a:t>
            </a:r>
          </a:p>
          <a:p>
            <a:pPr marL="342900" lvl="1" indent="-342900" algn="just">
              <a:defRPr/>
            </a:pPr>
            <a:endParaRPr lang="cs-CZ" altLang="cs-CZ" sz="1700" dirty="0"/>
          </a:p>
          <a:p>
            <a:pPr marL="342900" lvl="1" indent="-342900" algn="just">
              <a:defRPr/>
            </a:pPr>
            <a:r>
              <a:rPr lang="cs-CZ" sz="1700" dirty="0"/>
              <a:t>jiné osoby s obhajovacími právy  - zákonný zástupce </a:t>
            </a:r>
          </a:p>
          <a:p>
            <a:pPr marL="342900" lvl="1" indent="-342900" algn="just">
              <a:defRPr/>
            </a:pPr>
            <a:endParaRPr lang="cs-CZ" sz="1700" dirty="0"/>
          </a:p>
          <a:p>
            <a:pPr marL="342900" lvl="1" indent="-342900" algn="just">
              <a:defRPr/>
            </a:pPr>
            <a:r>
              <a:rPr lang="cs-CZ" sz="1700" dirty="0"/>
              <a:t>osoby se samostatnými obhajovacími právy </a:t>
            </a:r>
          </a:p>
          <a:p>
            <a:pPr marL="342900" lvl="1" indent="-342900" algn="just">
              <a:defRPr/>
            </a:pPr>
            <a:endParaRPr lang="cs-CZ" sz="1700" dirty="0"/>
          </a:p>
          <a:p>
            <a:pPr marL="753300" lvl="2" indent="-342900" algn="just">
              <a:buFontTx/>
              <a:buChar char="-"/>
              <a:defRPr/>
            </a:pPr>
            <a:r>
              <a:rPr lang="cs-CZ" dirty="0"/>
              <a:t>příbuzní v pokolení přímém, sourozenec, osvojitel, osvojenec, manžel, druh, partner</a:t>
            </a:r>
          </a:p>
          <a:p>
            <a:pPr marL="410400" lvl="2" algn="just">
              <a:defRPr/>
            </a:pPr>
            <a:endParaRPr lang="cs-CZ" dirty="0"/>
          </a:p>
          <a:p>
            <a:pPr marL="753300" lvl="2" indent="-342900" algn="just">
              <a:buFontTx/>
              <a:buChar char="-"/>
              <a:defRPr/>
            </a:pPr>
            <a:r>
              <a:rPr lang="cs-CZ" dirty="0"/>
              <a:t>orgán sociálně-právní ochrany dětí  (OSPOD) </a:t>
            </a:r>
          </a:p>
          <a:p>
            <a:pPr marL="0" lvl="1" indent="0" algn="just">
              <a:buNone/>
              <a:defRPr/>
            </a:pPr>
            <a:endParaRPr lang="cs-CZ" sz="1700" dirty="0"/>
          </a:p>
          <a:p>
            <a:pPr marL="342900" lvl="1" indent="-342900" algn="just">
              <a:buNone/>
              <a:defRPr/>
            </a:pPr>
            <a:endParaRPr lang="cs-CZ" sz="1700" dirty="0"/>
          </a:p>
          <a:p>
            <a:pPr marL="0" lvl="1" indent="0" algn="just">
              <a:buNone/>
              <a:defRPr/>
            </a:pPr>
            <a:endParaRPr lang="cs-CZ" altLang="cs-CZ" dirty="0"/>
          </a:p>
        </p:txBody>
      </p:sp>
      <p:sp>
        <p:nvSpPr>
          <p:cNvPr id="37893" name="Zástupný symbol pro číslo snímku 5">
            <a:extLst>
              <a:ext uri="{FF2B5EF4-FFF2-40B4-BE49-F238E27FC236}">
                <a16:creationId xmlns:a16="http://schemas.microsoft.com/office/drawing/2014/main" id="{93EB5D6F-D780-4472-B142-1CFC5B52CF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5C324BF-4364-49F8-A9CD-8EA05CF772A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1864254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E-mail: </a:t>
            </a:r>
            <a:r>
              <a:rPr lang="cs-CZ" b="1" dirty="0">
                <a:hlinkClick r:id="rId2"/>
              </a:rPr>
              <a:t>Marek.Frystak@law.muni.cz</a:t>
            </a:r>
            <a:r>
              <a:rPr lang="cs-CZ" b="1" dirty="0"/>
              <a:t> 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defRPr/>
            </a:pPr>
            <a:endParaRPr lang="cs-CZ" sz="2000" dirty="0"/>
          </a:p>
          <a:p>
            <a:pPr marL="533400" indent="-533400" algn="just">
              <a:defRPr/>
            </a:pPr>
            <a:endParaRPr lang="cs-CZ" sz="2000" dirty="0"/>
          </a:p>
          <a:p>
            <a:pPr marL="533400" indent="-533400" algn="just">
              <a:defRPr/>
            </a:pPr>
            <a:r>
              <a:rPr lang="cs-CZ" sz="2000" dirty="0"/>
              <a:t>čl. 35/1 Evropské úmluvy - podmínkou přijatelnosti stížnosti ze strany ESLP je vyčerpání všech vnitrostátních prostředků nápravy (obecné a ústavní soudnictví)</a:t>
            </a:r>
          </a:p>
          <a:p>
            <a:pPr marL="533400" indent="-533400" algn="just">
              <a:buNone/>
              <a:defRPr/>
            </a:pPr>
            <a:endParaRPr lang="cs-CZ" sz="2000" dirty="0"/>
          </a:p>
          <a:p>
            <a:pPr marL="533400" indent="-533400" algn="just">
              <a:defRPr/>
            </a:pPr>
            <a:r>
              <a:rPr lang="cs-CZ" sz="2000" dirty="0"/>
              <a:t>z práva spravedlivý proces vyplývají široký katalog dílčích procesních práv, které jsou blíže upraveny v rámci zásad uvedených v Ústavě, LZPS a </a:t>
            </a:r>
            <a:r>
              <a:rPr lang="cs-CZ" sz="2000" dirty="0" err="1"/>
              <a:t>TrŘ</a:t>
            </a:r>
            <a:r>
              <a:rPr lang="cs-CZ" sz="2000" dirty="0"/>
              <a:t>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761C2E-7C4D-4876-925A-285B03D58C6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trestního řízení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pravidla (principy), která jsou výslovně či mlčky  zpravidla vyjádřená v TrŘ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představují východiska pro tvorbu (zákonodárce), interpretaci a aplikaci (orgány činné v trestním řízení) systému trestněprávně procesních norem 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jsou typické pro trestní řízení jako celek nebo jen např. pro některé jeho stadia (zásady typické pro dokazování, hlavní líčení atd.). </a:t>
            </a:r>
          </a:p>
          <a:p>
            <a:pPr algn="just"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5DEA09-1D53-4E7C-8742-92670F407D6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Funkce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700"/>
              <a:t>interpretační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prostřednictvím základních zásad trestního řízení provádí orgány činné v trestním řízení interpretaci příslušného ustanovení trestního řádu a tím je zajištěn předpoklad pro jednotnou interpretaci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aplikační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funguje obdobně jako interpretační, přičemž se projevuje v rozhodovacím procesu orgánů činných v trestním řízení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zákonodárná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zákonodárce při tvorbě práva musí důsledně vycházet ze základních zásad, na nichž je příslušná norma vybudována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poznávací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z charakteru základních zásad a jejich uplatnění v trestním procesu lze usuzovat na charakter trestního procesu (inkviziční, adversární, smíšený)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kontrolní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zaměřena na dodržování zákonnosti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TPP 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rozhodování o vině a trestu nezávislým soudem (čl. 81, 90 věta druhá, 92 Ústavy, čl. 38 odst. 1, 40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vázanost soudů jen zákonem (čl. 95 odst. 1 Ústavy)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zákonného soudce (čl. 38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soudní ochranu (čl. 36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zásady vyplývající z mezinárodních smluv (čl. 10 Ústavy)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30D72-D12B-4075-86DA-F1315504C43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zákonnosti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čl. 8 LZPS, § 2/1 </a:t>
            </a:r>
            <a:r>
              <a:rPr lang="cs-CZ" sz="1800" dirty="0" err="1"/>
              <a:t>TrŘ</a:t>
            </a:r>
            <a:r>
              <a:rPr lang="cs-CZ" sz="1800" dirty="0"/>
              <a:t> „nikdo nesmí být stíhán nebo zbaven svobody jinak než z důvodů a způsobem, který stanoví zákon.“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procesním vyjádřením této zásady je presumpce neviny (čl. 39 LZPS a § 2/2 </a:t>
            </a:r>
            <a:r>
              <a:rPr lang="cs-CZ" sz="1800" dirty="0" err="1"/>
              <a:t>TrŘ</a:t>
            </a:r>
            <a:r>
              <a:rPr lang="cs-CZ" sz="1800" dirty="0"/>
              <a:t> – „dokud pravomocným odsuzujícím rozsudkem soudu není vina vyslovena, nelze na jednotlivce hledět jako by byl vinen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jejím účelem je jednak to, aby obviněná osoba nesnášela stejné následky jako odsouzená osoba a jednak, aby průběh vykonaného dokazování umožnil soudu rozhodovat nestranně; má stránku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600" dirty="0"/>
              <a:t>hmotněprávní – zákaz vyjadřovat se o obviněném jako o vinném před pravomocným vyjádřením soudu o jeho vině</a:t>
            </a:r>
          </a:p>
          <a:p>
            <a:pPr lvl="1" algn="just"/>
            <a:r>
              <a:rPr lang="cs-CZ" sz="1600" dirty="0"/>
              <a:t>procesněprávní - pravidla soudního dokazování mají být takové, aby soud určil vinu nestranně a na základě zákona</a:t>
            </a:r>
          </a:p>
          <a:p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7C9725-EB2C-4840-9767-B1AC1F92012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legality</a:t>
            </a: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700" dirty="0"/>
              <a:t>státní zástupce má povinnost stíhat všechny trestné činy o kterých se dozví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oportunita je výjimkou ze zásady legality – státní zástupce nemá povinnost stíhat všechny trestné činy o kterých se dozví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není zásadou českého trestního řízení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souhlas poškozeného  - § 163, § 163a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u taxativně vyjmenovaných trestných činů v případě, že pachatel je ve vztahu k poškozenému  manželem, partnerem nebo druhem</a:t>
            </a:r>
          </a:p>
          <a:p>
            <a:pPr lvl="1" algn="just"/>
            <a:r>
              <a:rPr lang="cs-CZ" sz="1500" dirty="0"/>
              <a:t>souhlasu není třeba v případě  smrti, poškozený je mladší 15 let, poškozený není schopen dát souhlas, souhlas nebyl dán nebo byl vzat  zpět v tísni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nepřípustnost trestního stíhání - § 11 </a:t>
            </a:r>
            <a:r>
              <a:rPr lang="cs-CZ" sz="1700" dirty="0" err="1"/>
              <a:t>TrŘ</a:t>
            </a:r>
            <a:r>
              <a:rPr lang="cs-CZ" sz="1700" dirty="0"/>
              <a:t> - milost, amnestie, věk, příčetnost, promlčení, smrt  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B2FE2-DB72-4C8F-A70A-49496816B3C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20</TotalTime>
  <Words>2005</Words>
  <Application>Microsoft Office PowerPoint</Application>
  <PresentationFormat>Širokoúhlá obrazovka</PresentationFormat>
  <Paragraphs>395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Tahoma</vt:lpstr>
      <vt:lpstr>Trebuchet MS</vt:lpstr>
      <vt:lpstr>Wingdings</vt:lpstr>
      <vt:lpstr>Prezentace_MU_CZ</vt:lpstr>
      <vt:lpstr>Základní zásady českého trestního řízení </vt:lpstr>
      <vt:lpstr>Právo na spravedlivý proces </vt:lpstr>
      <vt:lpstr>Prezentace aplikace PowerPoint</vt:lpstr>
      <vt:lpstr>Prezentace aplikace PowerPoint</vt:lpstr>
      <vt:lpstr>Základní zásady trestního řízení </vt:lpstr>
      <vt:lpstr>Funkce základních zásad </vt:lpstr>
      <vt:lpstr>Základní zásady TPP  </vt:lpstr>
      <vt:lpstr>Zásada zákonnosti</vt:lpstr>
      <vt:lpstr>Zásada legality</vt:lpstr>
      <vt:lpstr>Prezentace aplikace PowerPoint</vt:lpstr>
      <vt:lpstr>Prezentace aplikace PowerPoint</vt:lpstr>
      <vt:lpstr>Zásada zjišťování skutkového stavu bez důvodných pochybností – spravedlnost procesu</vt:lpstr>
      <vt:lpstr> </vt:lpstr>
      <vt:lpstr>Zásada oficiality </vt:lpstr>
      <vt:lpstr>Zásada vyhledávácí </vt:lpstr>
      <vt:lpstr>Prezentace aplikace PowerPoint</vt:lpstr>
      <vt:lpstr>Zásada volného hodnocení důkazů </vt:lpstr>
      <vt:lpstr>Veřejnost procesu </vt:lpstr>
      <vt:lpstr>Prezentace aplikace PowerPoint</vt:lpstr>
      <vt:lpstr>Prezentace aplikace PowerPoint</vt:lpstr>
      <vt:lpstr>Zásada bezprostřednosti </vt:lpstr>
      <vt:lpstr>Zásada ústnosti </vt:lpstr>
      <vt:lpstr>Prezentace aplikace PowerPoint</vt:lpstr>
      <vt:lpstr>Prezentace aplikace PowerPoint</vt:lpstr>
      <vt:lpstr>Právo používat mateřský jazyk </vt:lpstr>
      <vt:lpstr>Prezentace aplikace PowerPoint</vt:lpstr>
      <vt:lpstr>Zásada rychlosti </vt:lpstr>
      <vt:lpstr>Prezentace aplikace PowerPoint</vt:lpstr>
      <vt:lpstr>Prezentace aplikace PowerPoint</vt:lpstr>
      <vt:lpstr>Zásada přiměřenosti/ zdrženlivosti</vt:lpstr>
      <vt:lpstr>Zásada  obžalovací (akusační) </vt:lpstr>
      <vt:lpstr>Zásada zajištění práva na obhajobu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Uživatel</cp:lastModifiedBy>
  <cp:revision>5</cp:revision>
  <cp:lastPrinted>1601-01-01T00:00:00Z</cp:lastPrinted>
  <dcterms:created xsi:type="dcterms:W3CDTF">2019-01-29T09:52:45Z</dcterms:created>
  <dcterms:modified xsi:type="dcterms:W3CDTF">2019-02-28T23:11:19Z</dcterms:modified>
</cp:coreProperties>
</file>