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5" r:id="rId4"/>
    <p:sldId id="307" r:id="rId5"/>
    <p:sldId id="306" r:id="rId6"/>
    <p:sldId id="287" r:id="rId7"/>
    <p:sldId id="288" r:id="rId8"/>
    <p:sldId id="310" r:id="rId9"/>
    <p:sldId id="289" r:id="rId10"/>
    <p:sldId id="290" r:id="rId11"/>
    <p:sldId id="311" r:id="rId12"/>
    <p:sldId id="312" r:id="rId13"/>
    <p:sldId id="294" r:id="rId14"/>
    <p:sldId id="313" r:id="rId15"/>
    <p:sldId id="291" r:id="rId16"/>
    <p:sldId id="295" r:id="rId17"/>
    <p:sldId id="292" r:id="rId18"/>
    <p:sldId id="293" r:id="rId19"/>
    <p:sldId id="283" r:id="rId20"/>
    <p:sldId id="284" r:id="rId21"/>
    <p:sldId id="285" r:id="rId22"/>
    <p:sldId id="296" r:id="rId23"/>
    <p:sldId id="261" r:id="rId24"/>
    <p:sldId id="314" r:id="rId25"/>
    <p:sldId id="275" r:id="rId26"/>
    <p:sldId id="276" r:id="rId27"/>
    <p:sldId id="320" r:id="rId28"/>
    <p:sldId id="315" r:id="rId29"/>
    <p:sldId id="317" r:id="rId30"/>
    <p:sldId id="319" r:id="rId31"/>
    <p:sldId id="298" r:id="rId32"/>
    <p:sldId id="299" r:id="rId33"/>
    <p:sldId id="300" r:id="rId34"/>
    <p:sldId id="260" r:id="rId35"/>
    <p:sldId id="309" r:id="rId36"/>
    <p:sldId id="279" r:id="rId37"/>
    <p:sldId id="280" r:id="rId38"/>
    <p:sldId id="281" r:id="rId39"/>
    <p:sldId id="265" r:id="rId40"/>
    <p:sldId id="257" r:id="rId41"/>
    <p:sldId id="273" r:id="rId42"/>
    <p:sldId id="274" r:id="rId43"/>
    <p:sldId id="304" r:id="rId44"/>
    <p:sldId id="277" r:id="rId45"/>
    <p:sldId id="278" r:id="rId46"/>
    <p:sldId id="269" r:id="rId47"/>
    <p:sldId id="264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47A8-2C18-48ED-9CA5-CBACF21E3AC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cs-CZ" dirty="0" smtClean="0"/>
              <a:t>Valná hromada kapitálové obchodní společnosti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988768"/>
            <a:ext cx="7776864" cy="1752600"/>
          </a:xfrm>
        </p:spPr>
        <p:txBody>
          <a:bodyPr/>
          <a:lstStyle/>
          <a:p>
            <a:r>
              <a:rPr lang="cs-CZ" dirty="0" smtClean="0"/>
              <a:t>Přednáška z předmětu Praktikum </a:t>
            </a:r>
            <a:r>
              <a:rPr lang="cs-CZ" dirty="0" err="1"/>
              <a:t>M</a:t>
            </a:r>
            <a:r>
              <a:rPr lang="cs-CZ" dirty="0" err="1" smtClean="0"/>
              <a:t>agikum</a:t>
            </a:r>
            <a:endParaRPr lang="cs-CZ" dirty="0" smtClean="0"/>
          </a:p>
          <a:p>
            <a:r>
              <a:rPr lang="cs-CZ" dirty="0" smtClean="0"/>
              <a:t>Jaromír Kožiak</a:t>
            </a:r>
            <a:endParaRPr lang="cs-CZ" dirty="0"/>
          </a:p>
        </p:txBody>
      </p:sp>
      <p:pic>
        <p:nvPicPr>
          <p:cNvPr id="22530" name="Picture 2" descr="VÃ½sledek obrÃ¡zku pro valnÃ¡ hrom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52450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svolávání VH v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§ 406 ZOK</a:t>
            </a:r>
          </a:p>
          <a:p>
            <a:r>
              <a:rPr lang="cs-CZ" dirty="0" smtClean="0"/>
              <a:t>Svolavatel nejméně 30 dnů přede dnem konání valné hromady uveřejní pozvánku na valnou hromadu na internetových stránkách společnosti a současně ji zašle akcionářům vlastnícím akcie na jméno nebo zaknihované akcie nebo imobilizované akcie v úschově. </a:t>
            </a:r>
          </a:p>
          <a:p>
            <a:r>
              <a:rPr lang="cs-CZ" dirty="0" smtClean="0"/>
              <a:t>Stanovy mohou určit i další požadavky na svolání valné hromady. Stanovy mohou také určit, jakým způsobem bude nahrazeno zasílání pozvánky na adresu akcionáře.</a:t>
            </a:r>
          </a:p>
          <a:p>
            <a:r>
              <a:rPr lang="cs-CZ" dirty="0" smtClean="0"/>
              <a:t>Uveřejněním pozvánky se považuje pozvánka za doručenou akcionářům vlastnícím akcie na majitele. Pozvánka musí být na internetových stránkách společnosti uveřejněna až do okamžiku konání valné hromady.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nedoručeným pozvánkám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Nejvyšší soud, 29 </a:t>
            </a:r>
            <a:r>
              <a:rPr lang="cs-CZ" b="1" dirty="0" err="1"/>
              <a:t>Odo</a:t>
            </a:r>
            <a:r>
              <a:rPr lang="cs-CZ" b="1" dirty="0"/>
              <a:t> </a:t>
            </a:r>
            <a:r>
              <a:rPr lang="cs-CZ" b="1" dirty="0" smtClean="0"/>
              <a:t>1429/2006</a:t>
            </a:r>
          </a:p>
          <a:p>
            <a:pPr lvl="1"/>
            <a:r>
              <a:rPr lang="cs-CZ" dirty="0"/>
              <a:t>Odeslala-li společnost pozvánku na valnou hromadu doporučeným dopisem společníkům na jejich poslední známou adresu, byl termín a program valné hromady účastníkům oznámen ve </a:t>
            </a:r>
            <a:r>
              <a:rPr lang="cs-CZ" dirty="0" smtClean="0"/>
              <a:t>…</a:t>
            </a:r>
            <a:r>
              <a:rPr lang="cs-CZ" dirty="0"/>
              <a:t> i tehdy, nebyla-li zásilka doručena adresátu z příčin, jež spočívají na jeho straně</a:t>
            </a:r>
            <a:r>
              <a:rPr lang="cs-CZ" dirty="0" smtClean="0"/>
              <a:t>. </a:t>
            </a:r>
          </a:p>
          <a:p>
            <a:pPr lvl="1"/>
            <a:r>
              <a:rPr lang="en-GB" dirty="0" smtClean="0"/>
              <a:t>[</a:t>
            </a:r>
            <a:r>
              <a:rPr lang="cs-CZ" dirty="0" smtClean="0"/>
              <a:t>pozn. přednášejícího - </a:t>
            </a:r>
            <a:r>
              <a:rPr lang="en-GB" dirty="0" err="1" smtClean="0"/>
              <a:t>adres</a:t>
            </a:r>
            <a:r>
              <a:rPr lang="cs-CZ" dirty="0" err="1" smtClean="0"/>
              <a:t>át</a:t>
            </a:r>
            <a:r>
              <a:rPr lang="cs-CZ" dirty="0" smtClean="0"/>
              <a:t> si pozvánku nevyzvedl na poště</a:t>
            </a:r>
            <a:r>
              <a:rPr lang="en-GB" dirty="0" smtClean="0"/>
              <a:t>]</a:t>
            </a:r>
            <a:endParaRPr lang="cs-CZ" dirty="0" smtClean="0"/>
          </a:p>
          <a:p>
            <a:r>
              <a:rPr lang="cs-CZ" sz="3100" b="1" dirty="0"/>
              <a:t>Nejvyšší soud, 29 </a:t>
            </a:r>
            <a:r>
              <a:rPr lang="cs-CZ" sz="3100" b="1" dirty="0" err="1"/>
              <a:t>Odo</a:t>
            </a:r>
            <a:r>
              <a:rPr lang="cs-CZ" sz="3100" b="1" dirty="0"/>
              <a:t> </a:t>
            </a:r>
            <a:r>
              <a:rPr lang="cs-CZ" sz="3100" b="1" dirty="0" smtClean="0"/>
              <a:t>634/2005</a:t>
            </a:r>
            <a:endParaRPr lang="cs-CZ" sz="3100" b="1" dirty="0"/>
          </a:p>
          <a:p>
            <a:pPr lvl="1"/>
            <a:r>
              <a:rPr lang="cs-CZ" dirty="0"/>
              <a:t>Zašle-li společnost pozvánku na valnou hromadu na adresu akcionáře uvedenou v seznamu akcionářů, o jejíž změnu akcionář nepožádal, doporučeně, učiní podle mínění dovolacího soudu k zajištění práva akcionářů zúčastnit se valné hromady </a:t>
            </a:r>
            <a:r>
              <a:rPr lang="cs-CZ" b="1" dirty="0"/>
              <a:t>vše, co po ní lze spravedlivě požadovat</a:t>
            </a:r>
            <a:r>
              <a:rPr lang="cs-CZ" b="1" dirty="0" smtClean="0"/>
              <a:t>.</a:t>
            </a:r>
          </a:p>
          <a:p>
            <a:pPr lvl="1"/>
            <a:r>
              <a:rPr lang="en-GB" dirty="0" smtClean="0"/>
              <a:t>[</a:t>
            </a:r>
            <a:r>
              <a:rPr lang="cs-CZ" dirty="0" smtClean="0"/>
              <a:t>pozn. přednášejícího – společník užíval několik adres a nechával si poštu posílat od společnosti na střídavě na různé. Změnu </a:t>
            </a:r>
            <a:r>
              <a:rPr lang="en-GB" dirty="0" smtClean="0"/>
              <a:t> </a:t>
            </a:r>
            <a:r>
              <a:rPr lang="en-GB" dirty="0" err="1" smtClean="0"/>
              <a:t>adresy</a:t>
            </a:r>
            <a:r>
              <a:rPr lang="en-GB" dirty="0" smtClean="0"/>
              <a:t> pro </a:t>
            </a:r>
            <a:r>
              <a:rPr lang="cs-CZ" dirty="0" smtClean="0"/>
              <a:t>seznam akcionářů však neohlásil.</a:t>
            </a:r>
            <a:r>
              <a:rPr lang="en-GB" dirty="0" smtClean="0"/>
              <a:t>]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nedoručeným pozvánkám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Nejvyšší soud, 29 </a:t>
            </a:r>
            <a:r>
              <a:rPr lang="cs-CZ" b="1" dirty="0" err="1" smtClean="0"/>
              <a:t>Cdo</a:t>
            </a:r>
            <a:r>
              <a:rPr lang="cs-CZ" b="1" dirty="0" smtClean="0"/>
              <a:t> 1982/2011</a:t>
            </a:r>
          </a:p>
          <a:p>
            <a:pPr lvl="1"/>
            <a:r>
              <a:rPr lang="cs-CZ" dirty="0" smtClean="0"/>
              <a:t>Nepožádal-li společník společnosti s ručením omezeným, aby společnost poté, co se změnila jeho adresa, promítla tuto změnu do seznamu společníků, ač takovou možnost měl, zanedbal sám ochranu svých práv a takové zanedbání nelze interpretovat v neprospěch společnosti. Neoznámí-li společník změnu v doručovací adrese, je bez významu, zda ostatním společníkům bylo známo, kde se skutečně zdržuje, či nikoli.</a:t>
            </a:r>
          </a:p>
          <a:p>
            <a:pPr lvl="1"/>
            <a:r>
              <a:rPr lang="en-GB" dirty="0" smtClean="0"/>
              <a:t>[</a:t>
            </a:r>
            <a:r>
              <a:rPr lang="cs-CZ" dirty="0" smtClean="0"/>
              <a:t>pozn. přednášejícího – společník a současně jednatel měl</a:t>
            </a:r>
            <a:r>
              <a:rPr lang="cs-CZ" b="1" dirty="0" smtClean="0"/>
              <a:t> v obchodním rejstříku zapsány dvě adresy</a:t>
            </a:r>
            <a:r>
              <a:rPr lang="cs-CZ" dirty="0" smtClean="0"/>
              <a:t>, doručeno mu bylo na adresu v Rusku, která byla současně zapsána v seznamu společníků.  Soud také zmínil, že jde rovněž o porušení povinnosti jednatele při vedení seznamu společníků – změny týkající se vlastní osoby má zapsat bezodkladně </a:t>
            </a:r>
            <a:r>
              <a:rPr lang="en-GB" dirty="0" smtClean="0"/>
              <a:t>]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pozvánky</a:t>
            </a:r>
            <a:endParaRPr lang="cs-CZ" dirty="0"/>
          </a:p>
        </p:txBody>
      </p:sp>
      <p:pic>
        <p:nvPicPr>
          <p:cNvPr id="9218" name="Picture 2" descr="VÃ½sledek obrÃ¡zku pro valnÃ¡ hrom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44816" cy="5028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pozvánky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Musí být pozvánka podepsaná? </a:t>
            </a:r>
          </a:p>
          <a:p>
            <a:r>
              <a:rPr lang="cs-CZ" dirty="0" smtClean="0"/>
              <a:t>Co když svolává kolektivní orgán? </a:t>
            </a:r>
          </a:p>
          <a:p>
            <a:r>
              <a:rPr lang="cs-CZ" b="1" dirty="0" smtClean="0"/>
              <a:t>Nejvyšší </a:t>
            </a:r>
            <a:r>
              <a:rPr lang="cs-CZ" b="1" dirty="0"/>
              <a:t>soud, 35 </a:t>
            </a:r>
            <a:r>
              <a:rPr lang="cs-CZ" b="1" dirty="0" err="1"/>
              <a:t>Odo</a:t>
            </a:r>
            <a:r>
              <a:rPr lang="cs-CZ" b="1" dirty="0"/>
              <a:t> 755/2005, 13. 12. </a:t>
            </a:r>
            <a:r>
              <a:rPr lang="cs-CZ" b="1" dirty="0" smtClean="0"/>
              <a:t>2006</a:t>
            </a:r>
          </a:p>
          <a:p>
            <a:pPr lvl="1" fontAlgn="ctr"/>
            <a:r>
              <a:rPr lang="en-GB" dirty="0" smtClean="0"/>
              <a:t>Je </a:t>
            </a:r>
            <a:r>
              <a:rPr lang="en-GB" dirty="0" err="1" smtClean="0"/>
              <a:t>st</a:t>
            </a:r>
            <a:r>
              <a:rPr lang="cs-CZ" dirty="0" err="1" smtClean="0"/>
              <a:t>ále</a:t>
            </a:r>
            <a:r>
              <a:rPr lang="cs-CZ" dirty="0" smtClean="0"/>
              <a:t> aktuální podle nové právní úpravy?</a:t>
            </a:r>
          </a:p>
          <a:p>
            <a:pPr lvl="1" fontAlgn="ctr"/>
            <a:r>
              <a:rPr lang="cs-CZ" dirty="0" smtClean="0"/>
              <a:t>Pozvánka </a:t>
            </a:r>
            <a:r>
              <a:rPr lang="cs-CZ" dirty="0"/>
              <a:t>na valnou hromadu či oznámení o jejím konání nejsou právním úkonem.Předsedou valné hromady nemusí být akcionář</a:t>
            </a:r>
            <a:r>
              <a:rPr lang="cs-CZ" dirty="0" smtClean="0"/>
              <a:t>.</a:t>
            </a:r>
          </a:p>
          <a:p>
            <a:pPr lvl="1" fontAlgn="ctr"/>
            <a:r>
              <a:rPr lang="en-GB" dirty="0" smtClean="0"/>
              <a:t>[</a:t>
            </a:r>
            <a:r>
              <a:rPr lang="en-GB" dirty="0" err="1" smtClean="0"/>
              <a:t>pozn</a:t>
            </a:r>
            <a:r>
              <a:rPr lang="en-GB" dirty="0" smtClean="0"/>
              <a:t>. </a:t>
            </a:r>
            <a:r>
              <a:rPr lang="cs-CZ" dirty="0" smtClean="0"/>
              <a:t>přednášejícího – NS dovozuje z toho, že nejde o právní úkon, že nelze přezkoumávat platnost pozvánky a chybějící podpis tedy nevadí</a:t>
            </a:r>
            <a:r>
              <a:rPr lang="en-GB" dirty="0" smtClean="0"/>
              <a:t>]</a:t>
            </a:r>
            <a:endParaRPr lang="cs-CZ" dirty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pozvánky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§ 407 ZOK pro AS – pozvánka obsahuje</a:t>
            </a:r>
          </a:p>
          <a:p>
            <a:pPr lvl="1"/>
            <a:r>
              <a:rPr lang="cs-CZ" i="1" dirty="0" smtClean="0"/>
              <a:t>a)</a:t>
            </a:r>
            <a:r>
              <a:rPr lang="cs-CZ" dirty="0" smtClean="0"/>
              <a:t> firmu a sídlo společnosti,</a:t>
            </a:r>
          </a:p>
          <a:p>
            <a:pPr lvl="1"/>
            <a:r>
              <a:rPr lang="cs-CZ" i="1" dirty="0" smtClean="0"/>
              <a:t>b)</a:t>
            </a:r>
            <a:r>
              <a:rPr lang="cs-CZ" dirty="0" smtClean="0"/>
              <a:t> místo, datum a hodinu konání valné hromady,</a:t>
            </a:r>
          </a:p>
          <a:p>
            <a:pPr lvl="1"/>
            <a:r>
              <a:rPr lang="cs-CZ" i="1" dirty="0" smtClean="0"/>
              <a:t>c)</a:t>
            </a:r>
            <a:r>
              <a:rPr lang="cs-CZ" dirty="0" smtClean="0"/>
              <a:t> označení, zda se svolává řádná nebo náhradní valná hromada,</a:t>
            </a:r>
          </a:p>
          <a:p>
            <a:pPr lvl="1"/>
            <a:r>
              <a:rPr lang="cs-CZ" i="1" dirty="0" smtClean="0"/>
              <a:t>d)</a:t>
            </a:r>
            <a:r>
              <a:rPr lang="cs-CZ" dirty="0" smtClean="0"/>
              <a:t> pořad valné hromady, včetně uvedení osoby, je-li navrhována jako člen orgánu společnosti,</a:t>
            </a:r>
          </a:p>
          <a:p>
            <a:pPr lvl="1"/>
            <a:r>
              <a:rPr lang="cs-CZ" i="1" dirty="0" smtClean="0"/>
              <a:t>e)</a:t>
            </a:r>
            <a:r>
              <a:rPr lang="cs-CZ" dirty="0" smtClean="0"/>
              <a:t> rozhodný den k účasti na valné hromadě, pokud byl určen, a vysvětlení jeho významu pro hlasování na valné hromadě,</a:t>
            </a:r>
          </a:p>
          <a:p>
            <a:pPr lvl="1"/>
            <a:r>
              <a:rPr lang="cs-CZ" i="1" dirty="0" smtClean="0"/>
              <a:t>f)</a:t>
            </a:r>
            <a:r>
              <a:rPr lang="cs-CZ" dirty="0" smtClean="0"/>
              <a:t> návrh usnesení valné hromady a jeho zdůvodnění,</a:t>
            </a:r>
          </a:p>
          <a:p>
            <a:pPr lvl="1"/>
            <a:r>
              <a:rPr lang="cs-CZ" i="1" dirty="0" smtClean="0"/>
              <a:t>g)</a:t>
            </a:r>
            <a:r>
              <a:rPr lang="cs-CZ" dirty="0" smtClean="0"/>
              <a:t> lhůtu pro doručení vyjádření akcionáře k pořadu valné hromady, je-li umožněno korespondenční hlasování, která nesmí být kratší než 15 dnů; pro začátek jejího běhu je rozhodné doručení návrhu akcionáři.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a čas konání VH</a:t>
            </a:r>
            <a:endParaRPr lang="cs-CZ" dirty="0"/>
          </a:p>
        </p:txBody>
      </p:sp>
      <p:pic>
        <p:nvPicPr>
          <p:cNvPr id="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49540"/>
            <a:ext cx="8640960" cy="409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a čas konání VH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§ 186/408 ZOK Místo, datum a hodina konání valné hromady se stanoví tak, aby nepřiměřeně neomezovalo právo akcionáře se jí zúčastnit.</a:t>
            </a:r>
          </a:p>
          <a:p>
            <a:r>
              <a:rPr lang="cs-CZ" dirty="0" smtClean="0"/>
              <a:t>Změna místa konání – vyžaduje oznámení způsobem předepsaným pro svolání, jinak vada - </a:t>
            </a:r>
            <a:r>
              <a:rPr lang="cs-CZ" dirty="0"/>
              <a:t>Nejvyšší soud, 29 </a:t>
            </a:r>
            <a:r>
              <a:rPr lang="cs-CZ" dirty="0" err="1"/>
              <a:t>Odo</a:t>
            </a:r>
            <a:r>
              <a:rPr lang="cs-CZ" dirty="0"/>
              <a:t> 984/2005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b="1" dirty="0"/>
              <a:t>29 Cdo 66/2011</a:t>
            </a:r>
            <a:r>
              <a:rPr lang="pl-PL" dirty="0" smtClean="0"/>
              <a:t> ze dne 18.10.2011 </a:t>
            </a:r>
            <a:br>
              <a:rPr lang="pl-PL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Svolavatelé valné hromady musí určit místo, datum a hodinu konání valné hromady tak, aby základní smysl celé úpravy procesu svolání valné hromady zůstal zachován. </a:t>
            </a:r>
            <a:r>
              <a:rPr lang="cs-CZ" b="1" dirty="0" smtClean="0"/>
              <a:t>Posouzení … závisí na poměrech konkrétní společnosti</a:t>
            </a:r>
            <a:r>
              <a:rPr lang="cs-CZ" dirty="0" smtClean="0"/>
              <a:t>. Při úvaze o vhodnosti zvoleného místa je významná zejména jeho </a:t>
            </a:r>
            <a:r>
              <a:rPr lang="cs-CZ" b="1" dirty="0" smtClean="0"/>
              <a:t>dopravní dostupnost pro společníky</a:t>
            </a:r>
            <a:r>
              <a:rPr lang="cs-CZ" dirty="0" smtClean="0"/>
              <a:t>, a to i s ohledem na určené datum a hodinu.</a:t>
            </a:r>
          </a:p>
          <a:p>
            <a:r>
              <a:rPr lang="cs-CZ" dirty="0" smtClean="0"/>
              <a:t>Má-li společnost dva společníky, jednoho se sídlem a druhého s bydlištěm v Brně, je v rozporu se zásadou ochrany minoritních společníků svolat valnou hromadu mimo území České republiky, pokud s tím některý ze společníků nesouhlasí.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29 Cdo 4796/2010</a:t>
            </a:r>
            <a:r>
              <a:rPr lang="pl-PL" dirty="0" smtClean="0"/>
              <a:t> ze dne 23.02.2011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posuzování vhodnosti místa konání valné hromady je nutno vzít v úvahu zejména akcionářskou strukturu společnosti a dopravní dostupnost určeného místa.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Valná hromada x všichni společníci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x kapitálové společnosti</a:t>
            </a:r>
          </a:p>
          <a:p>
            <a:r>
              <a:rPr lang="cs-CZ" dirty="0" smtClean="0"/>
              <a:t>Rozhodnutí orgánu x dohoda společníků</a:t>
            </a:r>
          </a:p>
          <a:p>
            <a:r>
              <a:rPr lang="cs-CZ" dirty="0" smtClean="0"/>
              <a:t>Svolávání, kvorum pro usnášeníschopnost x přítomnost všech</a:t>
            </a:r>
          </a:p>
          <a:p>
            <a:r>
              <a:rPr lang="cs-CZ" dirty="0" smtClean="0"/>
              <a:t>Rozhodná většina x souhlas všech (většinový princip x jednomyslnost)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29 Cdo 4820/2010</a:t>
            </a:r>
            <a:r>
              <a:rPr lang="pl-PL" dirty="0" smtClean="0"/>
              <a:t> ze dne 23.02.2011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Porušení pravidel pro určení místa, data a hodiny konání valné hromady se může dovolávat </a:t>
            </a:r>
            <a:r>
              <a:rPr lang="cs-CZ" b="1" dirty="0" smtClean="0"/>
              <a:t>i akcionář, který se napadené valné hromady zúčastnil.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Vzdání se práva na řádné a včasné svolání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§ 184/3 ZOK a.s.</a:t>
            </a:r>
          </a:p>
          <a:p>
            <a:r>
              <a:rPr lang="cs-CZ" dirty="0" smtClean="0"/>
              <a:t>písemným prohlášením s úředně ověřeným podpisem nebo ústním prohlášením učiněným na valné hromadě. Prohlášení na valné hromadě se uvede v zápisu o jednání valné hromady. </a:t>
            </a:r>
          </a:p>
          <a:p>
            <a:r>
              <a:rPr lang="cs-CZ" dirty="0" smtClean="0"/>
              <a:t>§ 411/2 ZOK a.s.</a:t>
            </a:r>
          </a:p>
          <a:p>
            <a:r>
              <a:rPr lang="cs-CZ" dirty="0" smtClean="0"/>
              <a:t>Bez splnění požadavků tohoto zákona na svolání valné hromady se valná hromada může konat jen tehdy, souhlasí-li s tím všichni akcionáři a určí-li tak stanovy.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Usnášeníschopnost VH</a:t>
            </a:r>
            <a:endParaRPr lang="cs-CZ" dirty="0"/>
          </a:p>
        </p:txBody>
      </p:sp>
      <p:pic>
        <p:nvPicPr>
          <p:cNvPr id="1026" name="Picture 2" descr="Výsledek obrázku pro empty parli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208"/>
            <a:ext cx="4145787" cy="2334792"/>
          </a:xfrm>
          <a:prstGeom prst="rect">
            <a:avLst/>
          </a:prstGeom>
          <a:noFill/>
        </p:spPr>
      </p:pic>
      <p:pic>
        <p:nvPicPr>
          <p:cNvPr id="1028" name="Picture 4" descr="Výsledek obrázku pro full house of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014" y="1196752"/>
            <a:ext cx="5014986" cy="3336286"/>
          </a:xfrm>
          <a:prstGeom prst="rect">
            <a:avLst/>
          </a:prstGeom>
          <a:noFill/>
        </p:spPr>
      </p:pic>
      <p:pic>
        <p:nvPicPr>
          <p:cNvPr id="1030" name="Picture 6" descr="https://rightsincontext.files.wordpress.com/2013/06/house-of-commons-nearly-emp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827" y="1196752"/>
            <a:ext cx="2905125" cy="157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Usnášeníschopnost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Naplnění kvora jako podmínka pro rozhodování valné hromady</a:t>
            </a:r>
          </a:p>
          <a:p>
            <a:r>
              <a:rPr lang="cs-CZ" dirty="0" smtClean="0"/>
              <a:t>Jednání neusnášeníschopné valné hromady – lze VH například něco oznámit nebo doručit? L</a:t>
            </a:r>
          </a:p>
          <a:p>
            <a:r>
              <a:rPr lang="cs-CZ" dirty="0" err="1" smtClean="0"/>
              <a:t>Dispozitivnost</a:t>
            </a:r>
            <a:r>
              <a:rPr lang="cs-CZ" dirty="0" smtClean="0"/>
              <a:t> právní úpravy a její hranice</a:t>
            </a:r>
          </a:p>
          <a:p>
            <a:r>
              <a:rPr lang="cs-CZ" dirty="0" smtClean="0"/>
              <a:t>Změny v počtu přítomných a jejich důsledky?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Společníci, kteří nemohou hlasovat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Nejvyšší soud, 29 </a:t>
            </a:r>
            <a:r>
              <a:rPr lang="cs-CZ" b="1" dirty="0" err="1"/>
              <a:t>Cdo</a:t>
            </a:r>
            <a:r>
              <a:rPr lang="cs-CZ" b="1" dirty="0"/>
              <a:t> </a:t>
            </a:r>
            <a:r>
              <a:rPr lang="cs-CZ" b="1" dirty="0" smtClean="0"/>
              <a:t>649/2015</a:t>
            </a:r>
          </a:p>
          <a:p>
            <a:pPr lvl="1"/>
            <a:r>
              <a:rPr lang="cs-CZ" dirty="0" smtClean="0"/>
              <a:t>I v poměrech právní úpravy účinné od 1. 1. 2014 platí, že při posuzování způsobilosti valné hromady činit rozhodnutí se nepřihlíží k hlasům společníků, kteří nemohou vykonávat hlasovací právo, tak, že od celkového počtu hlasů, kterými společníci na valné hromadě disponují, se odečtou hlasy, s nimiž nemůže být vykonáváno hlasovací právo.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Zákonná kvora pro usnášeníschopnost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společnosti – implikované 100% kvorum (§105 ZOK)</a:t>
            </a:r>
          </a:p>
          <a:p>
            <a:r>
              <a:rPr lang="cs-CZ" dirty="0" smtClean="0"/>
              <a:t>§ 169 SRO – alespoň 50% hlasů</a:t>
            </a:r>
          </a:p>
          <a:p>
            <a:r>
              <a:rPr lang="cs-CZ" dirty="0" smtClean="0"/>
              <a:t>§ 412 AS - více než 30 % hlasů</a:t>
            </a:r>
          </a:p>
          <a:p>
            <a:r>
              <a:rPr lang="cs-CZ" dirty="0" smtClean="0"/>
              <a:t>§ 644 ZOK - družstvo</a:t>
            </a:r>
            <a:r>
              <a:rPr lang="cs-CZ" dirty="0"/>
              <a:t> většina všech členů majících většinu všech </a:t>
            </a:r>
            <a:r>
              <a:rPr lang="cs-CZ" dirty="0" smtClean="0"/>
              <a:t>hlasů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Náhradní zasedání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Akciová společnost § 414, družstvo § 647</a:t>
            </a:r>
          </a:p>
          <a:p>
            <a:r>
              <a:rPr lang="cs-CZ" dirty="0" smtClean="0"/>
              <a:t>Smysl – umožnit rozhodování NO v korporaci, jejíž členové nechodí na zasedání x ochrana před zneužitím</a:t>
            </a:r>
          </a:p>
          <a:p>
            <a:r>
              <a:rPr lang="cs-CZ" dirty="0" smtClean="0"/>
              <a:t>Podmínky pro svolání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okud bylo zasedání neusnášeníschopné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e-li </a:t>
            </a:r>
            <a:r>
              <a:rPr lang="cs-CZ" dirty="0"/>
              <a:t>to stále </a:t>
            </a:r>
            <a:r>
              <a:rPr lang="cs-CZ" dirty="0" smtClean="0"/>
              <a:t>potřebné – možnost diskrece pro </a:t>
            </a:r>
            <a:r>
              <a:rPr lang="cs-CZ" dirty="0" err="1" smtClean="0"/>
              <a:t>svolatele</a:t>
            </a:r>
            <a:r>
              <a:rPr lang="cs-CZ" dirty="0" smtClean="0"/>
              <a:t> 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volá bez </a:t>
            </a:r>
            <a:r>
              <a:rPr lang="cs-CZ" dirty="0"/>
              <a:t>zbytečného </a:t>
            </a:r>
            <a:r>
              <a:rPr lang="cs-CZ" dirty="0" smtClean="0"/>
              <a:t>odkladu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tejný program</a:t>
            </a:r>
          </a:p>
          <a:p>
            <a:r>
              <a:rPr lang="cs-CZ" dirty="0" smtClean="0"/>
              <a:t>Další podmínky v a.s. </a:t>
            </a:r>
          </a:p>
          <a:p>
            <a:pPr lvl="1"/>
            <a:r>
              <a:rPr lang="cs-CZ" dirty="0" smtClean="0"/>
              <a:t>zašle </a:t>
            </a:r>
            <a:r>
              <a:rPr lang="cs-CZ" dirty="0"/>
              <a:t>nejpozději do 15 dnů </a:t>
            </a:r>
            <a:r>
              <a:rPr lang="cs-CZ" dirty="0" smtClean="0"/>
              <a:t> pozvánku</a:t>
            </a:r>
          </a:p>
          <a:p>
            <a:pPr lvl="1"/>
            <a:r>
              <a:rPr lang="cs-CZ" dirty="0" smtClean="0"/>
              <a:t>náhradní </a:t>
            </a:r>
            <a:r>
              <a:rPr lang="cs-CZ" dirty="0"/>
              <a:t>valná hromada se musí konat nejpozději do 6 </a:t>
            </a:r>
            <a:r>
              <a:rPr lang="cs-CZ" dirty="0" smtClean="0"/>
              <a:t>týdnů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Rozhodná většina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nadpoloviční většina přítomných</a:t>
            </a:r>
          </a:p>
          <a:p>
            <a:r>
              <a:rPr lang="cs-CZ" dirty="0" smtClean="0"/>
              <a:t>Kvalifikovaná</a:t>
            </a:r>
          </a:p>
          <a:p>
            <a:r>
              <a:rPr lang="cs-CZ" dirty="0" smtClean="0"/>
              <a:t>Souhlas dotčených společníků</a:t>
            </a:r>
          </a:p>
          <a:p>
            <a:r>
              <a:rPr lang="cs-CZ" dirty="0" smtClean="0"/>
              <a:t>Souhlas všech společníků</a:t>
            </a:r>
          </a:p>
          <a:p>
            <a:r>
              <a:rPr lang="cs-CZ" dirty="0" smtClean="0"/>
              <a:t>Souhlas většiny dotčených akcionářů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Účast na valné hromadě a hlasování</a:t>
            </a:r>
            <a:endParaRPr lang="cs-CZ" dirty="0"/>
          </a:p>
        </p:txBody>
      </p:sp>
      <p:pic>
        <p:nvPicPr>
          <p:cNvPr id="33794" name="Picture 2" descr="VÃ½sledek obrÃ¡zku pro general meeting v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810000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Rozhodný den pro účast na valné hromadě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§ 405 ZOK</a:t>
            </a:r>
          </a:p>
          <a:p>
            <a:r>
              <a:rPr lang="cs-CZ" dirty="0" smtClean="0"/>
              <a:t>Cíl – zjednodušit provádění prezence, omezit „machinace“ s akciemi před a na VH</a:t>
            </a:r>
          </a:p>
          <a:p>
            <a:r>
              <a:rPr lang="cs-CZ" dirty="0" smtClean="0"/>
              <a:t>Určí stanovy nebo předcházející usnesení VH</a:t>
            </a:r>
          </a:p>
          <a:p>
            <a:r>
              <a:rPr lang="cs-CZ" dirty="0" smtClean="0"/>
              <a:t>Není-li určen, jde o den konání valné hromady</a:t>
            </a:r>
          </a:p>
          <a:p>
            <a:r>
              <a:rPr lang="cs-CZ" dirty="0" smtClean="0"/>
              <a:t>Max 30 dní před konáním</a:t>
            </a:r>
          </a:p>
          <a:p>
            <a:r>
              <a:rPr lang="cs-CZ" dirty="0" smtClean="0"/>
              <a:t>Společnosti na evropském regulovaném trhu – vždy sedmý den před konáním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Působnost nejvyššího orgánu, její </a:t>
            </a:r>
            <a:r>
              <a:rPr lang="cs-CZ" dirty="0" smtClean="0"/>
              <a:t>překročení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Taxativně vymezená výčtem v zákoně nebo společenské smlouvě</a:t>
            </a:r>
          </a:p>
          <a:p>
            <a:r>
              <a:rPr lang="cs-CZ" dirty="0" smtClean="0"/>
              <a:t>Zbytková působnost statutární vedení</a:t>
            </a:r>
          </a:p>
          <a:p>
            <a:r>
              <a:rPr lang="cs-CZ" dirty="0" smtClean="0"/>
              <a:t>Překročení působnosti – zdánlivost právního jednání</a:t>
            </a:r>
          </a:p>
          <a:p>
            <a:r>
              <a:rPr lang="cs-CZ" dirty="0" smtClean="0"/>
              <a:t>Pokyny a zasahování do obchodního vedení</a:t>
            </a:r>
          </a:p>
          <a:p>
            <a:r>
              <a:rPr lang="cs-CZ" dirty="0" smtClean="0"/>
              <a:t>Atrakce pravomoci v s.r.o.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Prokazování se na VH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§ </a:t>
            </a:r>
            <a:r>
              <a:rPr lang="cs-CZ" b="1" dirty="0" smtClean="0"/>
              <a:t>265/1 ZOK (AS) -</a:t>
            </a:r>
            <a:r>
              <a:rPr lang="cs-CZ" dirty="0"/>
              <a:t> Má se za to, že ve vztahu ke společnosti je akcionářem ten, kdo je zapsán v seznamu </a:t>
            </a:r>
            <a:r>
              <a:rPr lang="cs-CZ" dirty="0" smtClean="0"/>
              <a:t>akcionářů.</a:t>
            </a:r>
          </a:p>
          <a:p>
            <a:pPr lvl="1"/>
            <a:r>
              <a:rPr lang="cs-CZ" dirty="0" smtClean="0"/>
              <a:t>ke dni konání nebo rozhodnému dni</a:t>
            </a:r>
          </a:p>
          <a:p>
            <a:r>
              <a:rPr lang="cs-CZ" dirty="0" smtClean="0"/>
              <a:t>Prokazování opaku – způsobem pro doložení změny společníka nebo akcionáře</a:t>
            </a:r>
          </a:p>
          <a:p>
            <a:r>
              <a:rPr lang="cs-CZ" dirty="0" smtClean="0"/>
              <a:t>Prokazování totožnosti</a:t>
            </a:r>
          </a:p>
          <a:p>
            <a:r>
              <a:rPr lang="cs-CZ" dirty="0" smtClean="0"/>
              <a:t>Předkládání listinných akcií netřeba?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hlasů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S.r.o. 1 hlas na 1 Kč vkladu</a:t>
            </a:r>
          </a:p>
          <a:p>
            <a:r>
              <a:rPr lang="cs-CZ" dirty="0" smtClean="0"/>
              <a:t>A.s. – náležitost stanov (§ 250 ZOK)</a:t>
            </a:r>
          </a:p>
          <a:p>
            <a:r>
              <a:rPr lang="cs-CZ" dirty="0" smtClean="0"/>
              <a:t>Družstvo – každý člen 1 hlas, možné výjimky podle dalších vkladů</a:t>
            </a:r>
          </a:p>
          <a:p>
            <a:r>
              <a:rPr lang="cs-CZ" dirty="0" smtClean="0"/>
              <a:t>Zvláštní druhy podílů mohou situaci modifikovat (podíly bez hlasovacího práva, více/méně hlasů)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Pozastavení výkonu hlasovacího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S.r.o. - § 173 ZOK, a.s. § 426 ZOK</a:t>
            </a:r>
          </a:p>
          <a:p>
            <a:r>
              <a:rPr lang="cs-CZ" dirty="0" smtClean="0"/>
              <a:t>Společník nevykonává hlasovací právo, jestliže</a:t>
            </a:r>
          </a:p>
          <a:p>
            <a:pPr lvl="1"/>
            <a:r>
              <a:rPr lang="cs-CZ" i="1" dirty="0" smtClean="0"/>
              <a:t>a)</a:t>
            </a:r>
            <a:r>
              <a:rPr lang="cs-CZ" dirty="0" smtClean="0"/>
              <a:t> valná hromada rozhoduje o jeho nepeněžitém vkladu,</a:t>
            </a:r>
          </a:p>
          <a:p>
            <a:pPr lvl="1"/>
            <a:r>
              <a:rPr lang="cs-CZ" i="1" dirty="0" smtClean="0"/>
              <a:t>b)</a:t>
            </a:r>
            <a:r>
              <a:rPr lang="cs-CZ" dirty="0" smtClean="0"/>
              <a:t> valná hromada rozhoduje o jeho vyloučení nebo o podání návrhu na jeho vyloučení soudem,</a:t>
            </a:r>
          </a:p>
          <a:p>
            <a:pPr lvl="1"/>
            <a:r>
              <a:rPr lang="cs-CZ" i="1" dirty="0" smtClean="0"/>
              <a:t>c)</a:t>
            </a:r>
            <a:r>
              <a:rPr lang="cs-CZ" dirty="0" smtClean="0"/>
              <a:t> valná hromada rozhoduje o tom, zda jemu nebo osobě, s níž jedná ve shodě, má být prominuto splnění povinnosti, anebo zda má být odvolán z funkce člena orgánu společnosti pro porušení povinností při výkonu funkce, nebo</a:t>
            </a:r>
          </a:p>
          <a:p>
            <a:pPr lvl="1"/>
            <a:r>
              <a:rPr lang="cs-CZ" i="1" dirty="0" smtClean="0"/>
              <a:t>d)</a:t>
            </a:r>
            <a:r>
              <a:rPr lang="cs-CZ" dirty="0" smtClean="0"/>
              <a:t> je v prodlení s plněním vkladové povinnosti nebo se splněním příplatkové povinnosti, a to v rozsahu prodlení.</a:t>
            </a:r>
          </a:p>
          <a:p>
            <a:r>
              <a:rPr lang="cs-CZ" dirty="0" smtClean="0"/>
              <a:t>Zákaz výkonu hlasovacích práv neplatí v případě, že všichni společníci jednají ve shodě.</a:t>
            </a:r>
          </a:p>
          <a:p>
            <a:r>
              <a:rPr lang="cs-CZ" dirty="0" smtClean="0"/>
              <a:t>§ 149/2 – společnost, která nabyla vlastní podíl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Akcionář nevykonává své hlasovací právo</a:t>
            </a:r>
          </a:p>
          <a:p>
            <a:pPr lvl="1"/>
            <a:r>
              <a:rPr lang="cs-CZ" i="1" dirty="0" smtClean="0"/>
              <a:t>a)</a:t>
            </a:r>
            <a:r>
              <a:rPr lang="cs-CZ" dirty="0" smtClean="0"/>
              <a:t> je-li v prodlení se splněním vkladové povinnosti, a to v rozsahu prodlení,</a:t>
            </a:r>
          </a:p>
          <a:p>
            <a:pPr lvl="1"/>
            <a:r>
              <a:rPr lang="cs-CZ" i="1" dirty="0" smtClean="0"/>
              <a:t>b)</a:t>
            </a:r>
            <a:r>
              <a:rPr lang="cs-CZ" dirty="0" smtClean="0"/>
              <a:t> rozhoduje-li valná hromada o jeho nepeněžitém vkladu,</a:t>
            </a:r>
          </a:p>
          <a:p>
            <a:pPr lvl="1"/>
            <a:r>
              <a:rPr lang="cs-CZ" i="1" dirty="0" smtClean="0"/>
              <a:t>c)</a:t>
            </a:r>
            <a:r>
              <a:rPr lang="cs-CZ" dirty="0" smtClean="0"/>
              <a:t> rozhoduje-li valná hromada o tom, zda jemu nebo osobě, s níž jedná ve shodě, má být prominuto splnění povinnosti, anebo zda má být odvolán z funkce člena orgánu společnosti pro porušení povinností při výkonu funkce,</a:t>
            </a:r>
          </a:p>
          <a:p>
            <a:pPr lvl="1"/>
            <a:r>
              <a:rPr lang="cs-CZ" i="1" dirty="0" smtClean="0"/>
              <a:t>d)</a:t>
            </a:r>
            <a:r>
              <a:rPr lang="cs-CZ" dirty="0" smtClean="0"/>
              <a:t> v jiných případech stanovených tímto zákonem nebo jiným právním předpisem.</a:t>
            </a:r>
          </a:p>
          <a:p>
            <a:r>
              <a:rPr lang="cs-CZ" dirty="0" smtClean="0"/>
              <a:t>A.s. § 309 – společnost ohledně vlastních akcií</a:t>
            </a:r>
          </a:p>
          <a:p>
            <a:r>
              <a:rPr lang="cs-CZ" dirty="0" smtClean="0"/>
              <a:t>Akcionář v prodlení s předložením akcie společnosti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Hlasování na valné hromadě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Byl přijat volební řád? Určuje něco společenská smlouva?</a:t>
            </a:r>
          </a:p>
          <a:p>
            <a:r>
              <a:rPr lang="cs-CZ" dirty="0" smtClean="0"/>
              <a:t>Vhodný způsob hlasování – umožňuje spolehlivé zjištění výsledků</a:t>
            </a:r>
          </a:p>
          <a:p>
            <a:pPr lvl="1"/>
            <a:r>
              <a:rPr lang="cs-CZ" dirty="0" smtClean="0"/>
              <a:t>Aklamace?</a:t>
            </a:r>
          </a:p>
          <a:p>
            <a:pPr lvl="1"/>
            <a:r>
              <a:rPr lang="cs-CZ" dirty="0" smtClean="0"/>
              <a:t>Veřejné x tajné hlasování?</a:t>
            </a:r>
          </a:p>
          <a:p>
            <a:pPr lvl="1"/>
            <a:r>
              <a:rPr lang="cs-CZ" dirty="0" smtClean="0"/>
              <a:t>Způsob ověřitelný notářem, pokud pořizován NZ</a:t>
            </a:r>
          </a:p>
          <a:p>
            <a:r>
              <a:rPr lang="cs-CZ" dirty="0" smtClean="0"/>
              <a:t>Pořadí hlasování – pozměňovací návrhy, protinávrhy, návrh</a:t>
            </a:r>
          </a:p>
          <a:p>
            <a:r>
              <a:rPr lang="cs-CZ" dirty="0" smtClean="0"/>
              <a:t>Kumulativní x prosté hlasování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Plná moc pro hlasování na VH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§ 168/399/635 ZOK</a:t>
            </a:r>
          </a:p>
          <a:p>
            <a:r>
              <a:rPr lang="cs-CZ" dirty="0" smtClean="0"/>
              <a:t>Společník se zúčastňuje valné hromady osobně nebo v zastoupení. Plná moc musí být udělena písemně a musí z ní vyplývat, zda byla udělena pro zastoupení na jedné nebo na více valných hromadách.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Hlasování per </a:t>
            </a:r>
            <a:r>
              <a:rPr lang="cs-CZ" dirty="0" err="1" smtClean="0"/>
              <a:t>rollam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§ 175/418/652 ZOK</a:t>
            </a:r>
          </a:p>
          <a:p>
            <a:r>
              <a:rPr lang="cs-CZ" dirty="0" smtClean="0"/>
              <a:t>Zasedání se nekoná – statutární orgán rozešle návrh rozhodnutí společníkům, společníci hlasují korespondenčně.</a:t>
            </a:r>
          </a:p>
          <a:p>
            <a:r>
              <a:rPr lang="cs-CZ" dirty="0" smtClean="0"/>
              <a:t>Většina se vždy počítá ze všech společníků</a:t>
            </a:r>
          </a:p>
          <a:p>
            <a:r>
              <a:rPr lang="cs-CZ" dirty="0" smtClean="0"/>
              <a:t>Stačí napsat souhlasím? </a:t>
            </a:r>
          </a:p>
          <a:p>
            <a:r>
              <a:rPr lang="cs-CZ" dirty="0" smtClean="0"/>
              <a:t>Forma veřejné listiny </a:t>
            </a:r>
            <a:r>
              <a:rPr lang="cs-CZ" dirty="0"/>
              <a:t>x</a:t>
            </a:r>
            <a:r>
              <a:rPr lang="cs-CZ" dirty="0" smtClean="0"/>
              <a:t> ověřený podpis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Distanční hlasování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§ 167/2 ZOK s.r.o. § 398/2 a.s.</a:t>
            </a:r>
          </a:p>
          <a:p>
            <a:r>
              <a:rPr lang="cs-CZ" b="1" dirty="0" smtClean="0"/>
              <a:t>Připouští-li </a:t>
            </a:r>
            <a:r>
              <a:rPr lang="cs-CZ" dirty="0" smtClean="0"/>
              <a:t>společenská smlouva hlasování na valné hromadě nebo rozhodování mimo valnou hromadu s využitím technických prostředků, </a:t>
            </a:r>
          </a:p>
          <a:p>
            <a:r>
              <a:rPr lang="cs-CZ" dirty="0" smtClean="0"/>
              <a:t>tak, aby umožňovaly společnosti </a:t>
            </a:r>
            <a:r>
              <a:rPr lang="cs-CZ" b="1" dirty="0" smtClean="0"/>
              <a:t>ověřit totožnost </a:t>
            </a:r>
            <a:r>
              <a:rPr lang="cs-CZ" dirty="0" smtClean="0"/>
              <a:t>osoby oprávněné vykonávat hlasovací </a:t>
            </a:r>
            <a:r>
              <a:rPr lang="cs-CZ" b="1" dirty="0" smtClean="0"/>
              <a:t>právo a určit podíly</a:t>
            </a:r>
            <a:r>
              <a:rPr lang="cs-CZ" dirty="0" smtClean="0"/>
              <a:t>, s nimiž je spojeno vykonávané hlasovací právo, jinak se k hlasům odevzdaným takovým postupem ani k účasti takto hlasujících společníků </a:t>
            </a:r>
            <a:r>
              <a:rPr lang="cs-CZ" b="1" dirty="0" smtClean="0"/>
              <a:t>nepřihlíží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určí společenská smlouva a vždy se uvedou v pozvánce; neobsahuje-li tyto podmínky společenská smlouva, určí je statutární orgán.</a:t>
            </a:r>
          </a:p>
          <a:p>
            <a:r>
              <a:rPr lang="cs-CZ" dirty="0" smtClean="0"/>
              <a:t>Úprava platí i pro korespondenční hlasování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Dodatečný výkon hlasovacího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§ 174</a:t>
            </a:r>
          </a:p>
          <a:p>
            <a:pPr lvl="1"/>
            <a:r>
              <a:rPr lang="cs-CZ" dirty="0" smtClean="0"/>
              <a:t>Neurčí-li společenská smlouva jinak, může společník nepřítomný na jednání valné hromady dodatečně písemně vykonat své hlasovací právo, a to nejdéle do 7 dnů ode dne konání valné hromady.</a:t>
            </a:r>
          </a:p>
          <a:p>
            <a:pPr lvl="1"/>
            <a:r>
              <a:rPr lang="cs-CZ" dirty="0" smtClean="0"/>
              <a:t>Hlasuje-li společník postupem podle odstavce 1, platí, že byl při projednávání této záležitosti na valné hromadě přítomen.</a:t>
            </a:r>
          </a:p>
          <a:p>
            <a:r>
              <a:rPr lang="cs-CZ" dirty="0" smtClean="0"/>
              <a:t>Výkladové otázky</a:t>
            </a:r>
          </a:p>
          <a:p>
            <a:pPr lvl="1"/>
            <a:r>
              <a:rPr lang="cs-CZ" dirty="0" smtClean="0"/>
              <a:t>Hlasování pro i proti</a:t>
            </a:r>
          </a:p>
          <a:p>
            <a:pPr lvl="1"/>
            <a:r>
              <a:rPr lang="cs-CZ" dirty="0" smtClean="0"/>
              <a:t>Lze takto zhojit nedostatek usnášeníschopnosti?</a:t>
            </a:r>
          </a:p>
          <a:p>
            <a:pPr lvl="1"/>
            <a:r>
              <a:rPr lang="cs-CZ" dirty="0" smtClean="0"/>
              <a:t>Problémy s pořízením notářského zápisu</a:t>
            </a:r>
          </a:p>
          <a:p>
            <a:pPr lvl="1"/>
            <a:r>
              <a:rPr lang="cs-CZ" dirty="0" smtClean="0"/>
              <a:t>Promítnutí výsledků do veřejného rejstříku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v SJM a 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28.2.2017 – nevzniká společná účast kromě bytových družstev</a:t>
            </a:r>
          </a:p>
          <a:p>
            <a:r>
              <a:rPr lang="cs-CZ" dirty="0" smtClean="0"/>
              <a:t>Výjimky? Nabytí oběma manželi? Rozšíření SJM? Podíl nabytý mezi 1.1.2014 a 27.2.2017?</a:t>
            </a:r>
          </a:p>
          <a:p>
            <a:r>
              <a:rPr lang="cs-CZ" dirty="0" smtClean="0"/>
              <a:t>Podílové spoluvlastnictví</a:t>
            </a:r>
          </a:p>
          <a:p>
            <a:r>
              <a:rPr lang="cs-CZ" dirty="0" smtClean="0"/>
              <a:t>Určení správce společného podílu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Usnesení VH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Rozhodnutí – kolektivním hlasováním přijaté právní jednání</a:t>
            </a:r>
          </a:p>
          <a:p>
            <a:r>
              <a:rPr lang="cs-CZ" dirty="0" smtClean="0"/>
              <a:t>Právní jednání společnosti ne společníků (ti hlasují)</a:t>
            </a:r>
          </a:p>
          <a:p>
            <a:r>
              <a:rPr lang="cs-CZ" dirty="0" smtClean="0"/>
              <a:t>Právní jednání </a:t>
            </a:r>
            <a:r>
              <a:rPr lang="cs-CZ" dirty="0" err="1" smtClean="0"/>
              <a:t>sui</a:t>
            </a:r>
            <a:r>
              <a:rPr lang="cs-CZ" dirty="0" smtClean="0"/>
              <a:t> </a:t>
            </a:r>
            <a:r>
              <a:rPr lang="cs-CZ" dirty="0" err="1" smtClean="0"/>
              <a:t>generis</a:t>
            </a:r>
            <a:r>
              <a:rPr lang="cs-CZ" dirty="0" smtClean="0"/>
              <a:t> – nelze aplikovat úpravu právních jednání v OZ až na výjimky (§ 46  ZOK)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Zastoupení na valné hromadě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Forma plné moci – písemná, ověřené podpisy. Notářský zápis?</a:t>
            </a:r>
          </a:p>
          <a:p>
            <a:r>
              <a:rPr lang="cs-CZ" dirty="0" smtClean="0"/>
              <a:t>Současná přítomnost zmocněnce i zmocnitele? </a:t>
            </a:r>
          </a:p>
          <a:p>
            <a:r>
              <a:rPr lang="cs-CZ" dirty="0" smtClean="0"/>
              <a:t>Mohu zmocnit více osob ohledně jednoho podílu?</a:t>
            </a:r>
          </a:p>
          <a:p>
            <a:r>
              <a:rPr lang="cs-CZ" dirty="0" smtClean="0"/>
              <a:t>Kolik zmocněnců mohu mít?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na informace</a:t>
            </a:r>
            <a:endParaRPr lang="cs-CZ" dirty="0"/>
          </a:p>
        </p:txBody>
      </p:sp>
      <p:pic>
        <p:nvPicPr>
          <p:cNvPr id="2867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01935"/>
            <a:ext cx="5976664" cy="469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na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Na co je možné se ptát? Informace x vysvětlení</a:t>
            </a:r>
          </a:p>
          <a:p>
            <a:r>
              <a:rPr lang="cs-CZ" dirty="0" smtClean="0"/>
              <a:t>Kdy je možné se ptát?</a:t>
            </a:r>
          </a:p>
          <a:p>
            <a:r>
              <a:rPr lang="cs-CZ" dirty="0" err="1" smtClean="0"/>
              <a:t>Filibuster</a:t>
            </a:r>
            <a:r>
              <a:rPr lang="cs-CZ" dirty="0" smtClean="0"/>
              <a:t> a </a:t>
            </a:r>
            <a:r>
              <a:rPr lang="cs-CZ" dirty="0" err="1" smtClean="0"/>
              <a:t>šikanózní</a:t>
            </a:r>
            <a:r>
              <a:rPr lang="cs-CZ" dirty="0" smtClean="0"/>
              <a:t> výkon práva</a:t>
            </a:r>
          </a:p>
          <a:p>
            <a:r>
              <a:rPr lang="cs-CZ" dirty="0" smtClean="0"/>
              <a:t>Důvody pro odmítnutí – příklad a.s. § 359</a:t>
            </a:r>
          </a:p>
          <a:p>
            <a:pPr lvl="1"/>
            <a:r>
              <a:rPr lang="cs-CZ" dirty="0"/>
              <a:t>a) </a:t>
            </a:r>
            <a:r>
              <a:rPr lang="cs-CZ" dirty="0" smtClean="0"/>
              <a:t>poskytnutí by mohlo </a:t>
            </a:r>
            <a:r>
              <a:rPr lang="cs-CZ" dirty="0"/>
              <a:t>přivodit společnosti nebo jí ovládaným osobám újmu,</a:t>
            </a:r>
          </a:p>
          <a:p>
            <a:pPr lvl="1"/>
            <a:r>
              <a:rPr lang="cs-CZ" dirty="0"/>
              <a:t>b) jde o vnitřní informaci nebo utajovanou </a:t>
            </a:r>
            <a:r>
              <a:rPr lang="cs-CZ" dirty="0" smtClean="0"/>
              <a:t>informaci, </a:t>
            </a:r>
            <a:r>
              <a:rPr lang="cs-CZ" dirty="0"/>
              <a:t>nebo</a:t>
            </a:r>
          </a:p>
          <a:p>
            <a:pPr lvl="1"/>
            <a:r>
              <a:rPr lang="cs-CZ" dirty="0"/>
              <a:t>c) je požadované vysvětlení veřejně dostupné.</a:t>
            </a:r>
          </a:p>
          <a:p>
            <a:r>
              <a:rPr lang="cs-CZ" dirty="0" smtClean="0"/>
              <a:t>Souhrnná odpověď</a:t>
            </a:r>
          </a:p>
          <a:p>
            <a:r>
              <a:rPr lang="cs-CZ" dirty="0" smtClean="0"/>
              <a:t>Dodatečné sdělení do 15 dnů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funkcionářů VH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s.r.o. § 188</a:t>
            </a:r>
          </a:p>
          <a:p>
            <a:r>
              <a:rPr lang="cs-CZ" dirty="0" smtClean="0"/>
              <a:t>Volí se přímo na valné hromadě</a:t>
            </a:r>
          </a:p>
          <a:p>
            <a:r>
              <a:rPr lang="cs-CZ" dirty="0" smtClean="0"/>
              <a:t>Předseda, pokud není zvolen – svolavatel</a:t>
            </a:r>
          </a:p>
          <a:p>
            <a:r>
              <a:rPr lang="cs-CZ" dirty="0" smtClean="0"/>
              <a:t>Zapisovatel – pokud není zvolen, určí svolavatel</a:t>
            </a:r>
          </a:p>
          <a:p>
            <a:r>
              <a:rPr lang="cs-CZ" dirty="0" smtClean="0"/>
              <a:t>Pro a.s. § 422 navíc ověřovatele zápisu a osobu nebo osoby pověřené sčítáním hlasů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z valné hromady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Notářský zápis</a:t>
            </a:r>
          </a:p>
          <a:p>
            <a:pPr lvl="1"/>
            <a:r>
              <a:rPr lang="cs-CZ" dirty="0" smtClean="0"/>
              <a:t>O právním jednání podle § 63 </a:t>
            </a:r>
            <a:r>
              <a:rPr lang="cs-CZ" dirty="0" err="1" smtClean="0"/>
              <a:t>NotŘ</a:t>
            </a:r>
            <a:endParaRPr lang="cs-CZ" dirty="0" smtClean="0"/>
          </a:p>
          <a:p>
            <a:pPr lvl="1"/>
            <a:r>
              <a:rPr lang="cs-CZ" dirty="0" smtClean="0"/>
              <a:t>O osvědčení rozhodnutí orgánu PO podle § 80a a </a:t>
            </a:r>
            <a:r>
              <a:rPr lang="cs-CZ" dirty="0" err="1" smtClean="0"/>
              <a:t>násl</a:t>
            </a:r>
            <a:r>
              <a:rPr lang="cs-CZ" dirty="0" smtClean="0"/>
              <a:t>. </a:t>
            </a:r>
            <a:r>
              <a:rPr lang="cs-CZ" dirty="0" err="1" smtClean="0"/>
              <a:t>NotŘ</a:t>
            </a:r>
            <a:endParaRPr lang="cs-CZ" dirty="0" smtClean="0"/>
          </a:p>
          <a:p>
            <a:pPr lvl="1"/>
            <a:r>
              <a:rPr lang="cs-CZ" dirty="0" smtClean="0"/>
              <a:t>O osvědčení průběhu valné hromady podle § 77 </a:t>
            </a:r>
            <a:r>
              <a:rPr lang="cs-CZ" dirty="0" err="1" smtClean="0"/>
              <a:t>NotŘ</a:t>
            </a:r>
            <a:endParaRPr lang="cs-CZ" dirty="0" smtClean="0"/>
          </a:p>
          <a:p>
            <a:r>
              <a:rPr lang="cs-CZ" dirty="0" smtClean="0"/>
              <a:t>Běžný zápis </a:t>
            </a:r>
          </a:p>
          <a:p>
            <a:pPr lvl="1"/>
            <a:r>
              <a:rPr lang="cs-CZ" dirty="0" smtClean="0"/>
              <a:t>Pořizuje zapisovatel, není-li zvolen, určí jej svolavatel</a:t>
            </a:r>
          </a:p>
          <a:p>
            <a:pPr lvl="1"/>
            <a:r>
              <a:rPr lang="cs-CZ" dirty="0" smtClean="0"/>
              <a:t>V a.s. ověřovatel zápisu, jinde fakultativní</a:t>
            </a:r>
          </a:p>
          <a:p>
            <a:pPr lvl="1"/>
            <a:r>
              <a:rPr lang="cs-CZ" dirty="0" smtClean="0"/>
              <a:t>Podepisuje předseda, zapisovatel a ověřovatel, pokud zvolen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Listina přítomných</a:t>
            </a:r>
          </a:p>
          <a:p>
            <a:pPr lvl="1"/>
            <a:r>
              <a:rPr lang="cs-CZ" dirty="0" smtClean="0"/>
              <a:t>Podepisují </a:t>
            </a:r>
            <a:r>
              <a:rPr lang="cs-CZ" dirty="0"/>
              <a:t>účastníci, zpravidla i členové orgánů a </a:t>
            </a:r>
            <a:r>
              <a:rPr lang="cs-CZ" dirty="0" smtClean="0"/>
              <a:t>hosté</a:t>
            </a:r>
          </a:p>
          <a:p>
            <a:pPr lvl="1"/>
            <a:r>
              <a:rPr lang="cs-CZ" dirty="0" smtClean="0"/>
              <a:t>Příloha zápisu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zápisu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Zápis obsahuje alespoň (platí pro AS - § 423 ZOK)</a:t>
            </a:r>
          </a:p>
          <a:p>
            <a:pPr>
              <a:buNone/>
            </a:pPr>
            <a:r>
              <a:rPr lang="cs-CZ" dirty="0" smtClean="0"/>
              <a:t>a)</a:t>
            </a:r>
            <a:r>
              <a:rPr lang="cs-CZ" dirty="0"/>
              <a:t> firmu a sídlo společnosti,</a:t>
            </a:r>
          </a:p>
          <a:p>
            <a:pPr>
              <a:buNone/>
            </a:pPr>
            <a:r>
              <a:rPr lang="cs-CZ" dirty="0"/>
              <a:t>b) místo a dobu konání valné hromady,</a:t>
            </a:r>
          </a:p>
          <a:p>
            <a:pPr>
              <a:buNone/>
            </a:pPr>
            <a:r>
              <a:rPr lang="cs-CZ" dirty="0"/>
              <a:t>c) jméno předsedy, zapisovatele, ověřovatelů zápisu a osoby nebo osob pověřených sčítáním hlasů,</a:t>
            </a:r>
          </a:p>
          <a:p>
            <a:pPr>
              <a:buNone/>
            </a:pPr>
            <a:r>
              <a:rPr lang="cs-CZ" dirty="0"/>
              <a:t>d) popis projednání jednotlivých záležitostí zařazených na pořad valné </a:t>
            </a:r>
            <a:r>
              <a:rPr lang="cs-CZ" dirty="0" smtClean="0"/>
              <a:t>hromady,</a:t>
            </a:r>
          </a:p>
          <a:p>
            <a:pPr>
              <a:buNone/>
            </a:pPr>
            <a:r>
              <a:rPr lang="cs-CZ" dirty="0" smtClean="0"/>
              <a:t>e</a:t>
            </a:r>
            <a:r>
              <a:rPr lang="cs-CZ" dirty="0"/>
              <a:t>) usnesení valné hromady s uvedením výsledků hlasování a</a:t>
            </a:r>
          </a:p>
          <a:p>
            <a:pPr>
              <a:buNone/>
            </a:pPr>
            <a:r>
              <a:rPr lang="cs-CZ" dirty="0"/>
              <a:t>f) obsah protestu akcionáře, člena představenstva nebo dozorčí rady týkajícího se usnesení valné hromady, jestliže o to protestující požádá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Přílohy - předložené </a:t>
            </a:r>
            <a:r>
              <a:rPr lang="cs-CZ" dirty="0"/>
              <a:t>návrhy, prohlášení a listina přítomných.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když to na valné hromadě dopadne nevalně?</a:t>
            </a:r>
            <a:endParaRPr lang="cs-CZ" dirty="0"/>
          </a:p>
        </p:txBody>
      </p:sp>
      <p:pic>
        <p:nvPicPr>
          <p:cNvPr id="25602" name="Picture 2" descr="VÃ½sledek obrÃ¡zku pro failed 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715000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nedostatků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Protesty na valné hromadě</a:t>
            </a:r>
          </a:p>
          <a:p>
            <a:pPr lvl="1"/>
            <a:r>
              <a:rPr lang="cs-CZ" dirty="0" smtClean="0"/>
              <a:t>Jak podrobný má být protest? </a:t>
            </a:r>
          </a:p>
          <a:p>
            <a:pPr lvl="1"/>
            <a:r>
              <a:rPr lang="cs-CZ" dirty="0" smtClean="0"/>
              <a:t>Povinnost zaznamenat</a:t>
            </a:r>
          </a:p>
          <a:p>
            <a:pPr lvl="1"/>
            <a:r>
              <a:rPr lang="cs-CZ" dirty="0" smtClean="0"/>
              <a:t>Význam pro napadení usnesení</a:t>
            </a:r>
          </a:p>
          <a:p>
            <a:r>
              <a:rPr lang="cs-CZ" dirty="0" smtClean="0"/>
              <a:t>Notář – poučovací povinnost podle § 70a nebo § 80e </a:t>
            </a:r>
            <a:r>
              <a:rPr lang="cs-CZ" dirty="0" err="1" smtClean="0"/>
              <a:t>NotŘ</a:t>
            </a:r>
            <a:endParaRPr lang="cs-CZ" dirty="0" smtClean="0"/>
          </a:p>
          <a:p>
            <a:r>
              <a:rPr lang="cs-CZ" dirty="0" smtClean="0"/>
              <a:t>Odpovědnost předsedajícího za špatné vedení?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Společník jako člen nejvyššího orgánu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 kolektivního orgánu</a:t>
            </a:r>
          </a:p>
          <a:p>
            <a:r>
              <a:rPr lang="cs-CZ" dirty="0" smtClean="0"/>
              <a:t>§ 212 OZ – povinnost chovat se čestně a dodržovat vnitřní řád korporace</a:t>
            </a:r>
          </a:p>
          <a:p>
            <a:r>
              <a:rPr lang="cs-CZ" dirty="0" smtClean="0"/>
              <a:t>Aplikují se na společníky ustanovení o povinnostech členů orgánu?</a:t>
            </a:r>
          </a:p>
          <a:p>
            <a:r>
              <a:rPr lang="cs-CZ" dirty="0" smtClean="0"/>
              <a:t>Jediný společník/akcionář – rozhodnutí v působnosti valné hromady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Svolávání VH v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Jednatel</a:t>
            </a:r>
          </a:p>
          <a:p>
            <a:r>
              <a:rPr lang="cs-CZ" dirty="0" smtClean="0"/>
              <a:t>Jednatel na žádost společníka (alespoň 10%) § 187/1 ZOK</a:t>
            </a:r>
          </a:p>
          <a:p>
            <a:r>
              <a:rPr lang="cs-CZ" dirty="0" smtClean="0"/>
              <a:t>Společník (alespoň 10%) pokud jednatel na žádost nesvolal do 1 měsíce § 187/2 ZOK</a:t>
            </a:r>
          </a:p>
          <a:p>
            <a:r>
              <a:rPr lang="cs-CZ" dirty="0" smtClean="0"/>
              <a:t>Dozorčí rada § 183 – vyžadují-li to zájmy společnosti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Svolavatel v a.s.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Představenstvo</a:t>
            </a:r>
          </a:p>
          <a:p>
            <a:r>
              <a:rPr lang="cs-CZ" dirty="0" smtClean="0"/>
              <a:t>Představenstvo na žádost kvalifikovaného akcionáře (1/3/5%) do 40 dní</a:t>
            </a:r>
          </a:p>
          <a:p>
            <a:r>
              <a:rPr lang="cs-CZ" dirty="0" smtClean="0"/>
              <a:t>Kvalifikovaný akcionář zmocněný soudem podle § 368 </a:t>
            </a:r>
          </a:p>
          <a:p>
            <a:r>
              <a:rPr lang="cs-CZ" dirty="0" smtClean="0"/>
              <a:t>Dozorčí rada § 404 – zájmy společnosti, nezvolené představenstvo, </a:t>
            </a:r>
            <a:r>
              <a:rPr lang="cs-CZ" dirty="0" err="1" smtClean="0"/>
              <a:t>představenstvo</a:t>
            </a:r>
            <a:r>
              <a:rPr lang="cs-CZ" dirty="0" smtClean="0"/>
              <a:t> nejedná.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VS Praha </a:t>
            </a:r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 </a:t>
            </a:r>
            <a:r>
              <a:rPr lang="cs-CZ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Cmo</a:t>
            </a:r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227/2017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Zmocnit kvalifikovaného akcionáře ke svolání valné hromady může soud </a:t>
            </a:r>
            <a:r>
              <a:rPr lang="cs-CZ" b="1" dirty="0" smtClean="0"/>
              <a:t>toliko k projednání záležitostí, jež náležejí do působnosti </a:t>
            </a:r>
            <a:r>
              <a:rPr lang="cs-CZ" dirty="0" smtClean="0"/>
              <a:t>valné hromady podle zákona a stanov předmětné akciové společnosti.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Soud zmocní kvalifikovaného akcionáře ke svolání valné hromady toliko a jen ke </a:t>
            </a:r>
            <a:r>
              <a:rPr lang="cs-CZ" b="1" dirty="0" smtClean="0"/>
              <a:t>konkrétně vymezeným záležitostem</a:t>
            </a:r>
            <a:r>
              <a:rPr lang="cs-CZ" dirty="0" smtClean="0"/>
              <a:t>, ohledně nichž bylo primárně o svolání valné hromady kvalifikovaným akcionářem požádáno…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svolávání VH v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§ 184 ZOK</a:t>
            </a:r>
          </a:p>
          <a:p>
            <a:r>
              <a:rPr lang="cs-CZ" dirty="0" smtClean="0"/>
              <a:t>Zasláním pozvánky 15 dní předem na adresu společníka uvedenou v seznamu společníků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1858</Words>
  <Application>Microsoft Office PowerPoint</Application>
  <PresentationFormat>Předvádění na obrazovce (4:3)</PresentationFormat>
  <Paragraphs>243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sady Office</vt:lpstr>
      <vt:lpstr>Valná hromada kapitálové obchodní společnosti</vt:lpstr>
      <vt:lpstr>Valná hromada x všichni společníci</vt:lpstr>
      <vt:lpstr>Působnost nejvyššího orgánu, její překročení</vt:lpstr>
      <vt:lpstr>Usnesení VH</vt:lpstr>
      <vt:lpstr>Společník jako člen nejvyššího orgánu</vt:lpstr>
      <vt:lpstr>Svolávání VH v s.r.o.</vt:lpstr>
      <vt:lpstr>Svolavatel v a.s. </vt:lpstr>
      <vt:lpstr>VS Praha 7 Cmo 227/2017 </vt:lpstr>
      <vt:lpstr>Způsob svolávání VH v s.r.o.</vt:lpstr>
      <vt:lpstr>Způsob svolávání VH v a.s.</vt:lpstr>
      <vt:lpstr>K nedoručeným pozvánkám</vt:lpstr>
      <vt:lpstr>K nedoručeným pozvánkám</vt:lpstr>
      <vt:lpstr>Náležitosti pozvánky</vt:lpstr>
      <vt:lpstr>Náležitosti pozvánky</vt:lpstr>
      <vt:lpstr>Náležitosti pozvánky</vt:lpstr>
      <vt:lpstr>Místo a čas konání VH</vt:lpstr>
      <vt:lpstr>Místo a čas konání VH</vt:lpstr>
      <vt:lpstr> 29 Cdo 66/2011 ze dne 18.10.2011  </vt:lpstr>
      <vt:lpstr>29 Cdo 4796/2010 ze dne 23.02.2011 </vt:lpstr>
      <vt:lpstr>29 Cdo 4820/2010 ze dne 23.02.2011 </vt:lpstr>
      <vt:lpstr>Vzdání se práva na řádné a včasné svolání</vt:lpstr>
      <vt:lpstr>Usnášeníschopnost VH</vt:lpstr>
      <vt:lpstr>Usnášeníschopnost</vt:lpstr>
      <vt:lpstr>Společníci, kteří nemohou hlasovat</vt:lpstr>
      <vt:lpstr>Zákonná kvora pro usnášeníschopnost</vt:lpstr>
      <vt:lpstr>Náhradní zasedání</vt:lpstr>
      <vt:lpstr>Rozhodná většina</vt:lpstr>
      <vt:lpstr>Účast na valné hromadě a hlasování</vt:lpstr>
      <vt:lpstr>Rozhodný den pro účast na valné hromadě</vt:lpstr>
      <vt:lpstr>Prokazování se na VH</vt:lpstr>
      <vt:lpstr>Počet hlasů</vt:lpstr>
      <vt:lpstr>Pozastavení výkonu hlasovacího práva</vt:lpstr>
      <vt:lpstr>Snímek 33</vt:lpstr>
      <vt:lpstr>Hlasování na valné hromadě</vt:lpstr>
      <vt:lpstr>Plná moc pro hlasování na VH</vt:lpstr>
      <vt:lpstr>Hlasování per rollam</vt:lpstr>
      <vt:lpstr>Distanční hlasování</vt:lpstr>
      <vt:lpstr>Dodatečný výkon hlasovacího práva</vt:lpstr>
      <vt:lpstr>Podíl v SJM a PS</vt:lpstr>
      <vt:lpstr>Zastoupení na valné hromadě</vt:lpstr>
      <vt:lpstr>Právo na informace</vt:lpstr>
      <vt:lpstr>Právo na informace</vt:lpstr>
      <vt:lpstr>Volba funkcionářů VH</vt:lpstr>
      <vt:lpstr>Zápis z valné hromady</vt:lpstr>
      <vt:lpstr>Náležitosti zápisu</vt:lpstr>
      <vt:lpstr>Co když to na valné hromadě dopadne nevalně?</vt:lpstr>
      <vt:lpstr>Zjištění nedostatků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Jaromír Kožiak</dc:creator>
  <cp:lastModifiedBy>Jaromír Kožiak</cp:lastModifiedBy>
  <cp:revision>134</cp:revision>
  <dcterms:created xsi:type="dcterms:W3CDTF">2018-09-25T19:09:03Z</dcterms:created>
  <dcterms:modified xsi:type="dcterms:W3CDTF">2019-02-11T12:07:21Z</dcterms:modified>
</cp:coreProperties>
</file>