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9"/>
  </p:notesMasterIdLst>
  <p:sldIdLst>
    <p:sldId id="257" r:id="rId2"/>
    <p:sldId id="295" r:id="rId3"/>
    <p:sldId id="336" r:id="rId4"/>
    <p:sldId id="365" r:id="rId5"/>
    <p:sldId id="362" r:id="rId6"/>
    <p:sldId id="363" r:id="rId7"/>
    <p:sldId id="364" r:id="rId8"/>
    <p:sldId id="265" r:id="rId9"/>
    <p:sldId id="266" r:id="rId10"/>
    <p:sldId id="359" r:id="rId11"/>
    <p:sldId id="360" r:id="rId12"/>
    <p:sldId id="361" r:id="rId13"/>
    <p:sldId id="296" r:id="rId14"/>
    <p:sldId id="338" r:id="rId15"/>
    <p:sldId id="339" r:id="rId16"/>
    <p:sldId id="293" r:id="rId17"/>
    <p:sldId id="340" r:id="rId18"/>
    <p:sldId id="341" r:id="rId19"/>
    <p:sldId id="342" r:id="rId20"/>
    <p:sldId id="297" r:id="rId21"/>
    <p:sldId id="298" r:id="rId22"/>
    <p:sldId id="302" r:id="rId23"/>
    <p:sldId id="303" r:id="rId24"/>
    <p:sldId id="301" r:id="rId25"/>
    <p:sldId id="304" r:id="rId26"/>
    <p:sldId id="305" r:id="rId27"/>
    <p:sldId id="300" r:id="rId28"/>
    <p:sldId id="344" r:id="rId29"/>
    <p:sldId id="345" r:id="rId30"/>
    <p:sldId id="346" r:id="rId31"/>
    <p:sldId id="347" r:id="rId32"/>
    <p:sldId id="348" r:id="rId33"/>
    <p:sldId id="349" r:id="rId34"/>
    <p:sldId id="350" r:id="rId35"/>
    <p:sldId id="351" r:id="rId36"/>
    <p:sldId id="352" r:id="rId37"/>
    <p:sldId id="353" r:id="rId38"/>
    <p:sldId id="354" r:id="rId39"/>
    <p:sldId id="355" r:id="rId40"/>
    <p:sldId id="356" r:id="rId41"/>
    <p:sldId id="357" r:id="rId42"/>
    <p:sldId id="299" r:id="rId43"/>
    <p:sldId id="306" r:id="rId44"/>
    <p:sldId id="307" r:id="rId45"/>
    <p:sldId id="310" r:id="rId46"/>
    <p:sldId id="311" r:id="rId47"/>
    <p:sldId id="312" r:id="rId48"/>
    <p:sldId id="330" r:id="rId49"/>
    <p:sldId id="331" r:id="rId50"/>
    <p:sldId id="332" r:id="rId51"/>
    <p:sldId id="333" r:id="rId52"/>
    <p:sldId id="313" r:id="rId53"/>
    <p:sldId id="314" r:id="rId54"/>
    <p:sldId id="316" r:id="rId55"/>
    <p:sldId id="317" r:id="rId56"/>
    <p:sldId id="318" r:id="rId57"/>
    <p:sldId id="319" r:id="rId58"/>
    <p:sldId id="358" r:id="rId59"/>
    <p:sldId id="320" r:id="rId60"/>
    <p:sldId id="321" r:id="rId61"/>
    <p:sldId id="322" r:id="rId62"/>
    <p:sldId id="323" r:id="rId63"/>
    <p:sldId id="324" r:id="rId64"/>
    <p:sldId id="325" r:id="rId65"/>
    <p:sldId id="326" r:id="rId66"/>
    <p:sldId id="327" r:id="rId67"/>
    <p:sldId id="329" r:id="rId6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8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9" autoAdjust="0"/>
    <p:restoredTop sz="97797" autoAdjust="0"/>
  </p:normalViewPr>
  <p:slideViewPr>
    <p:cSldViewPr>
      <p:cViewPr varScale="1">
        <p:scale>
          <a:sx n="108" d="100"/>
          <a:sy n="108" d="100"/>
        </p:scale>
        <p:origin x="19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52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2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52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52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039FB75-2806-447E-A144-3F0DF837504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72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F42F52-7868-4FF9-B525-BB08AAF9266C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6721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F58A7F-C66E-4E5B-9AB3-F8092C256F34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48F2A6-88C5-499F-9A57-C416DAE109EB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A91B4C-F9FA-4630-A23E-E784C23F3B64}" type="slidenum">
              <a:rPr lang="cs-CZ" altLang="cs-CZ"/>
              <a:pPr/>
              <a:t>38</a:t>
            </a:fld>
            <a:endParaRPr lang="cs-CZ" altLang="cs-CZ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82C5C-4DBB-4C3F-97B7-9873E0BF198A}" type="slidenum">
              <a:rPr lang="cs-CZ" altLang="cs-CZ"/>
              <a:pPr/>
              <a:t>39</a:t>
            </a:fld>
            <a:endParaRPr lang="cs-CZ" altLang="cs-CZ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91B769-B82C-4B8E-9461-E42D3308F4FB}" type="slidenum">
              <a:rPr lang="cs-CZ" altLang="cs-CZ"/>
              <a:pPr/>
              <a:t>40</a:t>
            </a:fld>
            <a:endParaRPr lang="cs-CZ" altLang="cs-CZ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5A8ADA-F4F8-4403-9269-4ABB0DE0FCD1}" type="slidenum">
              <a:rPr lang="cs-CZ" altLang="cs-CZ"/>
              <a:pPr/>
              <a:t>41</a:t>
            </a:fld>
            <a:endParaRPr lang="cs-CZ" altLang="cs-CZ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818619-87E6-4E30-91C0-25A8E7FA4792}" type="slidenum">
              <a:rPr lang="cs-CZ" altLang="cs-CZ"/>
              <a:pPr/>
              <a:t>58</a:t>
            </a:fld>
            <a:endParaRPr lang="cs-CZ" altLang="cs-CZ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BE38CD-372E-435A-9849-F90268446B1D}" type="slidenum">
              <a:rPr lang="cs-CZ" altLang="cs-CZ"/>
              <a:pPr/>
              <a:t>28</a:t>
            </a:fld>
            <a:endParaRPr lang="cs-CZ" altLang="cs-CZ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00E814-CB41-4880-80D2-884D67687706}" type="slidenum">
              <a:rPr lang="cs-CZ" altLang="cs-CZ"/>
              <a:pPr/>
              <a:t>29</a:t>
            </a:fld>
            <a:endParaRPr lang="cs-CZ" altLang="cs-CZ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23501D-C49D-4679-970C-BCEB91227A33}" type="slidenum">
              <a:rPr lang="cs-CZ" altLang="cs-CZ"/>
              <a:pPr/>
              <a:t>30</a:t>
            </a:fld>
            <a:endParaRPr lang="cs-CZ" altLang="cs-CZ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1E2360-65CA-4FF2-B75D-B40AC55C281B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2A6E5A-37CA-4092-8984-F12E91239DFA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FF97BB-766D-444F-96FC-AE8EC8833C60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7CB40F-3989-4514-8A9A-31B85E187ADF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44F1A6-2588-45F4-B4C3-F1093EA9FAEC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k-SK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126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5127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8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9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8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9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8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9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0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5151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5152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3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4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5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6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5157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8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5161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162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163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425E2A1-D14D-4051-80B1-018AC30CD89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9" grpId="0"/>
      <p:bldP spid="5160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516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D5651-56B5-4530-B8E1-A4C831C047A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6242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B183B-F6D6-4EA1-B3AB-BA1F7B352E9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014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4383E-4C9C-4C12-9E16-B4A4DE7EA4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8137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6C366-CFDB-4C0A-AF4F-50CDE7AE92C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175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98321-A738-4941-9456-F3D0B995DA3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789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E8154C-5861-472A-AADA-A3D1FC49838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2451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35BEE-0566-4BD6-848C-0AD82E8078C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930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D9D49E-2C48-4F8F-9CC8-E428E9DE9DB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134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D446F-C92F-4B1C-909F-77D327F3B61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2461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334014-93F7-4643-9B4F-8D50FAB740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594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10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2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412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412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2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3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3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3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133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34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3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4136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4137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4138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2EE2F38-D7E5-4D66-99FD-47BFDC82512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13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5" grpId="0"/>
      <p:bldP spid="4139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3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3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3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3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413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4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838200"/>
            <a:ext cx="8686800" cy="2819400"/>
          </a:xfrm>
        </p:spPr>
        <p:txBody>
          <a:bodyPr/>
          <a:lstStyle/>
          <a:p>
            <a:r>
              <a:rPr lang="cs-CZ" altLang="cs-CZ"/>
              <a:t>Dějiny českého a československého práva </a:t>
            </a:r>
            <a:br>
              <a:rPr lang="cs-CZ" altLang="cs-CZ"/>
            </a:br>
            <a:r>
              <a:rPr lang="cs-CZ" altLang="cs-CZ"/>
              <a:t/>
            </a:r>
            <a:br>
              <a:rPr lang="cs-CZ" altLang="cs-CZ"/>
            </a:br>
            <a:r>
              <a:rPr lang="cs-CZ" altLang="cs-CZ" sz="3600"/>
              <a:t>Ladislav Vojáček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4800600"/>
            <a:ext cx="8964612" cy="1143000"/>
          </a:xfrm>
        </p:spPr>
        <p:txBody>
          <a:bodyPr/>
          <a:lstStyle/>
          <a:p>
            <a:r>
              <a:rPr lang="cs-CZ" altLang="cs-CZ" sz="4400"/>
              <a:t>Vývoj práva 1945 – 1989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394" name="Picture 2" descr="Mandelin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28600"/>
            <a:ext cx="4800600" cy="640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418" name="Picture 2" descr="mandelinka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"/>
            <a:ext cx="6553200" cy="655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442" name="Picture 2" descr="mandelinka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"/>
            <a:ext cx="6553200" cy="655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474787"/>
          </a:xfrm>
        </p:spPr>
        <p:txBody>
          <a:bodyPr/>
          <a:lstStyle/>
          <a:p>
            <a:r>
              <a:rPr lang="sk-SK" altLang="cs-CZ" sz="4400"/>
              <a:t>Novelizace právních předpis</a:t>
            </a:r>
            <a:r>
              <a:rPr lang="cs-CZ" altLang="cs-CZ" sz="4400">
                <a:cs typeface="Times New Roman" pitchFamily="18" charset="0"/>
              </a:rPr>
              <a:t>ů</a:t>
            </a:r>
            <a:r>
              <a:rPr lang="cs-CZ" altLang="cs-CZ" sz="4400"/>
              <a:t> </a:t>
            </a:r>
            <a:r>
              <a:rPr lang="sk-SK" altLang="cs-CZ" sz="4400"/>
              <a:t> z padesátých let</a:t>
            </a:r>
            <a:endParaRPr lang="cs-CZ" altLang="cs-CZ" sz="440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4582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600" dirty="0"/>
              <a:t>z. </a:t>
            </a:r>
            <a:r>
              <a:rPr lang="cs-CZ" altLang="cs-CZ" sz="3600" dirty="0">
                <a:cs typeface="Times New Roman" pitchFamily="18" charset="0"/>
              </a:rPr>
              <a:t>č. 102/1953 Sb., kterým se měnila a doplňovala některá ustanovení trestního práva </a:t>
            </a:r>
            <a:r>
              <a:rPr lang="cs-CZ" altLang="cs-CZ" sz="3600" dirty="0" smtClean="0">
                <a:cs typeface="Times New Roman" pitchFamily="18" charset="0"/>
              </a:rPr>
              <a:t>správního (+ </a:t>
            </a:r>
            <a:r>
              <a:rPr lang="cs-CZ" altLang="cs-CZ" sz="3600" dirty="0" smtClean="0"/>
              <a:t>z</a:t>
            </a:r>
            <a:r>
              <a:rPr lang="cs-CZ" altLang="cs-CZ" sz="3600" dirty="0"/>
              <a:t>.</a:t>
            </a:r>
            <a:r>
              <a:rPr lang="cs-CZ" altLang="cs-CZ" sz="3600" dirty="0">
                <a:cs typeface="Times New Roman" pitchFamily="18" charset="0"/>
              </a:rPr>
              <a:t> č. 14/1957 Sb., kterým se měnil a doplňoval trestní zákon </a:t>
            </a:r>
            <a:r>
              <a:rPr lang="cs-CZ" altLang="cs-CZ" sz="3600" dirty="0" smtClean="0">
                <a:cs typeface="Times New Roman" pitchFamily="18" charset="0"/>
              </a:rPr>
              <a:t>správní)</a:t>
            </a:r>
            <a:endParaRPr lang="cs-CZ" altLang="cs-CZ" sz="3600" dirty="0"/>
          </a:p>
          <a:p>
            <a:pPr>
              <a:lnSpc>
                <a:spcPct val="90000"/>
              </a:lnSpc>
            </a:pPr>
            <a:r>
              <a:rPr lang="cs-CZ" altLang="cs-CZ" sz="3600" dirty="0" smtClean="0"/>
              <a:t>z</a:t>
            </a:r>
            <a:r>
              <a:rPr lang="cs-CZ" altLang="cs-CZ" sz="3600" dirty="0"/>
              <a:t>.</a:t>
            </a:r>
            <a:r>
              <a:rPr lang="cs-CZ" altLang="cs-CZ" sz="3600" dirty="0">
                <a:cs typeface="Times New Roman" pitchFamily="18" charset="0"/>
              </a:rPr>
              <a:t> č. 63/1956 Sb., kterým se měnil a doplňoval trestní zákon</a:t>
            </a:r>
          </a:p>
          <a:p>
            <a:pPr algn="just">
              <a:lnSpc>
                <a:spcPct val="90000"/>
              </a:lnSpc>
            </a:pPr>
            <a:r>
              <a:rPr lang="da-DK" altLang="cs-CZ" sz="3600" dirty="0">
                <a:cs typeface="Times New Roman" pitchFamily="18" charset="0"/>
              </a:rPr>
              <a:t>trestní řád č. 64/1956 Sb. </a:t>
            </a:r>
            <a:endParaRPr lang="cs-CZ" altLang="cs-CZ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000000"/>
          </a:solidFill>
        </p:spPr>
        <p:txBody>
          <a:bodyPr/>
          <a:lstStyle/>
          <a:p>
            <a:r>
              <a:rPr lang="cs-CZ" altLang="cs-CZ" sz="4400">
                <a:solidFill>
                  <a:schemeClr val="bg2"/>
                </a:solidFill>
              </a:rPr>
              <a:t>a</a:t>
            </a:r>
          </a:p>
        </p:txBody>
      </p:sp>
      <p:pic>
        <p:nvPicPr>
          <p:cNvPr id="146435" name="Picture 3" descr="Státní zna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0"/>
            <a:ext cx="50117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000000"/>
          </a:solidFill>
        </p:spPr>
        <p:txBody>
          <a:bodyPr/>
          <a:lstStyle/>
          <a:p>
            <a:r>
              <a:rPr lang="cs-CZ" altLang="cs-CZ" sz="3200">
                <a:solidFill>
                  <a:schemeClr val="bg2"/>
                </a:solidFill>
              </a:rPr>
              <a:t>a</a:t>
            </a:r>
          </a:p>
        </p:txBody>
      </p:sp>
      <p:pic>
        <p:nvPicPr>
          <p:cNvPr id="147459" name="Picture 3" descr="Antonin_novotn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4433888" cy="6165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7460" name="Picture 4" descr="Novotn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04813"/>
            <a:ext cx="3859213" cy="4076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5176838" y="5438775"/>
            <a:ext cx="32559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cs-CZ" altLang="cs-CZ" sz="2400">
                <a:solidFill>
                  <a:schemeClr val="hlink"/>
                </a:solidFill>
              </a:rPr>
              <a:t>  </a:t>
            </a:r>
            <a:r>
              <a:rPr lang="cs-CZ" altLang="cs-CZ" sz="3200">
                <a:solidFill>
                  <a:schemeClr val="hlink"/>
                </a:solidFill>
                <a:latin typeface="Times New Roman" pitchFamily="18" charset="0"/>
              </a:rPr>
              <a:t>Antonín Novotný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cs-CZ" altLang="cs-CZ"/>
              <a:t>Kodifikace ze šedesátých let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19200"/>
            <a:ext cx="8893175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200"/>
              <a:t>trestní zákon a trestní řád (č. 140 a 141/1961 Sb.)</a:t>
            </a:r>
          </a:p>
          <a:p>
            <a:pPr>
              <a:lnSpc>
                <a:spcPct val="80000"/>
              </a:lnSpc>
            </a:pPr>
            <a:r>
              <a:rPr lang="cs-CZ" altLang="cs-CZ" sz="3200"/>
              <a:t>přestupkový zákon (č. 60/1961 Sb.)</a:t>
            </a:r>
          </a:p>
          <a:p>
            <a:pPr>
              <a:lnSpc>
                <a:spcPct val="80000"/>
              </a:lnSpc>
            </a:pPr>
            <a:r>
              <a:rPr lang="cs-CZ" altLang="cs-CZ" sz="3200"/>
              <a:t>zákon o přečinech (č. 150/1969 Sb.)</a:t>
            </a:r>
          </a:p>
          <a:p>
            <a:pPr>
              <a:lnSpc>
                <a:spcPct val="80000"/>
              </a:lnSpc>
            </a:pPr>
            <a:r>
              <a:rPr lang="cs-CZ" altLang="cs-CZ" sz="3200"/>
              <a:t>z.</a:t>
            </a:r>
            <a:r>
              <a:rPr lang="cs-CZ" altLang="cs-CZ" sz="3200">
                <a:cs typeface="Times New Roman" pitchFamily="18" charset="0"/>
              </a:rPr>
              <a:t> č. 91/1960 Sb. o správním řízení</a:t>
            </a:r>
            <a:r>
              <a:rPr lang="cs-CZ" altLang="cs-CZ" sz="3200"/>
              <a:t> a správní řád (č. 71/1967 Sb.)</a:t>
            </a:r>
          </a:p>
          <a:p>
            <a:pPr>
              <a:lnSpc>
                <a:spcPct val="80000"/>
              </a:lnSpc>
            </a:pPr>
            <a:r>
              <a:rPr lang="cs-CZ" altLang="cs-CZ" sz="3200"/>
              <a:t>občanský zákoník a občanský soudní řád (40/1964 Sb.)</a:t>
            </a:r>
          </a:p>
          <a:p>
            <a:pPr>
              <a:lnSpc>
                <a:spcPct val="80000"/>
              </a:lnSpc>
            </a:pPr>
            <a:r>
              <a:rPr lang="cs-CZ" altLang="cs-CZ" sz="3200"/>
              <a:t>zákon o rodině (č. 94/1963 Sb.)</a:t>
            </a:r>
          </a:p>
          <a:p>
            <a:pPr>
              <a:lnSpc>
                <a:spcPct val="80000"/>
              </a:lnSpc>
            </a:pPr>
            <a:r>
              <a:rPr lang="cs-CZ" altLang="cs-CZ" sz="3200"/>
              <a:t>hospodářský zákoník (č. 109/1964 Sb.)</a:t>
            </a:r>
          </a:p>
          <a:p>
            <a:pPr>
              <a:lnSpc>
                <a:spcPct val="80000"/>
              </a:lnSpc>
            </a:pPr>
            <a:r>
              <a:rPr lang="cs-CZ" altLang="cs-CZ" sz="3200"/>
              <a:t>zákoník práce (č. 65/1965 Sb.)</a:t>
            </a:r>
          </a:p>
          <a:p>
            <a:pPr>
              <a:lnSpc>
                <a:spcPct val="80000"/>
              </a:lnSpc>
            </a:pPr>
            <a:r>
              <a:rPr lang="cs-CZ" altLang="cs-CZ" sz="3200"/>
              <a:t>zákoník mezinárodního obchodu (č. 101/1963 Sb.)</a:t>
            </a:r>
          </a:p>
          <a:p>
            <a:pPr>
              <a:lnSpc>
                <a:spcPct val="80000"/>
              </a:lnSpc>
            </a:pPr>
            <a:r>
              <a:rPr lang="cs-CZ" altLang="cs-CZ" sz="3200"/>
              <a:t>notářský řád (č. 95/1963 Sb.) </a:t>
            </a: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4479925" y="3017838"/>
            <a:ext cx="1841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cs-CZ" sz="4800">
              <a:solidFill>
                <a:schemeClr val="tx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148483" name="Picture 3" descr="Dubč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088" y="228600"/>
            <a:ext cx="4772025" cy="632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8484" name="Picture 4" descr="svoboda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3986213" cy="632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6202363" cy="1139825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149507" name="Picture 3" descr="Smrkovsk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3" t="1486" b="-591"/>
          <a:stretch>
            <a:fillRect/>
          </a:stretch>
        </p:blipFill>
        <p:spPr bwMode="auto">
          <a:xfrm>
            <a:off x="304800" y="209550"/>
            <a:ext cx="8610600" cy="6589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9508" name="Picture 4" descr="cern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29" r="14435" b="16899"/>
          <a:stretch>
            <a:fillRect/>
          </a:stretch>
        </p:blipFill>
        <p:spPr bwMode="auto">
          <a:xfrm>
            <a:off x="5257800" y="381000"/>
            <a:ext cx="3419475" cy="4824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9509" name="Text Box 5"/>
          <p:cNvSpPr txBox="1">
            <a:spLocks noChangeArrowheads="1"/>
          </p:cNvSpPr>
          <p:nvPr/>
        </p:nvSpPr>
        <p:spPr bwMode="auto">
          <a:xfrm>
            <a:off x="5651500" y="4419600"/>
            <a:ext cx="2654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sz="2800" b="1">
                <a:solidFill>
                  <a:schemeClr val="hlink"/>
                </a:solidFill>
                <a:latin typeface="Times New Roman" pitchFamily="18" charset="0"/>
              </a:rPr>
              <a:t>Oldřich Černík</a:t>
            </a:r>
          </a:p>
        </p:txBody>
      </p:sp>
      <p:sp>
        <p:nvSpPr>
          <p:cNvPr id="149510" name="Text Box 6"/>
          <p:cNvSpPr txBox="1">
            <a:spLocks noChangeArrowheads="1"/>
          </p:cNvSpPr>
          <p:nvPr/>
        </p:nvSpPr>
        <p:spPr bwMode="auto">
          <a:xfrm>
            <a:off x="1066800" y="51054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sz="2800" b="1">
                <a:solidFill>
                  <a:schemeClr val="hlink"/>
                </a:solidFill>
                <a:latin typeface="Times New Roman" pitchFamily="18" charset="0"/>
              </a:rPr>
              <a:t>Josef Smrkovský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1219200"/>
            <a:ext cx="5329237" cy="198438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150531" name="Picture 3" descr="Husa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54"/>
          <a:stretch>
            <a:fillRect/>
          </a:stretch>
        </p:blipFill>
        <p:spPr bwMode="auto">
          <a:xfrm>
            <a:off x="1066800" y="906463"/>
            <a:ext cx="6934200" cy="515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/>
              <a:t>Výkon zákonodárné činnosti</a:t>
            </a:r>
            <a:endParaRPr lang="cs-CZ" altLang="cs-CZ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16832"/>
            <a:ext cx="8686800" cy="471256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altLang="cs-CZ" dirty="0" smtClean="0"/>
              <a:t>Národní </a:t>
            </a:r>
            <a:r>
              <a:rPr lang="sk-SK" altLang="cs-CZ" dirty="0" err="1"/>
              <a:t>shromáždění</a:t>
            </a:r>
            <a:r>
              <a:rPr lang="sk-SK" altLang="cs-CZ" dirty="0"/>
              <a:t> (1969 </a:t>
            </a:r>
            <a:r>
              <a:rPr lang="sk-SK" altLang="cs-CZ" dirty="0" err="1"/>
              <a:t>Federální</a:t>
            </a:r>
            <a:r>
              <a:rPr lang="sk-SK" altLang="cs-CZ" dirty="0"/>
              <a:t> </a:t>
            </a:r>
            <a:r>
              <a:rPr lang="sk-SK" altLang="cs-CZ" dirty="0" err="1"/>
              <a:t>shromáždění</a:t>
            </a:r>
            <a:r>
              <a:rPr lang="sk-SK" altLang="cs-CZ" dirty="0"/>
              <a:t>)</a:t>
            </a:r>
          </a:p>
          <a:p>
            <a:pPr>
              <a:lnSpc>
                <a:spcPct val="90000"/>
              </a:lnSpc>
            </a:pPr>
            <a:r>
              <a:rPr lang="sk-SK" altLang="cs-CZ" dirty="0"/>
              <a:t>Slovenská národní rada</a:t>
            </a:r>
          </a:p>
          <a:p>
            <a:pPr lvl="1">
              <a:lnSpc>
                <a:spcPct val="90000"/>
              </a:lnSpc>
            </a:pPr>
            <a:r>
              <a:rPr lang="sk-SK" altLang="cs-CZ" dirty="0" err="1"/>
              <a:t>nařízení</a:t>
            </a:r>
            <a:r>
              <a:rPr lang="sk-SK" altLang="cs-CZ" dirty="0"/>
              <a:t> (od 1948 zákony) SNR</a:t>
            </a:r>
          </a:p>
          <a:p>
            <a:pPr lvl="1">
              <a:lnSpc>
                <a:spcPct val="90000"/>
              </a:lnSpc>
            </a:pPr>
            <a:r>
              <a:rPr lang="sk-SK" altLang="cs-CZ" dirty="0"/>
              <a:t>v </a:t>
            </a:r>
            <a:r>
              <a:rPr lang="sk-SK" altLang="cs-CZ" dirty="0" err="1"/>
              <a:t>padesátých</a:t>
            </a:r>
            <a:r>
              <a:rPr lang="sk-SK" altLang="cs-CZ" dirty="0"/>
              <a:t> a na </a:t>
            </a:r>
            <a:r>
              <a:rPr lang="sk-SK" altLang="cs-CZ" dirty="0" err="1"/>
              <a:t>začátku</a:t>
            </a:r>
            <a:r>
              <a:rPr lang="sk-SK" altLang="cs-CZ" dirty="0"/>
              <a:t> </a:t>
            </a:r>
            <a:r>
              <a:rPr lang="sk-SK" altLang="cs-CZ" dirty="0" err="1"/>
              <a:t>šedesátých</a:t>
            </a:r>
            <a:r>
              <a:rPr lang="sk-SK" altLang="cs-CZ" dirty="0"/>
              <a:t> let </a:t>
            </a:r>
            <a:r>
              <a:rPr lang="sk-SK" altLang="cs-CZ" dirty="0" err="1"/>
              <a:t>minimální</a:t>
            </a:r>
            <a:r>
              <a:rPr lang="sk-SK" altLang="cs-CZ" dirty="0"/>
              <a:t> </a:t>
            </a:r>
            <a:r>
              <a:rPr lang="sk-SK" altLang="cs-CZ" dirty="0" smtClean="0"/>
              <a:t>aktivita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Česká národní rada (od 1968)</a:t>
            </a: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/>
              <a:t>Změny z let 1989 – 1992</a:t>
            </a: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362200"/>
            <a:ext cx="8915400" cy="4267200"/>
          </a:xfrm>
        </p:spPr>
        <p:txBody>
          <a:bodyPr/>
          <a:lstStyle/>
          <a:p>
            <a:r>
              <a:rPr lang="sk-SK" altLang="cs-CZ">
                <a:effectLst/>
              </a:rPr>
              <a:t>velká novela občanského zákoníku 1991</a:t>
            </a:r>
          </a:p>
          <a:p>
            <a:r>
              <a:rPr lang="sk-SK" altLang="cs-CZ">
                <a:effectLst/>
              </a:rPr>
              <a:t>novelizace hospodářského zákoníku +</a:t>
            </a:r>
            <a:endParaRPr lang="cs-CZ" altLang="cs-CZ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cs-CZ" altLang="cs-CZ">
                <a:effectLst/>
                <a:cs typeface="Times New Roman" pitchFamily="18" charset="0"/>
              </a:rPr>
              <a:t>	obchodní zákoník č. 513/1991 Sb.</a:t>
            </a:r>
            <a:endParaRPr lang="cs-CZ" altLang="cs-CZ">
              <a:effectLst/>
            </a:endParaRPr>
          </a:p>
          <a:p>
            <a:r>
              <a:rPr lang="sk-SK" altLang="cs-CZ">
                <a:effectLst/>
              </a:rPr>
              <a:t>novelizace trestního zákoníku</a:t>
            </a:r>
          </a:p>
          <a:p>
            <a:r>
              <a:rPr lang="sk-SK" altLang="cs-CZ">
                <a:effectLst/>
              </a:rPr>
              <a:t>novelizace procesních předpis</a:t>
            </a:r>
            <a:r>
              <a:rPr lang="cs-CZ" altLang="cs-CZ">
                <a:effectLst/>
                <a:cs typeface="Times New Roman" pitchFamily="18" charset="0"/>
              </a:rPr>
              <a:t>ů</a:t>
            </a:r>
            <a:r>
              <a:rPr lang="cs-CZ" altLang="cs-CZ">
                <a:effectLst/>
              </a:rPr>
              <a:t> ad.</a:t>
            </a:r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cs-CZ" altLang="cs-CZ">
                <a:cs typeface="Times New Roman" pitchFamily="18" charset="0"/>
              </a:rPr>
              <a:t>Vývoj občanského práva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648200"/>
          </a:xfrm>
        </p:spPr>
        <p:txBody>
          <a:bodyPr/>
          <a:lstStyle/>
          <a:p>
            <a:r>
              <a:rPr lang="cs-CZ" altLang="cs-CZ"/>
              <a:t>o</a:t>
            </a:r>
            <a:r>
              <a:rPr lang="cs-CZ" altLang="cs-CZ">
                <a:cs typeface="Times New Roman" pitchFamily="18" charset="0"/>
              </a:rPr>
              <a:t>bčanský zákoník z roku 1950</a:t>
            </a:r>
            <a:r>
              <a:rPr lang="cs-CZ" altLang="cs-CZ"/>
              <a:t> („střední“)</a:t>
            </a:r>
            <a:endParaRPr lang="cs-CZ" altLang="cs-CZ" i="1"/>
          </a:p>
          <a:p>
            <a:r>
              <a:rPr lang="cs-CZ" altLang="cs-CZ"/>
              <a:t>p</a:t>
            </a:r>
            <a:r>
              <a:rPr lang="cs-CZ" altLang="cs-CZ">
                <a:cs typeface="Times New Roman" pitchFamily="18" charset="0"/>
              </a:rPr>
              <a:t>ředpisy doplňující občanský zákoník</a:t>
            </a:r>
            <a:endParaRPr lang="cs-CZ" altLang="cs-CZ" i="1">
              <a:cs typeface="Times New Roman" pitchFamily="18" charset="0"/>
            </a:endParaRPr>
          </a:p>
          <a:p>
            <a:r>
              <a:rPr lang="cs-CZ" altLang="cs-CZ"/>
              <a:t>o</a:t>
            </a:r>
            <a:r>
              <a:rPr lang="cs-CZ" altLang="cs-CZ">
                <a:cs typeface="Times New Roman" pitchFamily="18" charset="0"/>
              </a:rPr>
              <a:t>bčanský zákoník z roku 1964 a na něj navazující předpisy</a:t>
            </a:r>
            <a:endParaRPr lang="cs-CZ" altLang="cs-CZ" i="1">
              <a:cs typeface="Times New Roman" pitchFamily="18" charset="0"/>
            </a:endParaRPr>
          </a:p>
          <a:p>
            <a:r>
              <a:rPr lang="cs-CZ" altLang="cs-CZ"/>
              <a:t>p</a:t>
            </a:r>
            <a:r>
              <a:rPr lang="cs-CZ" altLang="cs-CZ">
                <a:cs typeface="Times New Roman" pitchFamily="18" charset="0"/>
              </a:rPr>
              <a:t>olistopadové změny občanského práva hmotného</a:t>
            </a:r>
            <a:endParaRPr lang="cs-CZ" alt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474787"/>
          </a:xfrm>
        </p:spPr>
        <p:txBody>
          <a:bodyPr/>
          <a:lstStyle/>
          <a:p>
            <a:r>
              <a:rPr lang="cs-CZ" altLang="cs-CZ" sz="4400">
                <a:cs typeface="Times New Roman" pitchFamily="18" charset="0"/>
              </a:rPr>
              <a:t>Občanský zákoník č. 141</a:t>
            </a:r>
            <a:r>
              <a:rPr lang="cs-CZ" altLang="cs-CZ" sz="4400"/>
              <a:t>/</a:t>
            </a:r>
            <a:r>
              <a:rPr lang="cs-CZ" altLang="cs-CZ" sz="4400">
                <a:cs typeface="Times New Roman" pitchFamily="18" charset="0"/>
              </a:rPr>
              <a:t>1950 Sb.</a:t>
            </a:r>
            <a:r>
              <a:rPr lang="cs-CZ" altLang="cs-CZ">
                <a:cs typeface="Times New Roman" pitchFamily="18" charset="0"/>
              </a:rPr>
              <a:t> 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2296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>
                <a:cs typeface="Times New Roman" pitchFamily="18" charset="0"/>
              </a:rPr>
              <a:t>stručná úvodní ustanovení (§ 1 – 3)</a:t>
            </a: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>
                <a:cs typeface="Times New Roman" pitchFamily="18" charset="0"/>
              </a:rPr>
              <a:t>obecná ustanovení</a:t>
            </a: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>
                <a:cs typeface="Times New Roman" pitchFamily="18" charset="0"/>
              </a:rPr>
              <a:t>věcná práva</a:t>
            </a: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>
                <a:cs typeface="Times New Roman" pitchFamily="18" charset="0"/>
              </a:rPr>
              <a:t>závazková práva</a:t>
            </a: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>
                <a:cs typeface="Times New Roman" pitchFamily="18" charset="0"/>
              </a:rPr>
              <a:t>dědické právo </a:t>
            </a: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>
                <a:cs typeface="Times New Roman" pitchFamily="18" charset="0"/>
              </a:rPr>
              <a:t>přechodná a závěrečná ustanovení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D</a:t>
            </a:r>
            <a:r>
              <a:rPr lang="cs-CZ" altLang="cs-CZ" sz="4400">
                <a:cs typeface="Times New Roman" pitchFamily="18" charset="0"/>
              </a:rPr>
              <a:t>ruhy vlastnictví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225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600"/>
              <a:t>s</a:t>
            </a:r>
            <a:r>
              <a:rPr lang="cs-CZ" altLang="cs-CZ" sz="3600">
                <a:cs typeface="Times New Roman" pitchFamily="18" charset="0"/>
              </a:rPr>
              <a:t>ocialistické</a:t>
            </a:r>
            <a:endParaRPr lang="cs-CZ" altLang="cs-CZ" sz="3600"/>
          </a:p>
          <a:p>
            <a:pPr lvl="1">
              <a:lnSpc>
                <a:spcPct val="90000"/>
              </a:lnSpc>
            </a:pPr>
            <a:r>
              <a:rPr lang="cs-CZ" altLang="cs-CZ" sz="3200">
                <a:cs typeface="Times New Roman" pitchFamily="18" charset="0"/>
              </a:rPr>
              <a:t>státní vlastnictví (národní majetek)</a:t>
            </a:r>
            <a:endParaRPr lang="cs-CZ" altLang="cs-CZ" sz="3200"/>
          </a:p>
          <a:p>
            <a:pPr lvl="1">
              <a:lnSpc>
                <a:spcPct val="90000"/>
              </a:lnSpc>
            </a:pPr>
            <a:r>
              <a:rPr lang="cs-CZ" altLang="cs-CZ" sz="3200">
                <a:cs typeface="Times New Roman" pitchFamily="18" charset="0"/>
              </a:rPr>
              <a:t>družstevní vlastnictví </a:t>
            </a:r>
            <a:endParaRPr lang="cs-CZ" altLang="cs-CZ" sz="3200"/>
          </a:p>
          <a:p>
            <a:pPr>
              <a:lnSpc>
                <a:spcPct val="90000"/>
              </a:lnSpc>
            </a:pPr>
            <a:r>
              <a:rPr lang="cs-CZ" altLang="cs-CZ" sz="3600">
                <a:cs typeface="Times New Roman" pitchFamily="18" charset="0"/>
              </a:rPr>
              <a:t>osobní </a:t>
            </a:r>
            <a:endParaRPr lang="cs-CZ" altLang="cs-CZ" sz="3600"/>
          </a:p>
          <a:p>
            <a:pPr>
              <a:lnSpc>
                <a:spcPct val="90000"/>
              </a:lnSpc>
            </a:pPr>
            <a:r>
              <a:rPr lang="cs-CZ" altLang="cs-CZ" sz="3600"/>
              <a:t>s</a:t>
            </a:r>
            <a:r>
              <a:rPr lang="cs-CZ" altLang="cs-CZ" sz="3600">
                <a:cs typeface="Times New Roman" pitchFamily="18" charset="0"/>
              </a:rPr>
              <a:t>oukromé</a:t>
            </a:r>
            <a:endParaRPr lang="cs-CZ" altLang="cs-CZ" sz="36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600"/>
              <a:t>	(ústava předvídala i</a:t>
            </a:r>
            <a:r>
              <a:rPr lang="cs-CZ" altLang="cs-CZ" sz="3600">
                <a:cs typeface="Times New Roman" pitchFamily="18" charset="0"/>
              </a:rPr>
              <a:t> komunální vlastnictví</a:t>
            </a:r>
            <a:r>
              <a:rPr lang="cs-CZ" altLang="cs-CZ" sz="3600"/>
              <a:t>)</a:t>
            </a:r>
            <a:r>
              <a:rPr lang="cs-CZ" altLang="cs-CZ" sz="3600"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cs-CZ" altLang="cs-CZ" sz="4000">
                <a:solidFill>
                  <a:schemeClr val="tx1"/>
                </a:solidFill>
              </a:rPr>
              <a:t>P</a:t>
            </a:r>
            <a:r>
              <a:rPr lang="cs-CZ" altLang="cs-CZ" sz="4000">
                <a:solidFill>
                  <a:schemeClr val="tx1"/>
                </a:solidFill>
                <a:cs typeface="Times New Roman" pitchFamily="18" charset="0"/>
              </a:rPr>
              <a:t>ředpisy doplňující </a:t>
            </a:r>
            <a:r>
              <a:rPr lang="cs-CZ" altLang="cs-CZ" sz="4000">
                <a:solidFill>
                  <a:schemeClr val="tx1"/>
                </a:solidFill>
              </a:rPr>
              <a:t>OZ z roku 1950</a:t>
            </a:r>
            <a:endParaRPr lang="cs-CZ" altLang="cs-CZ" sz="400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51816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cs-CZ" sz="3200">
                <a:cs typeface="Times New Roman" pitchFamily="18" charset="0"/>
              </a:rPr>
              <a:t>úprav</a:t>
            </a:r>
            <a:r>
              <a:rPr lang="cs-CZ" altLang="cs-CZ" sz="3200"/>
              <a:t>a</a:t>
            </a:r>
            <a:r>
              <a:rPr lang="cs-CZ" altLang="cs-CZ" sz="3200">
                <a:cs typeface="Times New Roman" pitchFamily="18" charset="0"/>
              </a:rPr>
              <a:t> hospodaření s byty </a:t>
            </a:r>
            <a:endParaRPr lang="cs-CZ" altLang="cs-CZ" sz="3200"/>
          </a:p>
          <a:p>
            <a:pPr lvl="1" algn="just">
              <a:lnSpc>
                <a:spcPct val="80000"/>
              </a:lnSpc>
            </a:pPr>
            <a:r>
              <a:rPr lang="cs-CZ" altLang="cs-CZ" sz="2800"/>
              <a:t>z.</a:t>
            </a:r>
            <a:r>
              <a:rPr lang="cs-CZ" altLang="cs-CZ" sz="2800">
                <a:cs typeface="Times New Roman" pitchFamily="18" charset="0"/>
              </a:rPr>
              <a:t> č. 111/1950 Sb. </a:t>
            </a:r>
            <a:endParaRPr lang="cs-CZ" altLang="cs-CZ" sz="2800"/>
          </a:p>
          <a:p>
            <a:pPr lvl="1" algn="just">
              <a:lnSpc>
                <a:spcPct val="80000"/>
              </a:lnSpc>
            </a:pPr>
            <a:r>
              <a:rPr lang="cs-CZ" altLang="cs-CZ" sz="2800">
                <a:cs typeface="Times New Roman" pitchFamily="18" charset="0"/>
              </a:rPr>
              <a:t>zákon o hospodaření s byty (č. 67</a:t>
            </a:r>
            <a:r>
              <a:rPr lang="cs-CZ" altLang="cs-CZ" sz="2800"/>
              <a:t>/1956</a:t>
            </a:r>
            <a:r>
              <a:rPr lang="cs-CZ" altLang="cs-CZ" sz="2800">
                <a:cs typeface="Times New Roman" pitchFamily="18" charset="0"/>
              </a:rPr>
              <a:t> Sb.) </a:t>
            </a:r>
            <a:endParaRPr lang="cs-CZ" altLang="cs-CZ" sz="2800"/>
          </a:p>
          <a:p>
            <a:pPr lvl="1" algn="just">
              <a:lnSpc>
                <a:spcPct val="80000"/>
              </a:lnSpc>
            </a:pPr>
            <a:r>
              <a:rPr lang="cs-CZ" altLang="cs-CZ" sz="2800"/>
              <a:t>z. </a:t>
            </a:r>
            <a:r>
              <a:rPr lang="cs-CZ" altLang="cs-CZ" sz="2800">
                <a:cs typeface="Times New Roman" pitchFamily="18" charset="0"/>
              </a:rPr>
              <a:t>č. 27</a:t>
            </a:r>
            <a:r>
              <a:rPr lang="cs-CZ" altLang="cs-CZ" sz="2800"/>
              <a:t>/</a:t>
            </a:r>
            <a:r>
              <a:rPr lang="cs-CZ" altLang="cs-CZ" sz="2800">
                <a:cs typeface="Times New Roman" pitchFamily="18" charset="0"/>
              </a:rPr>
              <a:t>1959 Sb. o družstevní bytové výstavbě</a:t>
            </a:r>
            <a:endParaRPr lang="cs-CZ" altLang="cs-CZ" sz="2800"/>
          </a:p>
          <a:p>
            <a:pPr lvl="1" algn="just">
              <a:lnSpc>
                <a:spcPct val="80000"/>
              </a:lnSpc>
            </a:pPr>
            <a:r>
              <a:rPr lang="cs-CZ" altLang="cs-CZ" sz="2800"/>
              <a:t>z.</a:t>
            </a:r>
            <a:r>
              <a:rPr lang="cs-CZ" altLang="cs-CZ" sz="2800">
                <a:cs typeface="Times New Roman" pitchFamily="18" charset="0"/>
              </a:rPr>
              <a:t> č. 71</a:t>
            </a:r>
            <a:r>
              <a:rPr lang="cs-CZ" altLang="cs-CZ" sz="2800"/>
              <a:t>/</a:t>
            </a:r>
            <a:r>
              <a:rPr lang="cs-CZ" altLang="cs-CZ" sz="2800">
                <a:cs typeface="Times New Roman" pitchFamily="18" charset="0"/>
              </a:rPr>
              <a:t>1959 Sb. o opatřeních týkajících se některého soukromého domovního majetku</a:t>
            </a:r>
            <a:endParaRPr lang="cs-CZ" altLang="cs-CZ" sz="2800"/>
          </a:p>
          <a:p>
            <a:pPr lvl="1" algn="just">
              <a:lnSpc>
                <a:spcPct val="80000"/>
              </a:lnSpc>
            </a:pPr>
            <a:r>
              <a:rPr lang="cs-CZ" altLang="cs-CZ" sz="2800"/>
              <a:t>z.</a:t>
            </a:r>
            <a:r>
              <a:rPr lang="cs-CZ" altLang="cs-CZ" sz="2800">
                <a:cs typeface="Times New Roman" pitchFamily="18" charset="0"/>
              </a:rPr>
              <a:t> č. 147</a:t>
            </a:r>
            <a:r>
              <a:rPr lang="cs-CZ" altLang="cs-CZ" sz="2800"/>
              <a:t>/</a:t>
            </a:r>
            <a:r>
              <a:rPr lang="cs-CZ" altLang="cs-CZ" sz="2800">
                <a:cs typeface="Times New Roman" pitchFamily="18" charset="0"/>
              </a:rPr>
              <a:t>1961 Sb. </a:t>
            </a:r>
            <a:r>
              <a:rPr lang="cs-CZ" altLang="cs-CZ" sz="2800"/>
              <a:t>– z</a:t>
            </a:r>
            <a:r>
              <a:rPr lang="cs-CZ" altLang="cs-CZ" sz="2800">
                <a:cs typeface="Times New Roman" pitchFamily="18" charset="0"/>
              </a:rPr>
              <a:t>měn</a:t>
            </a:r>
            <a:r>
              <a:rPr lang="cs-CZ" altLang="cs-CZ" sz="2800"/>
              <a:t>a</a:t>
            </a:r>
            <a:r>
              <a:rPr lang="cs-CZ" altLang="cs-CZ" sz="2800">
                <a:cs typeface="Times New Roman" pitchFamily="18" charset="0"/>
              </a:rPr>
              <a:t> a doplnění zákona </a:t>
            </a:r>
            <a:r>
              <a:rPr lang="cs-CZ" altLang="cs-CZ" sz="2800"/>
              <a:t>z. </a:t>
            </a:r>
            <a:r>
              <a:rPr lang="cs-CZ" altLang="cs-CZ" sz="2800">
                <a:cs typeface="Times New Roman" pitchFamily="18" charset="0"/>
              </a:rPr>
              <a:t>č. 67</a:t>
            </a:r>
            <a:r>
              <a:rPr lang="cs-CZ" altLang="cs-CZ" sz="2800"/>
              <a:t>/1956</a:t>
            </a:r>
            <a:r>
              <a:rPr lang="cs-CZ" altLang="cs-CZ" sz="2800">
                <a:cs typeface="Times New Roman" pitchFamily="18" charset="0"/>
              </a:rPr>
              <a:t> Sb</a:t>
            </a:r>
            <a:r>
              <a:rPr lang="cs-CZ" altLang="cs-CZ" sz="2800"/>
              <a:t>.</a:t>
            </a:r>
            <a:r>
              <a:rPr lang="cs-CZ" altLang="cs-CZ" sz="2800">
                <a:cs typeface="Times New Roman" pitchFamily="18" charset="0"/>
              </a:rPr>
              <a:t> </a:t>
            </a:r>
            <a:endParaRPr lang="cs-CZ" altLang="cs-CZ" sz="2800"/>
          </a:p>
          <a:p>
            <a:pPr algn="just">
              <a:lnSpc>
                <a:spcPct val="80000"/>
              </a:lnSpc>
            </a:pPr>
            <a:r>
              <a:rPr lang="cs-CZ" altLang="cs-CZ" sz="3200"/>
              <a:t>úprava </a:t>
            </a:r>
            <a:r>
              <a:rPr lang="cs-CZ" altLang="cs-CZ" sz="3200">
                <a:cs typeface="Times New Roman" pitchFamily="18" charset="0"/>
              </a:rPr>
              <a:t>pojistné smlouvy (</a:t>
            </a:r>
            <a:r>
              <a:rPr lang="cs-CZ" altLang="cs-CZ" sz="3200"/>
              <a:t>z.</a:t>
            </a:r>
            <a:r>
              <a:rPr lang="cs-CZ" altLang="cs-CZ" sz="3200">
                <a:cs typeface="Times New Roman" pitchFamily="18" charset="0"/>
              </a:rPr>
              <a:t> č. 189</a:t>
            </a:r>
            <a:r>
              <a:rPr lang="cs-CZ" altLang="cs-CZ" sz="3200"/>
              <a:t>/</a:t>
            </a:r>
            <a:r>
              <a:rPr lang="cs-CZ" altLang="cs-CZ" sz="3200">
                <a:cs typeface="Times New Roman" pitchFamily="18" charset="0"/>
              </a:rPr>
              <a:t>1950 Sb.</a:t>
            </a:r>
            <a:r>
              <a:rPr lang="cs-CZ" altLang="cs-CZ" sz="3200"/>
              <a:t>)</a:t>
            </a:r>
            <a:r>
              <a:rPr lang="cs-CZ" altLang="cs-CZ" sz="3200">
                <a:cs typeface="Times New Roman" pitchFamily="18" charset="0"/>
              </a:rPr>
              <a:t> </a:t>
            </a:r>
            <a:endParaRPr lang="cs-CZ" altLang="cs-CZ" sz="3200"/>
          </a:p>
          <a:p>
            <a:pPr>
              <a:lnSpc>
                <a:spcPct val="80000"/>
              </a:lnSpc>
            </a:pPr>
            <a:r>
              <a:rPr lang="cs-CZ" altLang="cs-CZ" sz="3200"/>
              <a:t>úprava </a:t>
            </a:r>
            <a:r>
              <a:rPr lang="cs-CZ" altLang="cs-CZ" sz="3200">
                <a:cs typeface="Times New Roman" pitchFamily="18" charset="0"/>
              </a:rPr>
              <a:t>směnečného a šekového práva (</a:t>
            </a:r>
            <a:r>
              <a:rPr lang="cs-CZ" altLang="cs-CZ" sz="3200"/>
              <a:t>z.</a:t>
            </a:r>
            <a:r>
              <a:rPr lang="cs-CZ" altLang="cs-CZ" sz="3200">
                <a:cs typeface="Times New Roman" pitchFamily="18" charset="0"/>
              </a:rPr>
              <a:t> č. 191</a:t>
            </a:r>
            <a:r>
              <a:rPr lang="cs-CZ" altLang="cs-CZ" sz="3200"/>
              <a:t>/</a:t>
            </a:r>
            <a:r>
              <a:rPr lang="cs-CZ" altLang="cs-CZ" sz="3200">
                <a:cs typeface="Times New Roman" pitchFamily="18" charset="0"/>
              </a:rPr>
              <a:t>1950 Sb.)</a:t>
            </a:r>
          </a:p>
          <a:p>
            <a:pPr algn="just">
              <a:lnSpc>
                <a:spcPct val="80000"/>
              </a:lnSpc>
            </a:pPr>
            <a:r>
              <a:rPr lang="cs-CZ" altLang="cs-CZ" sz="3200"/>
              <a:t>z. </a:t>
            </a:r>
            <a:r>
              <a:rPr lang="cs-CZ" altLang="cs-CZ" sz="3200">
                <a:cs typeface="Times New Roman" pitchFamily="18" charset="0"/>
              </a:rPr>
              <a:t>č. 115</a:t>
            </a:r>
            <a:r>
              <a:rPr lang="cs-CZ" altLang="cs-CZ" sz="3200"/>
              <a:t>/</a:t>
            </a:r>
            <a:r>
              <a:rPr lang="cs-CZ" altLang="cs-CZ" sz="3200">
                <a:cs typeface="Times New Roman" pitchFamily="18" charset="0"/>
              </a:rPr>
              <a:t>1953 Sb. o autorském právu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/>
          <a:lstStyle/>
          <a:p>
            <a:r>
              <a:rPr lang="cs-CZ" altLang="cs-CZ" sz="4000"/>
              <a:t>Úprava </a:t>
            </a:r>
            <a:r>
              <a:rPr lang="cs-CZ" altLang="cs-CZ" sz="4000">
                <a:cs typeface="Times New Roman" pitchFamily="18" charset="0"/>
              </a:rPr>
              <a:t>občanského práva </a:t>
            </a:r>
            <a:r>
              <a:rPr lang="cs-CZ" altLang="cs-CZ" sz="4000"/>
              <a:t>po </a:t>
            </a:r>
            <a:r>
              <a:rPr lang="cs-CZ" altLang="cs-CZ" sz="4000">
                <a:cs typeface="Times New Roman" pitchFamily="18" charset="0"/>
              </a:rPr>
              <a:t>ro</a:t>
            </a:r>
            <a:r>
              <a:rPr lang="cs-CZ" altLang="cs-CZ" sz="4000"/>
              <a:t>ce</a:t>
            </a:r>
            <a:r>
              <a:rPr lang="cs-CZ" altLang="cs-CZ" sz="4000">
                <a:cs typeface="Times New Roman" pitchFamily="18" charset="0"/>
              </a:rPr>
              <a:t> 1960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257800"/>
          </a:xfrm>
        </p:spPr>
        <p:txBody>
          <a:bodyPr/>
          <a:lstStyle/>
          <a:p>
            <a:r>
              <a:rPr lang="cs-CZ" altLang="cs-CZ" sz="3200">
                <a:effectLst/>
                <a:cs typeface="Times New Roman" pitchFamily="18" charset="0"/>
              </a:rPr>
              <a:t>podstatná ustanovení přímo v ústavě </a:t>
            </a:r>
            <a:endParaRPr lang="cs-CZ" altLang="cs-CZ" sz="3200">
              <a:effectLst/>
            </a:endParaRPr>
          </a:p>
          <a:p>
            <a:pPr lvl="1"/>
            <a:r>
              <a:rPr lang="cs-CZ" altLang="cs-CZ" sz="2800">
                <a:effectLst/>
                <a:cs typeface="Times New Roman" pitchFamily="18" charset="0"/>
              </a:rPr>
              <a:t>o vlastnictví (čl. 8 až 10)</a:t>
            </a:r>
            <a:endParaRPr lang="cs-CZ" altLang="cs-CZ" sz="2800">
              <a:effectLst/>
            </a:endParaRPr>
          </a:p>
          <a:p>
            <a:pPr lvl="1"/>
            <a:r>
              <a:rPr lang="cs-CZ" altLang="cs-CZ" sz="2800">
                <a:effectLst/>
                <a:cs typeface="Times New Roman" pitchFamily="18" charset="0"/>
              </a:rPr>
              <a:t>o právnických osobách (čl. 11)</a:t>
            </a:r>
            <a:endParaRPr lang="cs-CZ" altLang="cs-CZ" sz="2800">
              <a:effectLst/>
            </a:endParaRPr>
          </a:p>
          <a:p>
            <a:pPr lvl="1"/>
            <a:r>
              <a:rPr lang="cs-CZ" altLang="cs-CZ" sz="2800">
                <a:effectLst/>
                <a:cs typeface="Times New Roman" pitchFamily="18" charset="0"/>
              </a:rPr>
              <a:t>některá ustanovení hlavy II o základních právech a povinnostech občanů</a:t>
            </a:r>
            <a:r>
              <a:rPr lang="cs-CZ" altLang="cs-CZ" sz="2800">
                <a:effectLst/>
                <a:ea typeface="Arial Unicode MS" pitchFamily="34" charset="-128"/>
                <a:cs typeface="Arial Unicode MS" pitchFamily="34" charset="-128"/>
              </a:rPr>
              <a:t> </a:t>
            </a:r>
            <a:endParaRPr lang="cs-CZ" altLang="cs-CZ" sz="2800">
              <a:effectLst/>
            </a:endParaRPr>
          </a:p>
          <a:p>
            <a:r>
              <a:rPr lang="cs-CZ" altLang="cs-CZ" sz="3200">
                <a:effectLst/>
              </a:rPr>
              <a:t>o</a:t>
            </a:r>
            <a:r>
              <a:rPr lang="cs-CZ" altLang="cs-CZ" sz="3200">
                <a:effectLst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cs-CZ" altLang="cs-CZ" sz="3200">
                <a:effectLst/>
              </a:rPr>
              <a:t>č</a:t>
            </a:r>
            <a:r>
              <a:rPr lang="cs-CZ" altLang="cs-CZ" sz="3200">
                <a:effectLst/>
                <a:ea typeface="Arial Unicode MS" pitchFamily="34" charset="-128"/>
                <a:cs typeface="Arial Unicode MS" pitchFamily="34" charset="-128"/>
              </a:rPr>
              <a:t>anský zákoník z roku </a:t>
            </a:r>
            <a:r>
              <a:rPr lang="cs-CZ" altLang="cs-CZ" sz="3200">
                <a:effectLst/>
              </a:rPr>
              <a:t>č</a:t>
            </a:r>
            <a:r>
              <a:rPr lang="cs-CZ" altLang="cs-CZ" sz="3200">
                <a:effectLst/>
                <a:ea typeface="Arial Unicode MS" pitchFamily="34" charset="-128"/>
                <a:cs typeface="Arial Unicode MS" pitchFamily="34" charset="-128"/>
              </a:rPr>
              <a:t>. 40</a:t>
            </a:r>
            <a:r>
              <a:rPr lang="cs-CZ" altLang="cs-CZ" sz="3200">
                <a:effectLst/>
              </a:rPr>
              <a:t>/</a:t>
            </a:r>
            <a:r>
              <a:rPr lang="cs-CZ" altLang="cs-CZ" sz="3200">
                <a:effectLst/>
                <a:ea typeface="Arial Unicode MS" pitchFamily="34" charset="-128"/>
                <a:cs typeface="Arial Unicode MS" pitchFamily="34" charset="-128"/>
              </a:rPr>
              <a:t>1964 Sb.</a:t>
            </a:r>
            <a:endParaRPr lang="cs-CZ" altLang="cs-CZ" sz="3200">
              <a:effectLst/>
            </a:endParaRPr>
          </a:p>
          <a:p>
            <a:pPr lvl="1"/>
            <a:r>
              <a:rPr lang="cs-CZ" altLang="cs-CZ" sz="2800">
                <a:solidFill>
                  <a:schemeClr val="folHlink"/>
                </a:solidFill>
                <a:effectLst/>
              </a:rPr>
              <a:t>užší pojetí OZ</a:t>
            </a:r>
          </a:p>
          <a:p>
            <a:pPr lvl="1"/>
            <a:r>
              <a:rPr lang="cs-CZ" altLang="cs-CZ" sz="2800">
                <a:effectLst/>
                <a:ea typeface="Arial Unicode MS" pitchFamily="34" charset="-128"/>
                <a:cs typeface="Arial Unicode MS" pitchFamily="34" charset="-128"/>
              </a:rPr>
              <a:t>Preambul</a:t>
            </a:r>
            <a:r>
              <a:rPr lang="cs-CZ" altLang="cs-CZ" sz="2800">
                <a:effectLst/>
              </a:rPr>
              <a:t>e</a:t>
            </a:r>
          </a:p>
          <a:p>
            <a:pPr lvl="1"/>
            <a:r>
              <a:rPr lang="cs-CZ" altLang="cs-CZ" sz="2800">
                <a:effectLst/>
                <a:ea typeface="Arial Unicode MS" pitchFamily="34" charset="-128"/>
                <a:cs typeface="Arial Unicode MS" pitchFamily="34" charset="-128"/>
              </a:rPr>
              <a:t>úvodní Zásady ob</a:t>
            </a:r>
            <a:r>
              <a:rPr lang="cs-CZ" altLang="cs-CZ" sz="2800">
                <a:effectLst/>
              </a:rPr>
              <a:t>č</a:t>
            </a:r>
            <a:r>
              <a:rPr lang="cs-CZ" altLang="cs-CZ" sz="2800">
                <a:effectLst/>
                <a:ea typeface="Arial Unicode MS" pitchFamily="34" charset="-128"/>
                <a:cs typeface="Arial Unicode MS" pitchFamily="34" charset="-128"/>
              </a:rPr>
              <a:t>anskoprávních vztah</a:t>
            </a:r>
            <a:r>
              <a:rPr lang="cs-CZ" altLang="cs-CZ" sz="2800">
                <a:effectLst/>
              </a:rPr>
              <a:t>ů</a:t>
            </a:r>
            <a:r>
              <a:rPr lang="cs-CZ" altLang="cs-CZ" sz="2800">
                <a:effectLst/>
                <a:ea typeface="Arial Unicode MS" pitchFamily="34" charset="-128"/>
                <a:cs typeface="Arial Unicode MS" pitchFamily="34" charset="-128"/>
              </a:rPr>
              <a:t> </a:t>
            </a:r>
            <a:endParaRPr lang="cs-CZ" altLang="cs-CZ" sz="2800">
              <a:effectLst/>
            </a:endParaRPr>
          </a:p>
          <a:p>
            <a:pPr lvl="1"/>
            <a:r>
              <a:rPr lang="cs-CZ" altLang="cs-CZ" sz="2800">
                <a:solidFill>
                  <a:schemeClr val="folHlink"/>
                </a:solidFill>
                <a:effectLst/>
                <a:ea typeface="Arial Unicode MS" pitchFamily="34" charset="-128"/>
                <a:cs typeface="Arial Unicode MS" pitchFamily="34" charset="-128"/>
              </a:rPr>
              <a:t>osm </a:t>
            </a:r>
            <a:r>
              <a:rPr lang="cs-CZ" altLang="cs-CZ" sz="2800">
                <a:solidFill>
                  <a:schemeClr val="folHlink"/>
                </a:solidFill>
                <a:effectLst/>
              </a:rPr>
              <a:t>č</a:t>
            </a:r>
            <a:r>
              <a:rPr lang="cs-CZ" altLang="cs-CZ" sz="2800">
                <a:solidFill>
                  <a:schemeClr val="folHlink"/>
                </a:solidFill>
                <a:effectLst/>
                <a:ea typeface="Arial Unicode MS" pitchFamily="34" charset="-128"/>
                <a:cs typeface="Arial Unicode MS" pitchFamily="34" charset="-128"/>
              </a:rPr>
              <a:t>ástí</a:t>
            </a:r>
            <a:r>
              <a:rPr lang="cs-CZ" altLang="cs-CZ" sz="2800">
                <a:effectLst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altLang="cs-CZ" sz="2800">
                <a:effectLst/>
              </a:rPr>
              <a:t>(</a:t>
            </a:r>
            <a:r>
              <a:rPr lang="cs-CZ" altLang="cs-CZ" sz="2800">
                <a:effectLst/>
                <a:ea typeface="Arial Unicode MS" pitchFamily="34" charset="-128"/>
                <a:cs typeface="Arial Unicode MS" pitchFamily="34" charset="-128"/>
              </a:rPr>
              <a:t>524 </a:t>
            </a:r>
            <a:r>
              <a:rPr lang="cs-CZ" altLang="cs-CZ" sz="2800">
                <a:effectLst/>
              </a:rPr>
              <a:t>§)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cs-CZ" altLang="cs-CZ"/>
              <a:t>Jednotlivé</a:t>
            </a:r>
            <a:r>
              <a:rPr lang="cs-CZ" altLang="cs-CZ">
                <a:cs typeface="Times New Roman" pitchFamily="18" charset="0"/>
              </a:rPr>
              <a:t> část</a:t>
            </a:r>
            <a:r>
              <a:rPr lang="cs-CZ" altLang="cs-CZ"/>
              <a:t>i OZ</a:t>
            </a:r>
            <a:endParaRPr lang="cs-CZ" altLang="cs-CZ">
              <a:cs typeface="Times New Roman" pitchFamily="18" charset="0"/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334000"/>
          </a:xfrm>
        </p:spPr>
        <p:txBody>
          <a:bodyPr/>
          <a:lstStyle/>
          <a:p>
            <a:r>
              <a:rPr lang="cs-CZ" altLang="cs-CZ" sz="3200">
                <a:effectLst/>
                <a:cs typeface="Times New Roman" pitchFamily="18" charset="0"/>
              </a:rPr>
              <a:t>obecná ustanovení </a:t>
            </a:r>
            <a:endParaRPr lang="cs-CZ" altLang="cs-CZ" sz="3200">
              <a:effectLst/>
            </a:endParaRPr>
          </a:p>
          <a:p>
            <a:r>
              <a:rPr lang="cs-CZ" altLang="cs-CZ" sz="3200">
                <a:effectLst/>
                <a:cs typeface="Times New Roman" pitchFamily="18" charset="0"/>
              </a:rPr>
              <a:t>socialistické společenské vlastnictví a osobní vlastnictví</a:t>
            </a:r>
            <a:r>
              <a:rPr lang="cs-CZ" altLang="cs-CZ" sz="3200">
                <a:effectLst/>
              </a:rPr>
              <a:t> </a:t>
            </a:r>
          </a:p>
          <a:p>
            <a:r>
              <a:rPr lang="cs-CZ" altLang="cs-CZ" sz="3200">
                <a:effectLst/>
                <a:cs typeface="Times New Roman" pitchFamily="18" charset="0"/>
              </a:rPr>
              <a:t>osobní užívání bytů</a:t>
            </a:r>
            <a:r>
              <a:rPr lang="cs-CZ" altLang="cs-CZ" sz="3200">
                <a:effectLst/>
              </a:rPr>
              <a:t> </a:t>
            </a:r>
          </a:p>
          <a:p>
            <a:r>
              <a:rPr lang="cs-CZ" altLang="cs-CZ" sz="3200">
                <a:effectLst/>
                <a:cs typeface="Times New Roman" pitchFamily="18" charset="0"/>
              </a:rPr>
              <a:t>služby</a:t>
            </a:r>
            <a:endParaRPr lang="cs-CZ" altLang="cs-CZ" sz="3200">
              <a:effectLst/>
            </a:endParaRPr>
          </a:p>
          <a:p>
            <a:r>
              <a:rPr lang="cs-CZ" altLang="cs-CZ" sz="3200">
                <a:effectLst/>
                <a:cs typeface="Times New Roman" pitchFamily="18" charset="0"/>
              </a:rPr>
              <a:t>práva a povinnosti z jiných právních úkonů</a:t>
            </a:r>
            <a:r>
              <a:rPr lang="cs-CZ" altLang="cs-CZ" sz="3200">
                <a:effectLst/>
              </a:rPr>
              <a:t> </a:t>
            </a:r>
          </a:p>
          <a:p>
            <a:r>
              <a:rPr lang="cs-CZ" altLang="cs-CZ" sz="3200">
                <a:effectLst/>
                <a:cs typeface="Times New Roman" pitchFamily="18" charset="0"/>
              </a:rPr>
              <a:t>občanskoprávní odpovědnost</a:t>
            </a:r>
            <a:endParaRPr lang="cs-CZ" altLang="cs-CZ" sz="3200">
              <a:effectLst/>
            </a:endParaRPr>
          </a:p>
          <a:p>
            <a:r>
              <a:rPr lang="cs-CZ" altLang="cs-CZ" sz="3200">
                <a:effectLst/>
                <a:cs typeface="Times New Roman" pitchFamily="18" charset="0"/>
              </a:rPr>
              <a:t>dědické</a:t>
            </a:r>
            <a:r>
              <a:rPr lang="cs-CZ" altLang="cs-CZ" sz="3200">
                <a:effectLst/>
              </a:rPr>
              <a:t> </a:t>
            </a:r>
            <a:r>
              <a:rPr lang="cs-CZ" altLang="cs-CZ" sz="3200">
                <a:effectLst/>
                <a:cs typeface="Times New Roman" pitchFamily="18" charset="0"/>
              </a:rPr>
              <a:t>právo</a:t>
            </a:r>
            <a:endParaRPr lang="cs-CZ" altLang="cs-CZ" sz="3200">
              <a:effectLst/>
            </a:endParaRPr>
          </a:p>
          <a:p>
            <a:r>
              <a:rPr lang="cs-CZ" altLang="cs-CZ" sz="3200">
                <a:effectLst/>
              </a:rPr>
              <a:t>z</a:t>
            </a:r>
            <a:r>
              <a:rPr lang="cs-CZ" altLang="cs-CZ" sz="3200">
                <a:effectLst/>
                <a:cs typeface="Times New Roman" pitchFamily="18" charset="0"/>
              </a:rPr>
              <a:t>ávěrečná ustanovení</a:t>
            </a:r>
            <a:r>
              <a:rPr lang="cs-CZ" altLang="cs-CZ" sz="3600">
                <a:effectLst/>
                <a:cs typeface="Times New Roman" pitchFamily="18" charset="0"/>
              </a:rPr>
              <a:t> </a:t>
            </a:r>
            <a:r>
              <a:rPr lang="cs-CZ" altLang="cs-CZ" sz="3200">
                <a:effectLst/>
              </a:rPr>
              <a:t>(zde soukromé vlastnictví)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90600"/>
            <a:ext cx="9144000" cy="1524000"/>
          </a:xfrm>
        </p:spPr>
        <p:txBody>
          <a:bodyPr/>
          <a:lstStyle/>
          <a:p>
            <a:r>
              <a:rPr lang="cs-CZ" altLang="cs-CZ" sz="4400">
                <a:solidFill>
                  <a:schemeClr val="tx1"/>
                </a:solidFill>
              </a:rPr>
              <a:t>P</a:t>
            </a:r>
            <a:r>
              <a:rPr lang="cs-CZ" altLang="cs-CZ" sz="4400">
                <a:solidFill>
                  <a:schemeClr val="tx1"/>
                </a:solidFill>
                <a:cs typeface="Times New Roman" pitchFamily="18" charset="0"/>
              </a:rPr>
              <a:t>ředpisy</a:t>
            </a:r>
            <a:r>
              <a:rPr lang="cs-CZ" altLang="cs-CZ" sz="4400">
                <a:solidFill>
                  <a:schemeClr val="tx1"/>
                </a:solidFill>
              </a:rPr>
              <a:t> </a:t>
            </a:r>
            <a:r>
              <a:rPr lang="cs-CZ" altLang="cs-CZ" sz="4400">
                <a:solidFill>
                  <a:schemeClr val="tx1"/>
                </a:solidFill>
                <a:cs typeface="Times New Roman" pitchFamily="18" charset="0"/>
              </a:rPr>
              <a:t>navazující</a:t>
            </a:r>
            <a:r>
              <a:rPr lang="cs-CZ" altLang="cs-CZ" sz="4400">
                <a:solidFill>
                  <a:schemeClr val="tx1"/>
                </a:solidFill>
              </a:rPr>
              <a:t> </a:t>
            </a:r>
            <a:r>
              <a:rPr lang="cs-CZ" altLang="cs-CZ" sz="4400">
                <a:solidFill>
                  <a:schemeClr val="tx1"/>
                </a:solidFill>
                <a:cs typeface="Times New Roman" pitchFamily="18" charset="0"/>
              </a:rPr>
              <a:t>na </a:t>
            </a:r>
            <a:r>
              <a:rPr lang="cs-CZ" altLang="cs-CZ" sz="4400">
                <a:solidFill>
                  <a:schemeClr val="tx1"/>
                </a:solidFill>
              </a:rPr>
              <a:t>OZ </a:t>
            </a:r>
            <a:r>
              <a:rPr lang="cs-CZ" altLang="cs-CZ" sz="4400">
                <a:solidFill>
                  <a:schemeClr val="tx1"/>
                </a:solidFill>
                <a:cs typeface="Times New Roman" pitchFamily="18" charset="0"/>
              </a:rPr>
              <a:t>z roku 1964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429000"/>
            <a:ext cx="8229600" cy="3276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600"/>
              <a:t>zákon o rodině (č. 94/1963 Sb.)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hospodářský zákoník (č. 109/1964 Sb.)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zákoník mezinárodního obchodu (č. 101/1963 Sb.)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zákoník práce (č. 65/1965 Sb.)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olistopadové změny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44675"/>
            <a:ext cx="8964612" cy="48244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600"/>
              <a:t>soulad s Listinou základních práv a svobod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jednotný institut vlastnictví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novela OZ 1991 </a:t>
            </a:r>
            <a:r>
              <a:rPr lang="cs-CZ" altLang="cs-CZ" sz="3200"/>
              <a:t>= obecný základ celého soukromého práva</a:t>
            </a:r>
          </a:p>
          <a:p>
            <a:pPr lvl="1">
              <a:lnSpc>
                <a:spcPct val="90000"/>
              </a:lnSpc>
            </a:pPr>
            <a:r>
              <a:rPr lang="cs-CZ" altLang="cs-CZ" sz="3200"/>
              <a:t>princip privátní autonomie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zmírnění majetkových křivd (1990, 1991, 1993)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malá a velká privatizace (1990 a 1991)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638300"/>
          </a:xfrm>
        </p:spPr>
        <p:txBody>
          <a:bodyPr/>
          <a:lstStyle/>
          <a:p>
            <a:r>
              <a:rPr lang="cs-CZ" altLang="cs-CZ" sz="5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Rodinné právo</a:t>
            </a:r>
            <a:r>
              <a:rPr lang="cs-CZ" altLang="cs-CZ"/>
              <a:t> 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636838"/>
            <a:ext cx="8424862" cy="3992562"/>
          </a:xfrm>
        </p:spPr>
        <p:txBody>
          <a:bodyPr/>
          <a:lstStyle/>
          <a:p>
            <a:r>
              <a:rPr lang="cs-CZ" altLang="cs-CZ">
                <a:solidFill>
                  <a:schemeClr val="folHlink"/>
                </a:solidFill>
              </a:rPr>
              <a:t>ústava 1948</a:t>
            </a:r>
            <a:r>
              <a:rPr lang="cs-CZ" altLang="cs-CZ"/>
              <a:t> a </a:t>
            </a:r>
            <a:r>
              <a:rPr lang="cs-CZ" altLang="cs-CZ">
                <a:solidFill>
                  <a:schemeClr val="folHlink"/>
                </a:solidFill>
              </a:rPr>
              <a:t>zákon o právu rodinném č. 265/1949 Sb.</a:t>
            </a:r>
            <a:r>
              <a:rPr lang="cs-CZ" altLang="cs-CZ"/>
              <a:t> </a:t>
            </a:r>
          </a:p>
          <a:p>
            <a:r>
              <a:rPr lang="cs-CZ" altLang="cs-CZ">
                <a:solidFill>
                  <a:schemeClr val="folHlink"/>
                </a:solidFill>
              </a:rPr>
              <a:t>dílčí změny</a:t>
            </a:r>
            <a:r>
              <a:rPr lang="cs-CZ" altLang="cs-CZ"/>
              <a:t> </a:t>
            </a:r>
          </a:p>
          <a:p>
            <a:r>
              <a:rPr lang="cs-CZ" altLang="cs-CZ"/>
              <a:t>ústava 1960 a </a:t>
            </a:r>
            <a:r>
              <a:rPr lang="cs-CZ" altLang="cs-CZ">
                <a:solidFill>
                  <a:schemeClr val="folHlink"/>
                </a:solidFill>
              </a:rPr>
              <a:t>zákon o rodině č. 94/1963 Sb.</a:t>
            </a:r>
            <a:endParaRPr lang="cs-CZ" altLang="cs-CZ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6059488" cy="1139825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144387" name="Picture 3" descr="unor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023"/>
          <a:stretch>
            <a:fillRect/>
          </a:stretch>
        </p:blipFill>
        <p:spPr bwMode="auto">
          <a:xfrm>
            <a:off x="304800" y="228600"/>
            <a:ext cx="8610600" cy="6457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388" name="Picture 4" descr="únor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6" t="5847" b="43173"/>
          <a:stretch>
            <a:fillRect/>
          </a:stretch>
        </p:blipFill>
        <p:spPr bwMode="auto">
          <a:xfrm>
            <a:off x="5715000" y="3886200"/>
            <a:ext cx="2843213" cy="2519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5400">
                <a:effectLst>
                  <a:outerShdw blurRad="38100" dist="38100" dir="2700000" algn="tl">
                    <a:srgbClr val="000000"/>
                  </a:outerShdw>
                </a:effectLst>
              </a:rPr>
              <a:t>Ústava 1948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7325"/>
          </a:xfrm>
        </p:spPr>
        <p:txBody>
          <a:bodyPr/>
          <a:lstStyle/>
          <a:p>
            <a:r>
              <a:rPr lang="cs-CZ" altLang="cs-CZ"/>
              <a:t>rovnoprávné postavení mužů a žen v rodině</a:t>
            </a:r>
          </a:p>
          <a:p>
            <a:r>
              <a:rPr lang="cs-CZ" altLang="cs-CZ"/>
              <a:t>zrovnoprávnění nemanželských dětí</a:t>
            </a:r>
          </a:p>
          <a:p>
            <a:r>
              <a:rPr lang="cs-CZ" altLang="cs-CZ"/>
              <a:t>zvláštní ochrana státu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785225" cy="981075"/>
          </a:xfrm>
        </p:spPr>
        <p:txBody>
          <a:bodyPr/>
          <a:lstStyle/>
          <a:p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Zákon o právu rodinném (1949)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8964612" cy="5445125"/>
          </a:xfrm>
        </p:spPr>
        <p:txBody>
          <a:bodyPr/>
          <a:lstStyle/>
          <a:p>
            <a:r>
              <a:rPr lang="cs-CZ" altLang="cs-CZ" sz="3600"/>
              <a:t>chybí zasnoubení</a:t>
            </a:r>
          </a:p>
          <a:p>
            <a:r>
              <a:rPr lang="cs-CZ" altLang="cs-CZ" sz="3600"/>
              <a:t>manželství = souhlasné prohlášení muže a ženy před NV nebo …</a:t>
            </a:r>
          </a:p>
          <a:p>
            <a:r>
              <a:rPr lang="cs-CZ" altLang="cs-CZ" sz="3600"/>
              <a:t>okolnosti vylučující uzavření manželství</a:t>
            </a:r>
          </a:p>
          <a:p>
            <a:r>
              <a:rPr lang="cs-CZ" altLang="cs-CZ" sz="3600"/>
              <a:t>rozvod (především zájem společnosti)</a:t>
            </a:r>
          </a:p>
          <a:p>
            <a:r>
              <a:rPr lang="cs-CZ" altLang="cs-CZ" sz="3600"/>
              <a:t>zákonné majetkové společenství manželů</a:t>
            </a:r>
          </a:p>
          <a:p>
            <a:r>
              <a:rPr lang="cs-CZ" altLang="cs-CZ" sz="3600"/>
              <a:t>rodičovská moc</a:t>
            </a:r>
          </a:p>
          <a:p>
            <a:r>
              <a:rPr lang="cs-CZ" altLang="cs-CZ" sz="3600"/>
              <a:t>osvojení a poručenství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Dílčí změny z padesátých let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113"/>
            <a:ext cx="9144000" cy="4214812"/>
          </a:xfrm>
        </p:spPr>
        <p:txBody>
          <a:bodyPr/>
          <a:lstStyle/>
          <a:p>
            <a:r>
              <a:rPr lang="cs-CZ" altLang="cs-CZ" sz="3600"/>
              <a:t>1955: dílčí uvolnění rozvodů (i proti vůli toho, kdo nebyl viníkem rozvratu, …)</a:t>
            </a:r>
          </a:p>
          <a:p>
            <a:r>
              <a:rPr lang="cs-CZ" altLang="cs-CZ" sz="3600"/>
              <a:t>1958: nová forma osvojení (zápis jako rodič)</a:t>
            </a:r>
          </a:p>
          <a:p>
            <a:r>
              <a:rPr lang="cs-CZ" altLang="cs-CZ" sz="3600"/>
              <a:t>1959: rozhodování o právech a povinnostech  k dětem součástí řízení o rozvodu</a:t>
            </a:r>
          </a:p>
          <a:p>
            <a:r>
              <a:rPr lang="cs-CZ" altLang="cs-CZ" sz="3600"/>
              <a:t>1959: přenesení některých rozhodnutí na NV</a:t>
            </a:r>
            <a:endParaRPr lang="cs-CZ" alt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Zákon o rodině č. 94/1963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893175" cy="56165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/>
              <a:t>1. Manželství (podobně jako dříve)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/>
              <a:t>2. Vztahy rodičů a dětí (nově: „práva a povinnosti k dětem“)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/>
              <a:t>3. Výchova nezletilých dětí (nejen rodiče; širší práva NV)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/>
              <a:t>4. Výživné (postup při určování otcovství; nezrušitelné osvojení)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/>
              <a:t>= neupravoval majetkové vztahy (OZ: 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/>
              <a:t>		- </a:t>
            </a:r>
            <a:r>
              <a:rPr lang="cs-CZ" altLang="cs-CZ" sz="3200"/>
              <a:t>bezpodílové spoluvlastnictví manželů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200"/>
              <a:t>		- společné užívání bytu manžely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200"/>
              <a:t>		- společné užívání pozemku)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Pracovní právo</a:t>
            </a:r>
            <a:r>
              <a:rPr lang="cs-CZ" altLang="cs-CZ"/>
              <a:t> 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360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600"/>
              <a:t>úprava nejdříve </a:t>
            </a:r>
            <a:r>
              <a:rPr lang="cs-CZ" altLang="cs-CZ" sz="3600">
                <a:cs typeface="Times New Roman" pitchFamily="18" charset="0"/>
              </a:rPr>
              <a:t>roztříštěna </a:t>
            </a:r>
            <a:endParaRPr lang="cs-CZ" altLang="cs-CZ" sz="3600"/>
          </a:p>
          <a:p>
            <a:pPr lvl="1">
              <a:lnSpc>
                <a:spcPct val="90000"/>
              </a:lnSpc>
            </a:pPr>
            <a:r>
              <a:rPr lang="cs-CZ" altLang="cs-CZ" sz="3200">
                <a:cs typeface="Times New Roman" pitchFamily="18" charset="0"/>
              </a:rPr>
              <a:t>zlepšení postavení zaměstnanců (prodloužení placené dovolené, bezpečnost a ochrana zdraví)</a:t>
            </a:r>
          </a:p>
          <a:p>
            <a:pPr lvl="1">
              <a:lnSpc>
                <a:spcPct val="90000"/>
              </a:lnSpc>
            </a:pPr>
            <a:r>
              <a:rPr lang="cs-CZ" altLang="cs-CZ" sz="3200">
                <a:cs typeface="Times New Roman" pitchFamily="18" charset="0"/>
              </a:rPr>
              <a:t>zákon o státní mzdové politice 1948</a:t>
            </a:r>
          </a:p>
          <a:p>
            <a:pPr lvl="1">
              <a:lnSpc>
                <a:spcPct val="90000"/>
              </a:lnSpc>
            </a:pPr>
            <a:r>
              <a:rPr lang="cs-CZ" altLang="cs-CZ" sz="3200"/>
              <a:t>1959 místo závodních rad závodní výbory ROH </a:t>
            </a:r>
          </a:p>
          <a:p>
            <a:pPr lvl="1">
              <a:lnSpc>
                <a:spcPct val="90000"/>
              </a:lnSpc>
            </a:pPr>
            <a:r>
              <a:rPr lang="cs-CZ" altLang="cs-CZ" sz="3200"/>
              <a:t>X </a:t>
            </a:r>
            <a:r>
              <a:rPr lang="cs-CZ" altLang="cs-CZ" sz="3200">
                <a:cs typeface="Times New Roman" pitchFamily="18" charset="0"/>
              </a:rPr>
              <a:t>úprava rozmisťování pracovních sil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3200"/>
              <a:t>= převládají veřejnoprávní prvky</a:t>
            </a:r>
          </a:p>
          <a:p>
            <a:pPr>
              <a:lnSpc>
                <a:spcPct val="90000"/>
              </a:lnSpc>
            </a:pPr>
            <a:r>
              <a:rPr lang="cs-CZ" altLang="cs-CZ" sz="3600">
                <a:solidFill>
                  <a:schemeClr val="folHlink"/>
                </a:solidFill>
              </a:rPr>
              <a:t>zákoník práce </a:t>
            </a:r>
            <a:r>
              <a:rPr lang="cs-CZ" altLang="cs-CZ" sz="3600">
                <a:solidFill>
                  <a:schemeClr val="folHlink"/>
                </a:solidFill>
                <a:cs typeface="Times New Roman" pitchFamily="18" charset="0"/>
              </a:rPr>
              <a:t>č. 65/1965 Sb.</a:t>
            </a:r>
            <a:r>
              <a:rPr lang="cs-CZ" altLang="cs-CZ" sz="3600">
                <a:solidFill>
                  <a:schemeClr val="folHlink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3600">
                <a:solidFill>
                  <a:schemeClr val="folHlink"/>
                </a:solidFill>
              </a:rPr>
              <a:t>dílčí opatření z pozdější doby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Zákoník práce </a:t>
            </a:r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č. 65/1965 Sb.</a:t>
            </a:r>
            <a:endParaRPr lang="cs-CZ" altLang="cs-CZ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>
                <a:cs typeface="Times New Roman" pitchFamily="18" charset="0"/>
              </a:rPr>
              <a:t>univerzální právní předpis, upravující pracovněprávní vztahy všech zaměstnanců</a:t>
            </a:r>
          </a:p>
          <a:p>
            <a:r>
              <a:rPr lang="cs-CZ" altLang="cs-CZ">
                <a:cs typeface="Times New Roman" pitchFamily="18" charset="0"/>
              </a:rPr>
              <a:t>úprava pracovního poměru podobně jako dříve</a:t>
            </a:r>
          </a:p>
          <a:p>
            <a:r>
              <a:rPr lang="cs-CZ" altLang="cs-CZ">
                <a:cs typeface="Times New Roman" pitchFamily="18" charset="0"/>
              </a:rPr>
              <a:t>vliv mezinárodních smluv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Dílčí opatření z pozdější doby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600"/>
              <a:t>1969 – sankční rozvázání pracovního poměru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novela 1988 = souvislost s chystanou přestavbou hospodářského mechanismu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1990 – úprava pracovněprávních vztahů při soukromém podnikání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1991 	- zákon o zaměstnanosti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/>
              <a:t>			- o kolektivním vyjednávání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600"/>
              <a:t>			- novela ZP (posílení principu 			  smluvní volnosti)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557338"/>
          </a:xfrm>
        </p:spPr>
        <p:txBody>
          <a:bodyPr/>
          <a:lstStyle/>
          <a:p>
            <a:r>
              <a:rPr lang="cs-CZ" altLang="cs-CZ" sz="4400"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Obchodní právo a hospodářské právo</a:t>
            </a:r>
            <a:r>
              <a:rPr lang="cs-CZ" altLang="cs-CZ"/>
              <a:t> 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534400" cy="4568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k-SK" altLang="cs-CZ" sz="3600">
                <a:effectLst/>
              </a:rPr>
              <a:t>zrušení ObchZ občanským zákoníkem z roku 1950</a:t>
            </a:r>
          </a:p>
          <a:p>
            <a:pPr>
              <a:lnSpc>
                <a:spcPct val="90000"/>
              </a:lnSpc>
            </a:pPr>
            <a:r>
              <a:rPr lang="sk-SK" altLang="cs-CZ" sz="3600">
                <a:effectLst/>
              </a:rPr>
              <a:t>dílčí předpisy (národohospodářské plánování, </a:t>
            </a:r>
            <a:r>
              <a:rPr lang="sk-SK" altLang="cs-CZ" sz="3600">
                <a:solidFill>
                  <a:schemeClr val="folHlink"/>
                </a:solidFill>
                <a:effectLst/>
              </a:rPr>
              <a:t>národní podniky a hospodářské řízení</a:t>
            </a:r>
            <a:r>
              <a:rPr lang="sk-SK" altLang="cs-CZ" sz="3600">
                <a:effectLst/>
              </a:rPr>
              <a:t>, </a:t>
            </a:r>
            <a:r>
              <a:rPr lang="sk-SK" altLang="cs-CZ" sz="3600">
                <a:solidFill>
                  <a:schemeClr val="folHlink"/>
                </a:solidFill>
                <a:effectLst/>
              </a:rPr>
              <a:t>hospodářské vztahy</a:t>
            </a:r>
            <a:r>
              <a:rPr lang="sk-SK" altLang="cs-CZ" sz="3600">
                <a:effectLst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altLang="cs-CZ" sz="3600">
                <a:solidFill>
                  <a:schemeClr val="folHlink"/>
                </a:solidFill>
                <a:effectLst/>
              </a:rPr>
              <a:t>h</a:t>
            </a:r>
            <a:r>
              <a:rPr lang="cs-CZ" altLang="cs-CZ" sz="3600">
                <a:solidFill>
                  <a:schemeClr val="folHlink"/>
                </a:solidFill>
                <a:effectLst/>
                <a:cs typeface="Times New Roman" pitchFamily="18" charset="0"/>
              </a:rPr>
              <a:t>ospodářský zákoník č. 109/1964 Sb.</a:t>
            </a:r>
            <a:endParaRPr lang="cs-CZ" altLang="cs-CZ" sz="3600">
              <a:solidFill>
                <a:schemeClr val="folHlink"/>
              </a:solidFill>
              <a:effectLst/>
            </a:endParaRPr>
          </a:p>
          <a:p>
            <a:pPr>
              <a:lnSpc>
                <a:spcPct val="90000"/>
              </a:lnSpc>
            </a:pPr>
            <a:r>
              <a:rPr lang="cs-CZ" altLang="cs-CZ" sz="3600">
                <a:effectLst/>
              </a:rPr>
              <a:t>novelizace HZ z let 1990 a 1991</a:t>
            </a:r>
            <a:r>
              <a:rPr lang="cs-CZ" altLang="cs-CZ" sz="3600">
                <a:effectLst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3600">
                <a:effectLst/>
              </a:rPr>
              <a:t>obchodní zákoník </a:t>
            </a:r>
            <a:r>
              <a:rPr lang="cs-CZ" altLang="cs-CZ" sz="3600">
                <a:effectLst/>
                <a:cs typeface="Times New Roman" pitchFamily="18" charset="0"/>
              </a:rPr>
              <a:t>č. 513/1991 Sb.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844675"/>
          </a:xfrm>
        </p:spPr>
        <p:txBody>
          <a:bodyPr/>
          <a:lstStyle/>
          <a:p>
            <a:r>
              <a:rPr lang="sk-SK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Národní podniky a hospodářské řízení</a:t>
            </a:r>
            <a:endParaRPr lang="cs-CZ" altLang="cs-CZ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686800" cy="4535488"/>
          </a:xfrm>
        </p:spPr>
        <p:txBody>
          <a:bodyPr/>
          <a:lstStyle/>
          <a:p>
            <a:r>
              <a:rPr lang="cs-CZ" altLang="cs-CZ"/>
              <a:t>1950 – zákon o národních podnicích průmyslových</a:t>
            </a:r>
          </a:p>
          <a:p>
            <a:r>
              <a:rPr lang="cs-CZ" altLang="cs-CZ"/>
              <a:t>1955 – zákon o národních podnicích a některých jiných hospodářských organizacích (= trusty, kombináty) </a:t>
            </a:r>
          </a:p>
          <a:p>
            <a:r>
              <a:rPr lang="cs-CZ" altLang="cs-CZ"/>
              <a:t>1958 – novela (součást reformy – VHJ)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Hospodářské vztahy</a:t>
            </a:r>
            <a:endParaRPr lang="cs-CZ" altLang="cs-CZ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964612" cy="50688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600"/>
              <a:t>hospodářské závazky (rámcově v OZ):</a:t>
            </a:r>
          </a:p>
          <a:p>
            <a:pPr lvl="1">
              <a:lnSpc>
                <a:spcPct val="80000"/>
              </a:lnSpc>
            </a:pPr>
            <a:r>
              <a:rPr lang="cs-CZ" altLang="cs-CZ" sz="3200"/>
              <a:t>na smluvním základě</a:t>
            </a:r>
          </a:p>
          <a:p>
            <a:pPr lvl="1">
              <a:lnSpc>
                <a:spcPct val="80000"/>
              </a:lnSpc>
            </a:pPr>
            <a:r>
              <a:rPr lang="cs-CZ" altLang="cs-CZ" sz="3200"/>
              <a:t>z různých rozhodnutí a jiných skutečností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zákon č. 99/1950 Sb. o hospodářských smlouvách a státní arbitráži 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1955 – vl. nař. o hospodářských smlouvách</a:t>
            </a:r>
          </a:p>
          <a:p>
            <a:pPr lvl="1">
              <a:lnSpc>
                <a:spcPct val="80000"/>
              </a:lnSpc>
            </a:pPr>
            <a:r>
              <a:rPr lang="cs-CZ" altLang="cs-CZ" sz="3200"/>
              <a:t>rámcové hospodářské smlouvy</a:t>
            </a:r>
          </a:p>
          <a:p>
            <a:pPr lvl="1">
              <a:lnSpc>
                <a:spcPct val="80000"/>
              </a:lnSpc>
            </a:pPr>
            <a:r>
              <a:rPr lang="cs-CZ" altLang="cs-CZ" sz="3200"/>
              <a:t>dílčí hospodářské smlouvy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1958 – zákon o hospodářských vztazích mezi socialistickými organizacemi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rámec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54053"/>
          </a:xfrm>
        </p:spPr>
        <p:txBody>
          <a:bodyPr/>
          <a:lstStyle/>
          <a:p>
            <a:r>
              <a:rPr lang="cs-CZ" dirty="0" smtClean="0"/>
              <a:t>ústava č. 150/1948 Sb. (ústava 9. května)</a:t>
            </a:r>
          </a:p>
          <a:p>
            <a:r>
              <a:rPr lang="cs-CZ" dirty="0" smtClean="0"/>
              <a:t>ústava č. 100/1960 Sb. (socialistická)</a:t>
            </a:r>
          </a:p>
          <a:p>
            <a:r>
              <a:rPr lang="cs-CZ" dirty="0" smtClean="0"/>
              <a:t>ústavní zákon o čs. federaci č. 143/1968 Sb.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0587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2875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cs-CZ" altLang="cs-CZ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ospodářský zákoník 1964 (1)</a:t>
            </a:r>
            <a:endParaRPr lang="cs-CZ" altLang="cs-CZ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44675"/>
            <a:ext cx="9144000" cy="4752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československé specifikum</a:t>
            </a:r>
          </a:p>
          <a:p>
            <a:pPr>
              <a:lnSpc>
                <a:spcPct val="90000"/>
              </a:lnSpc>
            </a:pPr>
            <a:r>
              <a:rPr lang="cs-CZ" altLang="cs-CZ"/>
              <a:t>upravil vztahy vznikající při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plánovitém řízení NH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vlastní činnosti socialistických organizací</a:t>
            </a:r>
          </a:p>
          <a:p>
            <a:pPr>
              <a:lnSpc>
                <a:spcPct val="90000"/>
              </a:lnSpc>
            </a:pPr>
            <a:r>
              <a:rPr lang="cs-CZ" altLang="cs-CZ"/>
              <a:t>nově: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vlastnictví společenských organizací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vlastnictví jiných socialistických organizací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cs-CZ" altLang="cs-CZ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ospodářský zákoník 1964 (2)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964612" cy="4997450"/>
          </a:xfrm>
        </p:spPr>
        <p:txBody>
          <a:bodyPr/>
          <a:lstStyle/>
          <a:p>
            <a:r>
              <a:rPr lang="cs-CZ" altLang="cs-CZ"/>
              <a:t>Preambule</a:t>
            </a:r>
          </a:p>
          <a:p>
            <a:r>
              <a:rPr lang="cs-CZ" altLang="cs-CZ"/>
              <a:t>Zásady hospodářských vztahů</a:t>
            </a:r>
          </a:p>
          <a:p>
            <a:r>
              <a:rPr lang="cs-CZ" altLang="cs-CZ"/>
              <a:t>12 částí</a:t>
            </a:r>
            <a:r>
              <a:rPr lang="cs-CZ" altLang="cs-CZ" sz="3600"/>
              <a:t> (zejména zásady plánování a financování hospodářské činnosti, hosp. soustava, organizace hosp. činnosti, postavení socialistických organizací, jejich hospodaření, závazkové vztahy soc. organizací, platební a úvěrové vztahy)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2236787"/>
          </a:xfrm>
        </p:spPr>
        <p:txBody>
          <a:bodyPr/>
          <a:lstStyle/>
          <a:p>
            <a:r>
              <a:rPr lang="cs-CZ" altLang="cs-CZ">
                <a:cs typeface="Times New Roman" pitchFamily="18" charset="0"/>
              </a:rPr>
              <a:t>Vývoj občanského pr</a:t>
            </a:r>
            <a:r>
              <a:rPr lang="cs-CZ" altLang="cs-CZ"/>
              <a:t>ocesu</a:t>
            </a:r>
            <a:endParaRPr lang="cs-CZ" altLang="cs-CZ">
              <a:cs typeface="Times New Roman" pitchFamily="18" charset="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0"/>
            <a:ext cx="8229600" cy="3082925"/>
          </a:xfrm>
        </p:spPr>
        <p:txBody>
          <a:bodyPr/>
          <a:lstStyle/>
          <a:p>
            <a:r>
              <a:rPr lang="cs-CZ" altLang="cs-CZ">
                <a:solidFill>
                  <a:schemeClr val="folHlink"/>
                </a:solidFill>
              </a:rPr>
              <a:t>o</a:t>
            </a:r>
            <a:r>
              <a:rPr lang="cs-CZ" altLang="cs-CZ">
                <a:solidFill>
                  <a:schemeClr val="folHlink"/>
                </a:solidFill>
                <a:cs typeface="Times New Roman" pitchFamily="18" charset="0"/>
              </a:rPr>
              <a:t>bčanský soudní řád </a:t>
            </a:r>
            <a:r>
              <a:rPr lang="cs-CZ" altLang="cs-CZ">
                <a:solidFill>
                  <a:schemeClr val="folHlink"/>
                </a:solidFill>
              </a:rPr>
              <a:t>č. 142/</a:t>
            </a:r>
            <a:r>
              <a:rPr lang="cs-CZ" altLang="cs-CZ">
                <a:solidFill>
                  <a:schemeClr val="folHlink"/>
                </a:solidFill>
                <a:cs typeface="Times New Roman" pitchFamily="18" charset="0"/>
              </a:rPr>
              <a:t>1950</a:t>
            </a:r>
            <a:r>
              <a:rPr lang="cs-CZ" altLang="cs-CZ">
                <a:solidFill>
                  <a:schemeClr val="folHlink"/>
                </a:solidFill>
              </a:rPr>
              <a:t> Sb.</a:t>
            </a:r>
            <a:endParaRPr lang="cs-CZ" altLang="cs-CZ" i="1">
              <a:solidFill>
                <a:schemeClr val="folHlink"/>
              </a:solidFill>
            </a:endParaRPr>
          </a:p>
          <a:p>
            <a:r>
              <a:rPr lang="cs-CZ" altLang="cs-CZ">
                <a:solidFill>
                  <a:schemeClr val="folHlink"/>
                </a:solidFill>
              </a:rPr>
              <a:t>o</a:t>
            </a:r>
            <a:r>
              <a:rPr lang="cs-CZ" altLang="cs-CZ">
                <a:solidFill>
                  <a:schemeClr val="folHlink"/>
                </a:solidFill>
                <a:cs typeface="Times New Roman" pitchFamily="18" charset="0"/>
              </a:rPr>
              <a:t>bčanský soudní řád </a:t>
            </a:r>
            <a:r>
              <a:rPr lang="cs-CZ" altLang="cs-CZ">
                <a:solidFill>
                  <a:schemeClr val="folHlink"/>
                </a:solidFill>
              </a:rPr>
              <a:t>č. 9/</a:t>
            </a:r>
            <a:r>
              <a:rPr lang="cs-CZ" altLang="cs-CZ">
                <a:solidFill>
                  <a:schemeClr val="folHlink"/>
                </a:solidFill>
                <a:cs typeface="Times New Roman" pitchFamily="18" charset="0"/>
              </a:rPr>
              <a:t>1963</a:t>
            </a:r>
            <a:r>
              <a:rPr lang="cs-CZ" altLang="cs-CZ">
                <a:solidFill>
                  <a:schemeClr val="folHlink"/>
                </a:solidFill>
              </a:rPr>
              <a:t> Sb.</a:t>
            </a:r>
          </a:p>
          <a:p>
            <a:pPr>
              <a:lnSpc>
                <a:spcPct val="80000"/>
              </a:lnSpc>
            </a:pPr>
            <a:r>
              <a:rPr lang="cs-CZ" altLang="cs-CZ"/>
              <a:t>notářský řád č. 95/1963 Sb.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550987"/>
          </a:xfrm>
        </p:spPr>
        <p:txBody>
          <a:bodyPr/>
          <a:lstStyle/>
          <a:p>
            <a:r>
              <a:rPr lang="cs-CZ" altLang="cs-CZ"/>
              <a:t>O</a:t>
            </a:r>
            <a:r>
              <a:rPr lang="cs-CZ" altLang="cs-CZ">
                <a:cs typeface="Times New Roman" pitchFamily="18" charset="0"/>
              </a:rPr>
              <a:t>bčanský soudní řád 1950</a:t>
            </a:r>
            <a:endParaRPr lang="cs-CZ" altLang="cs-CZ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229600" cy="3540125"/>
          </a:xfrm>
        </p:spPr>
        <p:txBody>
          <a:bodyPr/>
          <a:lstStyle/>
          <a:p>
            <a:r>
              <a:rPr lang="cs-CZ" altLang="cs-CZ">
                <a:cs typeface="Times New Roman" pitchFamily="18" charset="0"/>
              </a:rPr>
              <a:t>zásad</a:t>
            </a:r>
            <a:r>
              <a:rPr lang="cs-CZ" altLang="cs-CZ"/>
              <a:t>a</a:t>
            </a:r>
            <a:r>
              <a:rPr lang="cs-CZ" altLang="cs-CZ">
                <a:cs typeface="Times New Roman" pitchFamily="18" charset="0"/>
              </a:rPr>
              <a:t> materiální pravdy</a:t>
            </a:r>
            <a:r>
              <a:rPr lang="cs-CZ" altLang="cs-CZ"/>
              <a:t> </a:t>
            </a:r>
          </a:p>
          <a:p>
            <a:r>
              <a:rPr lang="cs-CZ" altLang="cs-CZ"/>
              <a:t>prakticky zaniklo </a:t>
            </a:r>
            <a:r>
              <a:rPr lang="cs-CZ" altLang="cs-CZ">
                <a:cs typeface="Times New Roman" pitchFamily="18" charset="0"/>
              </a:rPr>
              <a:t>rozlišování řízení na sporné a nesporné</a:t>
            </a:r>
            <a:r>
              <a:rPr lang="cs-CZ" altLang="cs-CZ"/>
              <a:t> </a:t>
            </a:r>
          </a:p>
          <a:p>
            <a:r>
              <a:rPr lang="cs-CZ" altLang="cs-CZ"/>
              <a:t>p</a:t>
            </a:r>
            <a:r>
              <a:rPr lang="cs-CZ" altLang="cs-CZ">
                <a:cs typeface="Times New Roman" pitchFamily="18" charset="0"/>
              </a:rPr>
              <a:t>osilnil postavení prokuratury v civilním řízení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cs-CZ" altLang="cs-CZ"/>
              <a:t>O</a:t>
            </a:r>
            <a:r>
              <a:rPr lang="cs-CZ" altLang="cs-CZ">
                <a:cs typeface="Times New Roman" pitchFamily="18" charset="0"/>
              </a:rPr>
              <a:t>bčanský soudní řád 1963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600"/>
              <a:t>podobně jako předchozí +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nová systematika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stížnost pro porušení zákona</a:t>
            </a:r>
          </a:p>
          <a:p>
            <a:pPr>
              <a:lnSpc>
                <a:spcPct val="90000"/>
              </a:lnSpc>
            </a:pPr>
            <a:r>
              <a:rPr lang="cs-CZ" altLang="cs-CZ" sz="3600">
                <a:cs typeface="Times New Roman" pitchFamily="18" charset="0"/>
              </a:rPr>
              <a:t>rozšíř</a:t>
            </a:r>
            <a:r>
              <a:rPr lang="cs-CZ" altLang="cs-CZ" sz="3600"/>
              <a:t>il</a:t>
            </a:r>
            <a:r>
              <a:rPr lang="cs-CZ" altLang="cs-CZ" sz="3600">
                <a:cs typeface="Times New Roman" pitchFamily="18" charset="0"/>
              </a:rPr>
              <a:t> poučovací povinnost soudu</a:t>
            </a:r>
            <a:endParaRPr lang="cs-CZ" altLang="cs-CZ" sz="3600"/>
          </a:p>
          <a:p>
            <a:pPr>
              <a:lnSpc>
                <a:spcPct val="90000"/>
              </a:lnSpc>
            </a:pPr>
            <a:r>
              <a:rPr lang="cs-CZ" altLang="cs-CZ" sz="3600">
                <a:cs typeface="Times New Roman" pitchFamily="18" charset="0"/>
              </a:rPr>
              <a:t>ne</a:t>
            </a:r>
            <a:r>
              <a:rPr lang="cs-CZ" altLang="cs-CZ" sz="3600"/>
              <a:t>upravoval</a:t>
            </a:r>
            <a:r>
              <a:rPr lang="cs-CZ" altLang="cs-CZ" sz="3600">
                <a:cs typeface="Times New Roman" pitchFamily="18" charset="0"/>
              </a:rPr>
              <a:t> povolování zadržet osobu v ústavu</a:t>
            </a:r>
            <a:r>
              <a:rPr lang="cs-CZ" altLang="cs-CZ" sz="3600"/>
              <a:t> </a:t>
            </a:r>
            <a:r>
              <a:rPr lang="cs-CZ" altLang="cs-CZ" sz="3200"/>
              <a:t>(zdravotnické orgány)</a:t>
            </a:r>
          </a:p>
          <a:p>
            <a:pPr>
              <a:lnSpc>
                <a:spcPct val="90000"/>
              </a:lnSpc>
            </a:pPr>
            <a:r>
              <a:rPr lang="cs-CZ" altLang="cs-CZ" sz="3600">
                <a:cs typeface="Times New Roman" pitchFamily="18" charset="0"/>
              </a:rPr>
              <a:t>neměl ustanovení o projednávání dědictví nebo o soudní úschově</a:t>
            </a:r>
            <a:r>
              <a:rPr lang="cs-CZ" altLang="cs-CZ" sz="3600"/>
              <a:t> </a:t>
            </a:r>
            <a:r>
              <a:rPr lang="cs-CZ" altLang="cs-CZ" sz="3200"/>
              <a:t>(notářský řád)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výkon rozhodnutí (= exekuční řízení)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089150"/>
          </a:xfrm>
        </p:spPr>
        <p:txBody>
          <a:bodyPr/>
          <a:lstStyle/>
          <a:p>
            <a:r>
              <a:rPr lang="cs-CZ" altLang="cs-CZ" sz="4400"/>
              <a:t>Trestní právo hmotné</a:t>
            </a:r>
            <a:br>
              <a:rPr lang="cs-CZ" altLang="cs-CZ" sz="4400"/>
            </a:br>
            <a:r>
              <a:rPr lang="cs-CZ" altLang="cs-CZ" sz="4400"/>
              <a:t>– základní předpisy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65400"/>
            <a:ext cx="8435975" cy="4032250"/>
          </a:xfrm>
        </p:spPr>
        <p:txBody>
          <a:bodyPr/>
          <a:lstStyle/>
          <a:p>
            <a:r>
              <a:rPr lang="cs-CZ" altLang="cs-CZ"/>
              <a:t>zákon na ochranu republiky 1948</a:t>
            </a:r>
          </a:p>
          <a:p>
            <a:r>
              <a:rPr lang="cs-CZ" altLang="cs-CZ"/>
              <a:t>trestní zákon z roku 1950</a:t>
            </a:r>
          </a:p>
          <a:p>
            <a:r>
              <a:rPr lang="cs-CZ" altLang="cs-CZ"/>
              <a:t>trestní zákon z roku 1961</a:t>
            </a:r>
          </a:p>
          <a:p>
            <a:r>
              <a:rPr lang="cs-CZ" altLang="cs-CZ"/>
              <a:t>zákon o přečinech 1969</a:t>
            </a:r>
          </a:p>
          <a:p>
            <a:r>
              <a:rPr lang="cs-CZ" altLang="cs-CZ"/>
              <a:t>polistopadové změny trestního práva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7813"/>
            <a:ext cx="8964612" cy="1495425"/>
          </a:xfrm>
        </p:spPr>
        <p:txBody>
          <a:bodyPr/>
          <a:lstStyle/>
          <a:p>
            <a:r>
              <a:rPr lang="cs-CZ" altLang="cs-CZ" sz="4000"/>
              <a:t>Zákon na ochranu lidově demokratické republiky 1948 č. 231/1948 Sb.</a:t>
            </a:r>
            <a:r>
              <a:rPr lang="cs-CZ" altLang="cs-CZ"/>
              <a:t> 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92375"/>
            <a:ext cx="8686800" cy="4365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návaznost na zákon na ochranu republiky 1923</a:t>
            </a:r>
          </a:p>
          <a:p>
            <a:pPr>
              <a:lnSpc>
                <a:spcPct val="90000"/>
              </a:lnSpc>
            </a:pPr>
            <a:r>
              <a:rPr lang="cs-CZ" altLang="cs-CZ"/>
              <a:t>upravoval odpovědnost za trestné činy proti vnější a vnitřní bezpečnosti státu a proti mezinárodním vztahům </a:t>
            </a:r>
          </a:p>
          <a:p>
            <a:pPr>
              <a:lnSpc>
                <a:spcPct val="90000"/>
              </a:lnSpc>
            </a:pPr>
            <a:r>
              <a:rPr lang="cs-CZ" altLang="cs-CZ"/>
              <a:t>nástroj třídně pojaté represe </a:t>
            </a:r>
          </a:p>
          <a:p>
            <a:pPr>
              <a:lnSpc>
                <a:spcPct val="90000"/>
              </a:lnSpc>
            </a:pPr>
            <a:r>
              <a:rPr lang="cs-CZ" altLang="cs-CZ"/>
              <a:t>K 231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008062"/>
          </a:xfrm>
        </p:spPr>
        <p:txBody>
          <a:bodyPr/>
          <a:lstStyle/>
          <a:p>
            <a:r>
              <a:rPr lang="cs-CZ" altLang="cs-CZ"/>
              <a:t>Trestní zákon z roku 1950 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893175" cy="52292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obecná a zvláštní část (10 hlav)</a:t>
            </a:r>
          </a:p>
          <a:p>
            <a:pPr>
              <a:lnSpc>
                <a:spcPct val="90000"/>
              </a:lnSpc>
            </a:pPr>
            <a:r>
              <a:rPr lang="cs-CZ" altLang="cs-CZ"/>
              <a:t>teze o zostřování třídního boje </a:t>
            </a:r>
          </a:p>
          <a:p>
            <a:pPr>
              <a:lnSpc>
                <a:spcPct val="90000"/>
              </a:lnSpc>
            </a:pPr>
            <a:r>
              <a:rPr lang="cs-CZ" altLang="cs-CZ"/>
              <a:t>trestný čin </a:t>
            </a:r>
          </a:p>
          <a:p>
            <a:pPr>
              <a:lnSpc>
                <a:spcPct val="90000"/>
              </a:lnSpc>
            </a:pPr>
            <a:r>
              <a:rPr lang="cs-CZ" altLang="cs-CZ"/>
              <a:t>účel trestu: primárně </a:t>
            </a:r>
            <a:r>
              <a:rPr lang="cs-CZ" altLang="cs-CZ" i="1"/>
              <a:t>„zneškodnit nepřítele pracujícího lidu“</a:t>
            </a:r>
            <a:r>
              <a:rPr lang="cs-CZ" altLang="cs-CZ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/>
              <a:t>nerozlišoval politické a kriminální delikty </a:t>
            </a:r>
          </a:p>
          <a:p>
            <a:pPr>
              <a:lnSpc>
                <a:spcPct val="90000"/>
              </a:lnSpc>
            </a:pPr>
            <a:r>
              <a:rPr lang="cs-CZ" altLang="cs-CZ"/>
              <a:t>trest nápravného opatření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292725" y="0"/>
            <a:ext cx="3851275" cy="6858000"/>
          </a:xfrm>
          <a:solidFill>
            <a:srgbClr val="000000"/>
          </a:solidFill>
        </p:spPr>
        <p:txBody>
          <a:bodyPr/>
          <a:lstStyle/>
          <a:p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/>
              <a:t/>
            </a:r>
            <a:br>
              <a:rPr lang="cs-CZ" altLang="cs-CZ" sz="3200"/>
            </a:br>
            <a:r>
              <a:rPr lang="cs-CZ" altLang="cs-CZ" sz="3200">
                <a:solidFill>
                  <a:schemeClr val="hlink"/>
                </a:solidFill>
              </a:rPr>
              <a:t>Milada Horáková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2530475" cy="4530725"/>
          </a:xfrm>
        </p:spPr>
        <p:txBody>
          <a:bodyPr/>
          <a:lstStyle/>
          <a:p>
            <a:endParaRPr lang="cs-CZ" altLang="cs-CZ">
              <a:effectLst>
                <a:outerShdw blurRad="38100" dist="38100" dir="2700000" algn="tl">
                  <a:srgbClr val="003B76"/>
                </a:outerShdw>
              </a:effectLst>
            </a:endParaRPr>
          </a:p>
        </p:txBody>
      </p:sp>
      <p:pic>
        <p:nvPicPr>
          <p:cNvPr id="135172" name="Picture 4" descr="Horaková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6" t="2754" r="2362" b="22708"/>
          <a:stretch>
            <a:fillRect/>
          </a:stretch>
        </p:blipFill>
        <p:spPr bwMode="auto">
          <a:xfrm>
            <a:off x="176213" y="228600"/>
            <a:ext cx="4940300" cy="640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8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4546600" cy="1139825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981075"/>
            <a:ext cx="2952750" cy="2116138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136196" name="Picture 4" descr="Slánský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"/>
            <a:ext cx="5356225" cy="4002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197" name="Picture 5" descr="Slánský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13013"/>
            <a:ext cx="5715000" cy="4232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1143000"/>
          </a:xfrm>
        </p:spPr>
        <p:txBody>
          <a:bodyPr/>
          <a:lstStyle/>
          <a:p>
            <a:pPr marL="914400" indent="-914400"/>
            <a:r>
              <a:rPr lang="sk-SK" altLang="cs-CZ" sz="4400">
                <a:effectLst>
                  <a:outerShdw blurRad="38100" dist="38100" dir="2700000" algn="tl">
                    <a:srgbClr val="000000"/>
                  </a:outerShdw>
                </a:effectLst>
              </a:rPr>
              <a:t>1. Obecně o právu – poúnorové pojetí</a:t>
            </a:r>
            <a:endParaRPr lang="cs-CZ" altLang="cs-CZ" sz="4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200"/>
              <a:t>třídní pojetí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vycházelo z učení o vztahu hospodářské základny a společenské nadstavby 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nadstavba odvozená ze základny, ale může a musí na ni aktivně působit</a:t>
            </a:r>
          </a:p>
          <a:p>
            <a:pPr lvl="1">
              <a:lnSpc>
                <a:spcPct val="90000"/>
              </a:lnSpc>
            </a:pPr>
            <a:r>
              <a:rPr lang="cs-CZ" altLang="cs-CZ" sz="2800"/>
              <a:t>zvláštní úloha nadstavby po revoluci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právo = součást nadstavby </a:t>
            </a:r>
          </a:p>
          <a:p>
            <a:pPr lvl="1">
              <a:lnSpc>
                <a:spcPct val="90000"/>
              </a:lnSpc>
            </a:pPr>
            <a:r>
              <a:rPr lang="cs-CZ" altLang="cs-CZ" sz="2800"/>
              <a:t>vychází z potřeb ekonomické základny, proto musí být otevřeně třídní 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úkoly:   likvidace a potlačování starého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200"/>
              <a:t>             + formování a upevňování nového</a:t>
            </a:r>
            <a:endParaRPr lang="cs-CZ" altLang="cs-CZ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5400675" cy="1139825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137221" name="Picture 5" descr="Slánský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11863" cy="4381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222" name="Picture 6" descr="Slánský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541588"/>
            <a:ext cx="6300787" cy="4316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Rectangle 4"/>
          <p:cNvSpPr>
            <a:spLocks noGrp="1" noChangeArrowheads="1"/>
          </p:cNvSpPr>
          <p:nvPr>
            <p:ph type="title"/>
          </p:nvPr>
        </p:nvSpPr>
        <p:spPr>
          <a:xfrm>
            <a:off x="6156325" y="277813"/>
            <a:ext cx="2987675" cy="1711325"/>
          </a:xfrm>
        </p:spPr>
        <p:txBody>
          <a:bodyPr/>
          <a:lstStyle/>
          <a:p>
            <a:pPr algn="r"/>
            <a:r>
              <a:rPr lang="cs-CZ" altLang="cs-CZ" sz="2800"/>
              <a:t>L. Svoboda a </a:t>
            </a:r>
            <a:br>
              <a:rPr lang="cs-CZ" altLang="cs-CZ" sz="2800"/>
            </a:br>
            <a:r>
              <a:rPr lang="cs-CZ" altLang="cs-CZ" sz="2800"/>
              <a:t>R. Slánský </a:t>
            </a:r>
            <a:br>
              <a:rPr lang="cs-CZ" altLang="cs-CZ" sz="2800"/>
            </a:br>
            <a:r>
              <a:rPr lang="cs-CZ" altLang="cs-CZ" sz="2800"/>
              <a:t>v Karlových Varech</a:t>
            </a:r>
          </a:p>
        </p:txBody>
      </p:sp>
      <p:pic>
        <p:nvPicPr>
          <p:cNvPr id="139269" name="Picture 5" descr="slansky+Svob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4" r="5902" b="35359"/>
          <a:stretch>
            <a:fillRect/>
          </a:stretch>
        </p:blipFill>
        <p:spPr bwMode="auto">
          <a:xfrm>
            <a:off x="228600" y="171450"/>
            <a:ext cx="8763000" cy="6572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270" name="Rectangle 6"/>
          <p:cNvSpPr>
            <a:spLocks noChangeArrowheads="1"/>
          </p:cNvSpPr>
          <p:nvPr/>
        </p:nvSpPr>
        <p:spPr bwMode="auto">
          <a:xfrm>
            <a:off x="3203575" y="6308725"/>
            <a:ext cx="5781675" cy="366713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b="1">
                <a:solidFill>
                  <a:srgbClr val="000000"/>
                </a:solidFill>
              </a:rPr>
              <a:t>L. Svoboda a R. Slánský v Karlových Varech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700213"/>
          </a:xfrm>
        </p:spPr>
        <p:txBody>
          <a:bodyPr/>
          <a:lstStyle/>
          <a:p>
            <a:r>
              <a:rPr lang="cs-CZ" altLang="cs-CZ" sz="4000"/>
              <a:t>Odraz politického uvolnění </a:t>
            </a:r>
            <a:br>
              <a:rPr lang="cs-CZ" altLang="cs-CZ" sz="4000"/>
            </a:br>
            <a:r>
              <a:rPr lang="cs-CZ" altLang="cs-CZ" sz="4000"/>
              <a:t>ve 2. polovině padesátých let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686800" cy="4581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600">
                <a:solidFill>
                  <a:schemeClr val="folHlink"/>
                </a:solidFill>
              </a:rPr>
              <a:t>zákon č. 63/1956 Sb., kterým se měnil a doplňoval trestní zákon</a:t>
            </a:r>
            <a:r>
              <a:rPr lang="cs-CZ" altLang="cs-CZ" sz="360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zmírňoval trestní represi</a:t>
            </a:r>
          </a:p>
          <a:p>
            <a:pPr lvl="1">
              <a:lnSpc>
                <a:spcPct val="90000"/>
              </a:lnSpc>
            </a:pPr>
            <a:r>
              <a:rPr lang="cs-CZ" altLang="cs-CZ" sz="3200"/>
              <a:t>zrušen trest odnětí svobody na doživotí </a:t>
            </a:r>
          </a:p>
          <a:p>
            <a:pPr lvl="1">
              <a:lnSpc>
                <a:spcPct val="90000"/>
              </a:lnSpc>
            </a:pPr>
            <a:r>
              <a:rPr lang="cs-CZ" altLang="cs-CZ" sz="3200"/>
              <a:t>zaveden trest odnětí svobody na 25 let jako alternativa k trestu smrti i v případech, …</a:t>
            </a:r>
          </a:p>
          <a:p>
            <a:pPr lvl="1">
              <a:lnSpc>
                <a:spcPct val="90000"/>
              </a:lnSpc>
            </a:pPr>
            <a:r>
              <a:rPr lang="cs-CZ" altLang="cs-CZ" sz="3200"/>
              <a:t>institut upuštění od potrestání 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zrušené a nové skutkové podstaty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295400"/>
          </a:xfrm>
        </p:spPr>
        <p:txBody>
          <a:bodyPr/>
          <a:lstStyle/>
          <a:p>
            <a:r>
              <a:rPr lang="cs-CZ" altLang="cs-CZ" sz="4400"/>
              <a:t>Trestní zákon č. 140/1961 Sb.</a:t>
            </a:r>
            <a:r>
              <a:rPr lang="cs-CZ" altLang="cs-CZ"/>
              <a:t> 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9138"/>
            <a:ext cx="9144000" cy="48688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600"/>
              <a:t>chráněné zájmy tvořily nedílnou jednotu 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snížily se trestní sazby </a:t>
            </a:r>
          </a:p>
          <a:p>
            <a:pPr lvl="1">
              <a:lnSpc>
                <a:spcPct val="90000"/>
              </a:lnSpc>
            </a:pPr>
            <a:r>
              <a:rPr lang="cs-CZ" altLang="cs-CZ" sz="3200"/>
              <a:t>maximální výměra trestu odnětí svobody 15 let </a:t>
            </a:r>
          </a:p>
          <a:p>
            <a:pPr lvl="1">
              <a:lnSpc>
                <a:spcPct val="90000"/>
              </a:lnSpc>
            </a:pPr>
            <a:r>
              <a:rPr lang="cs-CZ" altLang="cs-CZ" sz="3200"/>
              <a:t>trest smrti se stal výjimečným 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kriteria společenské nebezpečnosti TČ 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X převážně represivní podoba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zjevné neodůvodněné disproporce mezi tresty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široké formulace skutkových podstat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r>
              <a:rPr lang="cs-CZ" altLang="cs-CZ" sz="4400"/>
              <a:t>Provinění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12875"/>
            <a:ext cx="8964612" cy="54451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600">
                <a:effectLst/>
              </a:rPr>
              <a:t>podle zákona č. 38/1961 Sb. o místních lidových soudech</a:t>
            </a:r>
            <a:r>
              <a:rPr lang="cs-CZ" altLang="cs-CZ" sz="3600" i="1"/>
              <a:t> =</a:t>
            </a:r>
          </a:p>
          <a:p>
            <a:pPr lvl="1">
              <a:lnSpc>
                <a:spcPct val="80000"/>
              </a:lnSpc>
            </a:pPr>
            <a:r>
              <a:rPr lang="cs-CZ" altLang="cs-CZ" sz="3200">
                <a:effectLst/>
              </a:rPr>
              <a:t>zaviněné jednání uvedené v tomto zákoně </a:t>
            </a:r>
          </a:p>
          <a:p>
            <a:pPr lvl="1">
              <a:lnSpc>
                <a:spcPct val="80000"/>
              </a:lnSpc>
            </a:pPr>
            <a:r>
              <a:rPr lang="cs-CZ" altLang="cs-CZ" sz="3200">
                <a:effectLst/>
              </a:rPr>
              <a:t>byl jím porušen socialistický právní řád v takové míře, že to ohrožuje nebo poškozuje zájmy společnosti nebo práva a oprávněné zájmy jednotlivce</a:t>
            </a:r>
          </a:p>
          <a:p>
            <a:pPr lvl="1">
              <a:lnSpc>
                <a:spcPct val="80000"/>
              </a:lnSpc>
            </a:pPr>
            <a:r>
              <a:rPr lang="cs-CZ" altLang="cs-CZ" sz="3200">
                <a:effectLst/>
              </a:rPr>
              <a:t>vzhledem k okolnostem případu, k osobě provinilého občana a následkům jeho jednání nedosahuje stupně společenské nebezpečnosti trestného činu“</a:t>
            </a:r>
            <a:r>
              <a:rPr lang="cs-CZ" altLang="cs-CZ" sz="320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3600">
                <a:effectLst/>
              </a:rPr>
              <a:t>zanikla 1969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Změny z poloviny šedesátých let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060575"/>
            <a:ext cx="8964612" cy="4797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200"/>
              <a:t>novela TZ č. 56/1965 Sb. </a:t>
            </a:r>
          </a:p>
          <a:p>
            <a:pPr lvl="1">
              <a:lnSpc>
                <a:spcPct val="90000"/>
              </a:lnSpc>
            </a:pPr>
            <a:r>
              <a:rPr lang="cs-CZ" altLang="cs-CZ" sz="2800"/>
              <a:t>některé nové skutkové podstaty + zpřísněn postih za opuštění republiky + zpřísněny podmínky pro podmíněný odklad výkonu trestu odnětí svobody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zákon č. 58/1965 Sb. </a:t>
            </a:r>
          </a:p>
          <a:p>
            <a:pPr lvl="1">
              <a:lnSpc>
                <a:spcPct val="90000"/>
              </a:lnSpc>
            </a:pPr>
            <a:r>
              <a:rPr lang="cs-CZ" altLang="cs-CZ" sz="2800"/>
              <a:t>zpřísnil postih některých rozmáhajících se forem drobné kriminality, pokud se jich pachatel dopustil opakovaně + rozhodování o opakovaně spáchaných drobných deliktech přenesl na okresní soudy </a:t>
            </a:r>
          </a:p>
          <a:p>
            <a:pPr>
              <a:lnSpc>
                <a:spcPct val="90000"/>
              </a:lnSpc>
            </a:pPr>
            <a:r>
              <a:rPr lang="cs-CZ" altLang="cs-CZ" sz="3200"/>
              <a:t>zákon č. 59/1965 Sb. o výkonu trestu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566862"/>
          </a:xfrm>
        </p:spPr>
        <p:txBody>
          <a:bodyPr/>
          <a:lstStyle/>
          <a:p>
            <a:r>
              <a:rPr lang="cs-CZ" altLang="cs-CZ" sz="4400"/>
              <a:t>Zákon o přečinech č. 150/1969 Sb.</a:t>
            </a:r>
            <a:r>
              <a:rPr lang="cs-CZ" altLang="cs-CZ"/>
              <a:t> 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36838"/>
            <a:ext cx="8229600" cy="3494087"/>
          </a:xfrm>
        </p:spPr>
        <p:txBody>
          <a:bodyPr/>
          <a:lstStyle/>
          <a:p>
            <a:r>
              <a:rPr lang="cs-CZ" altLang="cs-CZ"/>
              <a:t>zpřísnění odpovědnosti za </a:t>
            </a:r>
            <a:r>
              <a:rPr lang="cs-CZ" altLang="cs-CZ" i="1"/>
              <a:t>„skutky proti veřejnému pořádku“</a:t>
            </a:r>
            <a:r>
              <a:rPr lang="cs-CZ" altLang="cs-CZ"/>
              <a:t> </a:t>
            </a:r>
          </a:p>
          <a:p>
            <a:r>
              <a:rPr lang="cs-CZ" altLang="cs-CZ"/>
              <a:t>o přečinech zpravidla rozhodovali samosoudci </a:t>
            </a:r>
          </a:p>
          <a:p>
            <a:r>
              <a:rPr lang="cs-CZ" altLang="cs-CZ"/>
              <a:t>zákon zavedl objasňování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7813"/>
            <a:ext cx="8964612" cy="1139825"/>
          </a:xfrm>
        </p:spPr>
        <p:txBody>
          <a:bodyPr/>
          <a:lstStyle/>
          <a:p>
            <a:r>
              <a:rPr lang="cs-CZ" altLang="cs-CZ" sz="4400"/>
              <a:t>Polistopadové změny trestního práva 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686800" cy="4797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600"/>
              <a:t>zrušen trest smrti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změněny podmínky výkonu trestu odnětí svobody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zanikl trest nápravného opatření 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odstranění zideologizovaných ustanovení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rovnoprávná ochrana všem druhům vlastnictví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zrušen zákon o přečinech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089150"/>
          </a:xfrm>
        </p:spPr>
        <p:txBody>
          <a:bodyPr/>
          <a:lstStyle/>
          <a:p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Trestní právo procesní</a:t>
            </a:r>
            <a:b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– základní předpisy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68638"/>
            <a:ext cx="8435975" cy="3529012"/>
          </a:xfrm>
        </p:spPr>
        <p:txBody>
          <a:bodyPr/>
          <a:lstStyle/>
          <a:p>
            <a:r>
              <a:rPr lang="cs-CZ" altLang="cs-CZ"/>
              <a:t>trestní řád z roku 1950</a:t>
            </a:r>
          </a:p>
          <a:p>
            <a:r>
              <a:rPr lang="cs-CZ" altLang="cs-CZ"/>
              <a:t>trestní řád z roku 1956</a:t>
            </a:r>
          </a:p>
          <a:p>
            <a:r>
              <a:rPr lang="cs-CZ" altLang="cs-CZ"/>
              <a:t>trestní řád z roku 1961 </a:t>
            </a:r>
          </a:p>
          <a:p>
            <a:r>
              <a:rPr lang="cs-CZ" altLang="cs-CZ"/>
              <a:t>polistopadové změny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96975"/>
          </a:xfrm>
        </p:spPr>
        <p:txBody>
          <a:bodyPr/>
          <a:lstStyle/>
          <a:p>
            <a:r>
              <a:rPr lang="cs-CZ" altLang="cs-CZ" sz="4400"/>
              <a:t>Trestní řád č. 87/1950 Sb.</a:t>
            </a:r>
            <a:r>
              <a:rPr lang="cs-CZ" altLang="cs-CZ"/>
              <a:t> 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686800" cy="55165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3600"/>
              <a:t>navazoval na zákon o zlidovění soudnictví z roku 1948 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snaha zjednodušit soudní řízení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tradiční zásady, i když někdy nově interpretované</a:t>
            </a:r>
          </a:p>
          <a:p>
            <a:pPr lvl="1">
              <a:lnSpc>
                <a:spcPct val="90000"/>
              </a:lnSpc>
            </a:pPr>
            <a:r>
              <a:rPr lang="cs-CZ" altLang="cs-CZ" sz="3200">
                <a:effectLst/>
              </a:rPr>
              <a:t>(zásady materiální pravdy, veřejnosti, ústnosti a bezprostřednosti řízení, volné hodnocení důkazů, právo na obhajobu) 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zrušena instituce vyšetřujícího soudce </a:t>
            </a:r>
          </a:p>
          <a:p>
            <a:pPr>
              <a:lnSpc>
                <a:spcPct val="90000"/>
              </a:lnSpc>
            </a:pPr>
            <a:r>
              <a:rPr lang="cs-CZ" altLang="cs-CZ" sz="3600"/>
              <a:t>možnost zneužití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779587"/>
          </a:xfrm>
        </p:spPr>
        <p:txBody>
          <a:bodyPr/>
          <a:lstStyle/>
          <a:p>
            <a:r>
              <a:rPr lang="cs-CZ" altLang="cs-CZ">
                <a:effectLst>
                  <a:outerShdw blurRad="38100" dist="38100" dir="2700000" algn="tl">
                    <a:srgbClr val="000000"/>
                  </a:outerShdw>
                </a:effectLst>
              </a:rPr>
              <a:t>Základní etapy vývoje čs. práva po roce 1948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534400" cy="3962400"/>
          </a:xfrm>
          <a:ln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sk-SK" altLang="cs-CZ" dirty="0" err="1"/>
              <a:t>poúnorová</a:t>
            </a:r>
            <a:r>
              <a:rPr lang="sk-SK" altLang="cs-CZ" dirty="0"/>
              <a:t> </a:t>
            </a:r>
            <a:r>
              <a:rPr lang="sk-SK" altLang="cs-CZ" dirty="0" err="1"/>
              <a:t>opatření</a:t>
            </a:r>
            <a:r>
              <a:rPr lang="sk-SK" altLang="cs-CZ" dirty="0"/>
              <a:t> </a:t>
            </a:r>
          </a:p>
          <a:p>
            <a:r>
              <a:rPr lang="sk-SK" altLang="cs-CZ" dirty="0">
                <a:solidFill>
                  <a:schemeClr val="folHlink"/>
                </a:solidFill>
              </a:rPr>
              <a:t>právnická </a:t>
            </a:r>
            <a:r>
              <a:rPr lang="sk-SK" altLang="cs-CZ" dirty="0" err="1">
                <a:solidFill>
                  <a:schemeClr val="folHlink"/>
                </a:solidFill>
              </a:rPr>
              <a:t>dvouletka</a:t>
            </a:r>
            <a:endParaRPr lang="sk-SK" altLang="cs-CZ" dirty="0">
              <a:solidFill>
                <a:schemeClr val="folHlink"/>
              </a:solidFill>
            </a:endParaRPr>
          </a:p>
          <a:p>
            <a:r>
              <a:rPr lang="sk-SK" altLang="cs-CZ" dirty="0" err="1">
                <a:solidFill>
                  <a:schemeClr val="folHlink"/>
                </a:solidFill>
              </a:rPr>
              <a:t>změny</a:t>
            </a:r>
            <a:r>
              <a:rPr lang="sk-SK" altLang="cs-CZ" dirty="0">
                <a:solidFill>
                  <a:schemeClr val="folHlink"/>
                </a:solidFill>
              </a:rPr>
              <a:t> z </a:t>
            </a:r>
            <a:r>
              <a:rPr lang="sk-SK" altLang="cs-CZ" dirty="0" err="1">
                <a:solidFill>
                  <a:schemeClr val="folHlink"/>
                </a:solidFill>
              </a:rPr>
              <a:t>první</a:t>
            </a:r>
            <a:r>
              <a:rPr lang="sk-SK" altLang="cs-CZ" dirty="0">
                <a:solidFill>
                  <a:schemeClr val="folHlink"/>
                </a:solidFill>
              </a:rPr>
              <a:t> poloviny 60. let</a:t>
            </a:r>
          </a:p>
          <a:p>
            <a:r>
              <a:rPr lang="sk-SK" altLang="cs-CZ" dirty="0" err="1">
                <a:solidFill>
                  <a:schemeClr val="folHlink"/>
                </a:solidFill>
              </a:rPr>
              <a:t>polistopadové</a:t>
            </a:r>
            <a:r>
              <a:rPr lang="sk-SK" altLang="cs-CZ" dirty="0">
                <a:solidFill>
                  <a:schemeClr val="folHlink"/>
                </a:solidFill>
              </a:rPr>
              <a:t> </a:t>
            </a:r>
            <a:r>
              <a:rPr lang="sk-SK" altLang="cs-CZ" dirty="0" err="1">
                <a:solidFill>
                  <a:schemeClr val="folHlink"/>
                </a:solidFill>
              </a:rPr>
              <a:t>změny</a:t>
            </a:r>
            <a:endParaRPr lang="cs-CZ" altLang="cs-CZ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Fáze trestního řízení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507413" cy="45354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přípravné řízení (prokurátor)</a:t>
            </a:r>
          </a:p>
          <a:p>
            <a:pPr>
              <a:lnSpc>
                <a:spcPct val="90000"/>
              </a:lnSpc>
            </a:pPr>
            <a:r>
              <a:rPr lang="cs-CZ" altLang="cs-CZ"/>
              <a:t>řízení před soudem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z hlavní líčení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odvolací líčení (apelační princip)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/>
              <a:t>+ stížnost pro porušení zákona a obnova trestního řízení</a:t>
            </a:r>
          </a:p>
          <a:p>
            <a:pPr>
              <a:lnSpc>
                <a:spcPct val="90000"/>
              </a:lnSpc>
            </a:pPr>
            <a:r>
              <a:rPr lang="cs-CZ" altLang="cs-CZ"/>
              <a:t>výkon rozhodnutí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65175"/>
          </a:xfrm>
        </p:spPr>
        <p:txBody>
          <a:bodyPr/>
          <a:lstStyle/>
          <a:p>
            <a:r>
              <a:rPr lang="cs-CZ" altLang="cs-CZ" sz="4400"/>
              <a:t>Trestní řád č. 64/1956 Sb.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964612" cy="5876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200">
                <a:effectLst/>
              </a:rPr>
              <a:t>výslovně ukládal šetřit ústavně zaručené občanské svobody </a:t>
            </a:r>
          </a:p>
          <a:p>
            <a:pPr>
              <a:lnSpc>
                <a:spcPct val="80000"/>
              </a:lnSpc>
            </a:pPr>
            <a:r>
              <a:rPr lang="cs-CZ" altLang="cs-CZ" sz="3200">
                <a:effectLst/>
              </a:rPr>
              <a:t>formuloval základní zásady trestního řízení</a:t>
            </a:r>
          </a:p>
          <a:p>
            <a:pPr>
              <a:lnSpc>
                <a:spcPct val="80000"/>
              </a:lnSpc>
            </a:pPr>
            <a:r>
              <a:rPr lang="cs-CZ" altLang="cs-CZ" sz="3200">
                <a:effectLst/>
              </a:rPr>
              <a:t>výrazně změnil především podobu přípravného řízení</a:t>
            </a:r>
            <a:r>
              <a:rPr lang="cs-CZ" altLang="cs-CZ" sz="2400">
                <a:effectLst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cs-CZ" altLang="cs-CZ" sz="2800"/>
              <a:t>zásada presumpce neviny a zásada zjišťování materiální pravdy, veřejnost trestního řízení a právo na obhajobu</a:t>
            </a:r>
          </a:p>
          <a:p>
            <a:pPr lvl="1">
              <a:lnSpc>
                <a:spcPct val="80000"/>
              </a:lnSpc>
            </a:pPr>
            <a:r>
              <a:rPr lang="cs-CZ" altLang="cs-CZ" sz="2800"/>
              <a:t>shromažďovat i důkazy svědčící pro obžalovaného</a:t>
            </a:r>
          </a:p>
          <a:p>
            <a:pPr lvl="1">
              <a:lnSpc>
                <a:spcPct val="80000"/>
              </a:lnSpc>
            </a:pPr>
            <a:r>
              <a:rPr lang="cs-CZ" altLang="cs-CZ" sz="2800"/>
              <a:t>doznání obviněného nezbavuje orgány povinnosti prozkoumat všechny okolnosti případu</a:t>
            </a:r>
          </a:p>
          <a:p>
            <a:pPr lvl="1">
              <a:lnSpc>
                <a:spcPct val="80000"/>
              </a:lnSpc>
            </a:pPr>
            <a:r>
              <a:rPr lang="cs-CZ" altLang="cs-CZ" sz="2800"/>
              <a:t>prokurátor měl stíhat všechny trestné činy, o nichž se doví</a:t>
            </a:r>
          </a:p>
          <a:p>
            <a:pPr lvl="1">
              <a:lnSpc>
                <a:spcPct val="80000"/>
              </a:lnSpc>
            </a:pPr>
            <a:r>
              <a:rPr lang="cs-CZ" altLang="cs-CZ" sz="2800"/>
              <a:t>soudcům ukládal zahajovat stíhání jen na základě žaloby podané prokurátorem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r>
              <a:rPr lang="cs-CZ" altLang="cs-CZ"/>
              <a:t>Trestní řád č. 141/1961 Sb.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>
                <a:effectLst/>
              </a:rPr>
              <a:t>výslovně formuloval zásadu presumpce neviny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effectLst/>
              </a:rPr>
              <a:t>zdůraznil zásady objektivní pravdy, ústnosti v řízení před soudy a bezprostřednosti dokazování. 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effectLst/>
              </a:rPr>
              <a:t>vycházel ze zásady in dubio pro reo 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effectLst/>
              </a:rPr>
              <a:t>šetření ústavně zaručených práv občanů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effectLst/>
              </a:rPr>
              <a:t>vzájemná kontrola orgánů činných v trestním řízení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effectLst/>
              </a:rPr>
              <a:t>větší účast pracujících při boji s kriminalitou </a:t>
            </a:r>
          </a:p>
          <a:p>
            <a:pPr>
              <a:lnSpc>
                <a:spcPct val="80000"/>
              </a:lnSpc>
            </a:pPr>
            <a:r>
              <a:rPr lang="cs-CZ" altLang="cs-CZ" sz="2800">
                <a:effectLst/>
              </a:rPr>
              <a:t>práva společenských organizací</a:t>
            </a:r>
            <a:r>
              <a:rPr lang="cs-CZ" altLang="cs-CZ" sz="2800"/>
              <a:t> </a:t>
            </a:r>
          </a:p>
          <a:p>
            <a:pPr lvl="1">
              <a:lnSpc>
                <a:spcPct val="80000"/>
              </a:lnSpc>
            </a:pPr>
            <a:r>
              <a:rPr lang="cs-CZ" altLang="cs-CZ" sz="2800"/>
              <a:t>účastnit se v hlavním líčení </a:t>
            </a:r>
          </a:p>
          <a:p>
            <a:pPr lvl="1">
              <a:lnSpc>
                <a:spcPct val="80000"/>
              </a:lnSpc>
            </a:pPr>
            <a:r>
              <a:rPr lang="cs-CZ" altLang="cs-CZ" sz="2800"/>
              <a:t>poskytnout záruku za obviněného </a:t>
            </a:r>
          </a:p>
          <a:p>
            <a:pPr lvl="1">
              <a:lnSpc>
                <a:spcPct val="80000"/>
              </a:lnSpc>
            </a:pPr>
            <a:r>
              <a:rPr lang="cs-CZ" altLang="cs-CZ" sz="2800"/>
              <a:t>některé méně závažné TČ činy před místní lidové soudy</a:t>
            </a:r>
            <a:r>
              <a:rPr lang="cs-CZ" altLang="cs-CZ" sz="2400"/>
              <a:t> 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893175" cy="1139825"/>
          </a:xfrm>
        </p:spPr>
        <p:txBody>
          <a:bodyPr/>
          <a:lstStyle/>
          <a:p>
            <a:r>
              <a:rPr lang="cs-CZ" altLang="cs-CZ" sz="4400"/>
              <a:t>Trestní zákon správní č. 88/1950 Sb.</a:t>
            </a:r>
            <a:endParaRPr lang="cs-CZ" altLang="cs-CZ" sz="4400" i="1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44675"/>
            <a:ext cx="9144000" cy="50133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600"/>
              <a:t>obdobné principy a struktura jako TZ </a:t>
            </a:r>
          </a:p>
          <a:p>
            <a:pPr lvl="1">
              <a:lnSpc>
                <a:spcPct val="80000"/>
              </a:lnSpc>
            </a:pPr>
            <a:r>
              <a:rPr lang="cs-CZ" altLang="cs-CZ" sz="3200"/>
              <a:t>obecná a zvláštní část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úprava postihu méně společensky nebezpečných deliktů, uskutečňovaného mimosoudní cestou 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snaha postihnout všechny formy nepřátelské činnosti </a:t>
            </a:r>
          </a:p>
          <a:p>
            <a:pPr lvl="1">
              <a:lnSpc>
                <a:spcPct val="80000"/>
              </a:lnSpc>
            </a:pPr>
            <a:r>
              <a:rPr lang="cs-CZ" altLang="cs-CZ" sz="3200"/>
              <a:t>úvodní široké skutkové podstaty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hlavní tresty: odnětí svobody až do jednoho roku + veřejné pokárání + pokuta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081088"/>
          </a:xfrm>
        </p:spPr>
        <p:txBody>
          <a:bodyPr/>
          <a:lstStyle/>
          <a:p>
            <a:r>
              <a:rPr lang="cs-CZ" altLang="cs-CZ" sz="4400"/>
              <a:t>Trestní řád správní č. 89/1950 Sb.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060575"/>
            <a:ext cx="8964612" cy="4537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sjednocoval rozdílné předpisy a rušil různé formy trestního řízení správního </a:t>
            </a:r>
          </a:p>
          <a:p>
            <a:pPr>
              <a:lnSpc>
                <a:spcPct val="90000"/>
              </a:lnSpc>
            </a:pPr>
            <a:r>
              <a:rPr lang="cs-CZ" altLang="cs-CZ"/>
              <a:t>národní výbory</a:t>
            </a:r>
          </a:p>
          <a:p>
            <a:pPr>
              <a:lnSpc>
                <a:spcPct val="90000"/>
              </a:lnSpc>
            </a:pPr>
            <a:r>
              <a:rPr lang="cs-CZ" altLang="cs-CZ"/>
              <a:t>ústní nebo písemném řízení +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blokové nebo příkazní řízení</a:t>
            </a:r>
          </a:p>
          <a:p>
            <a:pPr>
              <a:lnSpc>
                <a:spcPct val="90000"/>
              </a:lnSpc>
            </a:pPr>
            <a:r>
              <a:rPr lang="cs-CZ" altLang="cs-CZ"/>
              <a:t>+ zvláštní řízení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proti mladistvým, v nepřítomnosti …)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Novelizace z let 1953 a 1957</a:t>
            </a:r>
            <a:r>
              <a:rPr lang="cs-CZ" altLang="cs-CZ"/>
              <a:t> 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686800" cy="48244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600"/>
              <a:t>1953:</a:t>
            </a:r>
          </a:p>
          <a:p>
            <a:pPr lvl="1">
              <a:lnSpc>
                <a:spcPct val="80000"/>
              </a:lnSpc>
            </a:pPr>
            <a:r>
              <a:rPr lang="cs-CZ" altLang="cs-CZ" sz="3200">
                <a:effectLst/>
              </a:rPr>
              <a:t>rozhodování o závažnějších přestupcích přeneseno na soudy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3200">
                <a:effectLst/>
              </a:rPr>
              <a:t> 	= národním výborům odňato právo ukládat některé vysloveně represivní tresty (odnětí svobody, pokuty vyšší než 3000 Kčs, propadnutí jmění nebo zákaz pobytu)</a:t>
            </a:r>
          </a:p>
          <a:p>
            <a:pPr lvl="1">
              <a:lnSpc>
                <a:spcPct val="80000"/>
              </a:lnSpc>
            </a:pPr>
            <a:r>
              <a:rPr lang="cs-CZ" altLang="cs-CZ" sz="3200">
                <a:effectLst/>
              </a:rPr>
              <a:t>zavedeno nápravné opatření</a:t>
            </a:r>
          </a:p>
          <a:p>
            <a:pPr>
              <a:lnSpc>
                <a:spcPct val="80000"/>
              </a:lnSpc>
            </a:pPr>
            <a:r>
              <a:rPr lang="cs-CZ" altLang="cs-CZ" sz="3600"/>
              <a:t>1957:</a:t>
            </a:r>
          </a:p>
          <a:p>
            <a:pPr lvl="1">
              <a:lnSpc>
                <a:spcPct val="80000"/>
              </a:lnSpc>
            </a:pPr>
            <a:r>
              <a:rPr lang="cs-CZ" altLang="cs-CZ" sz="3200">
                <a:effectLst/>
              </a:rPr>
              <a:t>sladění stíhání trestných činů a přestupků</a:t>
            </a:r>
            <a:r>
              <a:rPr lang="cs-CZ" altLang="cs-CZ" sz="3200"/>
              <a:t> 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63625"/>
          </a:xfrm>
        </p:spPr>
        <p:txBody>
          <a:bodyPr/>
          <a:lstStyle/>
          <a:p>
            <a:r>
              <a:rPr lang="cs-CZ" altLang="cs-CZ" sz="4400"/>
              <a:t>Přestupkový zákon z roku 1961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686800" cy="4464050"/>
          </a:xfrm>
        </p:spPr>
        <p:txBody>
          <a:bodyPr/>
          <a:lstStyle/>
          <a:p>
            <a:r>
              <a:rPr lang="cs-CZ" altLang="cs-CZ" sz="3600"/>
              <a:t>č. 60/1961 Sb. o úkolech národních výborů při zajišťování socialistického pořádku </a:t>
            </a:r>
          </a:p>
          <a:p>
            <a:r>
              <a:rPr lang="cs-CZ" altLang="cs-CZ" sz="3600"/>
              <a:t>projednávání </a:t>
            </a:r>
            <a:r>
              <a:rPr lang="cs-CZ" altLang="cs-CZ" sz="3600">
                <a:solidFill>
                  <a:schemeClr val="folHlink"/>
                </a:solidFill>
              </a:rPr>
              <a:t>přestupků</a:t>
            </a:r>
            <a:r>
              <a:rPr lang="cs-CZ" altLang="cs-CZ" sz="3600"/>
              <a:t> podle tohoto zákona a zákona č. 91/1960 Sb. o správním řízení (pak správního řádu č. 71/1967 Sb.)</a:t>
            </a:r>
          </a:p>
          <a:p>
            <a:r>
              <a:rPr lang="cs-CZ" altLang="cs-CZ" sz="3600"/>
              <a:t>NV příslušelo projednávat také provinění</a:t>
            </a:r>
          </a:p>
          <a:p>
            <a:r>
              <a:rPr lang="cs-CZ" altLang="cs-CZ" sz="3600"/>
              <a:t>akcent na výchovné působení kolektivu 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/>
              <a:t>Přestupek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496300" cy="48688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zaviněné jednání uvedené v přestupkovém zákoně, </a:t>
            </a:r>
            <a:r>
              <a:rPr lang="cs-CZ" altLang="cs-CZ" sz="3600"/>
              <a:t>nebo</a:t>
            </a:r>
          </a:p>
          <a:p>
            <a:pPr>
              <a:lnSpc>
                <a:spcPct val="90000"/>
              </a:lnSpc>
            </a:pPr>
            <a:r>
              <a:rPr lang="cs-CZ" altLang="cs-CZ"/>
              <a:t>zaviněné porušení povinnosti stanovené v jiném právním předpise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pokud se ním stěžovalo plnění úkolů státní správy, rušil veřejný pořádek nebo socialistické soužití občanů a 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nešlo-li o provinění nebo o trestný čin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7813"/>
            <a:ext cx="8964612" cy="1495425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Zákon na ochranu lidově demokratické republiky 1948 č. 231/1948 Sb.</a:t>
            </a:r>
            <a:r>
              <a:rPr lang="cs-CZ" altLang="cs-CZ" smtClean="0"/>
              <a:t> 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92375"/>
            <a:ext cx="8686800" cy="4365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návaznost na zákon na ochranu republiky 1923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upravoval odpovědnost za trestné činy proti vnější a vnitřní bezpečnosti státu a proti mezinárodním vztahům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nástroj třídně pojaté represe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K 231</a:t>
            </a:r>
          </a:p>
        </p:txBody>
      </p:sp>
    </p:spTree>
    <p:extLst>
      <p:ext uri="{BB962C8B-B14F-4D97-AF65-F5344CB8AC3E}">
        <p14:creationId xmlns:p14="http://schemas.microsoft.com/office/powerpoint/2010/main" val="2053070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079500"/>
          </a:xfrm>
        </p:spPr>
        <p:txBody>
          <a:bodyPr/>
          <a:lstStyle/>
          <a:p>
            <a:r>
              <a:rPr lang="cs-CZ" altLang="cs-CZ" sz="4400"/>
              <a:t>Kodifikace z právnické dvouletky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r>
              <a:rPr lang="cs-CZ" altLang="cs-CZ" sz="3600"/>
              <a:t>zákon o právu rodinném č. 265/1949 Sb. </a:t>
            </a:r>
          </a:p>
          <a:p>
            <a:r>
              <a:rPr lang="cs-CZ" altLang="cs-CZ" sz="3600"/>
              <a:t>série trestněprávních předpisů (č. 86-89/1950 Sb.)</a:t>
            </a:r>
          </a:p>
          <a:p>
            <a:pPr lvl="1"/>
            <a:r>
              <a:rPr lang="cs-CZ" altLang="cs-CZ" sz="3200"/>
              <a:t>trestní zákon a  trestní řád </a:t>
            </a:r>
          </a:p>
          <a:p>
            <a:pPr lvl="1"/>
            <a:r>
              <a:rPr lang="cs-CZ" altLang="cs-CZ" sz="3200"/>
              <a:t>trestní zákon správní a zákon o trestním řízení správním</a:t>
            </a:r>
          </a:p>
          <a:p>
            <a:r>
              <a:rPr lang="cs-CZ" altLang="cs-CZ" sz="3600"/>
              <a:t>základní občanskoprávní předpisy (č. 141 a 142/1950  Sb.)</a:t>
            </a:r>
          </a:p>
          <a:p>
            <a:pPr lvl="1"/>
            <a:r>
              <a:rPr lang="cs-CZ" altLang="cs-CZ" sz="3200"/>
              <a:t>občanský zákoník a občanský soudní řád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638300"/>
          </a:xfrm>
        </p:spPr>
        <p:txBody>
          <a:bodyPr/>
          <a:lstStyle/>
          <a:p>
            <a:r>
              <a:rPr lang="cs-CZ" altLang="cs-CZ" sz="4400"/>
              <a:t>Další předpisy z právnické dvouletky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492375"/>
            <a:ext cx="9144000" cy="4176713"/>
          </a:xfrm>
        </p:spPr>
        <p:txBody>
          <a:bodyPr/>
          <a:lstStyle/>
          <a:p>
            <a:r>
              <a:rPr lang="cs-CZ" altLang="cs-CZ" sz="3600"/>
              <a:t>zákon č. 99/1950 Sb. o hospodářských smlouvách a státní arbitráži </a:t>
            </a:r>
          </a:p>
          <a:p>
            <a:pPr>
              <a:buFont typeface="Wingdings" pitchFamily="2" charset="2"/>
              <a:buNone/>
            </a:pPr>
            <a:r>
              <a:rPr lang="cs-CZ" altLang="cs-CZ" sz="3600"/>
              <a:t>	</a:t>
            </a:r>
            <a:r>
              <a:rPr lang="cs-CZ" altLang="cs-CZ" sz="3200"/>
              <a:t>(= východisko pro vznik hospodářského práva) </a:t>
            </a:r>
          </a:p>
          <a:p>
            <a:r>
              <a:rPr lang="cs-CZ" altLang="cs-CZ" sz="3600"/>
              <a:t>rámcový zákon o organizaci JZD č. 69/1949 Sb. </a:t>
            </a:r>
          </a:p>
          <a:p>
            <a:r>
              <a:rPr lang="cs-CZ" altLang="cs-CZ" sz="3600"/>
              <a:t>zákon č. 58/1950 Sb. o vysokých školách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ČaČSPD-Právo1848-I">
  <a:themeElements>
    <a:clrScheme name="ČaČSPD-Právo1848-I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ČaČSPD-Právo1848-I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ČaČSPD-Právo1848-I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aČSPD-Právo1848-I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aČSPD-Právo1848-I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aČSPD-Právo1848-I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aČSPD-Právo1848-I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aČSPD-Právo1848-I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aČSPD-Právo1848-I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aČSPD-Právo1848-I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ČaČSPD-Právo1848-I</Template>
  <TotalTime>1650</TotalTime>
  <Words>2114</Words>
  <Application>Microsoft Office PowerPoint</Application>
  <PresentationFormat>Předvádění na obrazovce (4:3)</PresentationFormat>
  <Paragraphs>372</Paragraphs>
  <Slides>67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67</vt:i4>
      </vt:variant>
    </vt:vector>
  </HeadingPairs>
  <TitlesOfParts>
    <vt:vector size="73" baseType="lpstr">
      <vt:lpstr>Arial</vt:lpstr>
      <vt:lpstr>Arial Unicode MS</vt:lpstr>
      <vt:lpstr>Times New Roman</vt:lpstr>
      <vt:lpstr>Verdana</vt:lpstr>
      <vt:lpstr>Wingdings</vt:lpstr>
      <vt:lpstr>ČaČSPD-Právo1848-I</vt:lpstr>
      <vt:lpstr>Dějiny českého a československého práva   Ladislav Vojáček</vt:lpstr>
      <vt:lpstr>Výkon zákonodárné činnosti</vt:lpstr>
      <vt:lpstr>Prezentace aplikace PowerPoint</vt:lpstr>
      <vt:lpstr>Ústavní rámec</vt:lpstr>
      <vt:lpstr>1. Obecně o právu – poúnorové pojetí</vt:lpstr>
      <vt:lpstr>Základní etapy vývoje čs. práva po roce 1948</vt:lpstr>
      <vt:lpstr>Zákon na ochranu lidově demokratické republiky 1948 č. 231/1948 Sb. </vt:lpstr>
      <vt:lpstr>Kodifikace z právnické dvouletky</vt:lpstr>
      <vt:lpstr>Další předpisy z právnické dvouletky</vt:lpstr>
      <vt:lpstr>Prezentace aplikace PowerPoint</vt:lpstr>
      <vt:lpstr>Prezentace aplikace PowerPoint</vt:lpstr>
      <vt:lpstr>Prezentace aplikace PowerPoint</vt:lpstr>
      <vt:lpstr>Novelizace právních předpisů  z padesátých let</vt:lpstr>
      <vt:lpstr>a</vt:lpstr>
      <vt:lpstr>a</vt:lpstr>
      <vt:lpstr>Kodifikace ze šedesátých let</vt:lpstr>
      <vt:lpstr>Prezentace aplikace PowerPoint</vt:lpstr>
      <vt:lpstr>Prezentace aplikace PowerPoint</vt:lpstr>
      <vt:lpstr>Prezentace aplikace PowerPoint</vt:lpstr>
      <vt:lpstr>Změny z let 1989 – 1992</vt:lpstr>
      <vt:lpstr>Vývoj občanského práva</vt:lpstr>
      <vt:lpstr>Občanský zákoník č. 141/1950 Sb. </vt:lpstr>
      <vt:lpstr>Druhy vlastnictví</vt:lpstr>
      <vt:lpstr>Předpisy doplňující OZ z roku 1950</vt:lpstr>
      <vt:lpstr>Úprava občanského práva po roce 1960</vt:lpstr>
      <vt:lpstr>Jednotlivé části OZ</vt:lpstr>
      <vt:lpstr>Předpisy navazující na OZ z roku 1964</vt:lpstr>
      <vt:lpstr>Polistopadové změny</vt:lpstr>
      <vt:lpstr>Rodinné právo </vt:lpstr>
      <vt:lpstr>Ústava 1948</vt:lpstr>
      <vt:lpstr>Zákon o právu rodinném (1949)</vt:lpstr>
      <vt:lpstr>Dílčí změny z padesátých let</vt:lpstr>
      <vt:lpstr>Zákon o rodině č. 94/1963</vt:lpstr>
      <vt:lpstr>Pracovní právo </vt:lpstr>
      <vt:lpstr>Zákoník práce č. 65/1965 Sb.</vt:lpstr>
      <vt:lpstr>Dílčí opatření z pozdější doby</vt:lpstr>
      <vt:lpstr>Obchodní právo a hospodářské právo </vt:lpstr>
      <vt:lpstr>Národní podniky a hospodářské řízení</vt:lpstr>
      <vt:lpstr>Hospodářské vztahy</vt:lpstr>
      <vt:lpstr>Hospodářský zákoník 1964 (1)</vt:lpstr>
      <vt:lpstr>Hospodářský zákoník 1964 (2)</vt:lpstr>
      <vt:lpstr>Vývoj občanského procesu</vt:lpstr>
      <vt:lpstr>Občanský soudní řád 1950</vt:lpstr>
      <vt:lpstr>Občanský soudní řád 1963</vt:lpstr>
      <vt:lpstr>Trestní právo hmotné – základní předpisy</vt:lpstr>
      <vt:lpstr>Zákon na ochranu lidově demokratické republiky 1948 č. 231/1948 Sb. </vt:lpstr>
      <vt:lpstr>Trestní zákon z roku 1950 </vt:lpstr>
      <vt:lpstr>            Milada Horáková</vt:lpstr>
      <vt:lpstr>Prezentace aplikace PowerPoint</vt:lpstr>
      <vt:lpstr>Prezentace aplikace PowerPoint</vt:lpstr>
      <vt:lpstr>L. Svoboda a  R. Slánský  v Karlových Varech</vt:lpstr>
      <vt:lpstr>Odraz politického uvolnění  ve 2. polovině padesátých let</vt:lpstr>
      <vt:lpstr>Trestní zákon č. 140/1961 Sb. </vt:lpstr>
      <vt:lpstr>Provinění</vt:lpstr>
      <vt:lpstr>Změny z poloviny šedesátých let</vt:lpstr>
      <vt:lpstr>Zákon o přečinech č. 150/1969 Sb. </vt:lpstr>
      <vt:lpstr>Polistopadové změny trestního práva </vt:lpstr>
      <vt:lpstr>Trestní právo procesní – základní předpisy</vt:lpstr>
      <vt:lpstr>Trestní řád č. 87/1950 Sb. </vt:lpstr>
      <vt:lpstr>Fáze trestního řízení</vt:lpstr>
      <vt:lpstr>Trestní řád č. 64/1956 Sb.</vt:lpstr>
      <vt:lpstr>Trestní řád č. 141/1961 Sb.</vt:lpstr>
      <vt:lpstr>Trestní zákon správní č. 88/1950 Sb.</vt:lpstr>
      <vt:lpstr>Trestní řád správní č. 89/1950 Sb.</vt:lpstr>
      <vt:lpstr>Novelizace z let 1953 a 1957 </vt:lpstr>
      <vt:lpstr>Přestupkový zákon z roku 1961</vt:lpstr>
      <vt:lpstr>Přestupek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České a československé právní dějiny</dc:title>
  <dc:creator>Ladislav</dc:creator>
  <cp:lastModifiedBy>Ladislav Vojáček</cp:lastModifiedBy>
  <cp:revision>35</cp:revision>
  <dcterms:created xsi:type="dcterms:W3CDTF">2006-11-05T11:02:31Z</dcterms:created>
  <dcterms:modified xsi:type="dcterms:W3CDTF">2019-04-24T10:54:44Z</dcterms:modified>
</cp:coreProperties>
</file>