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3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5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5" d="100"/>
          <a:sy n="65" d="100"/>
        </p:scale>
        <p:origin x="-102" y="-28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75187" y="6209071"/>
            <a:ext cx="11194026" cy="339213"/>
          </a:xfrm>
        </p:spPr>
        <p:txBody>
          <a:bodyPr/>
          <a:lstStyle/>
          <a:p>
            <a:r>
              <a:rPr lang="cs-CZ" dirty="0"/>
              <a:t>JUDr. Mgr. Radek Černoch, </a:t>
            </a:r>
            <a:r>
              <a:rPr lang="cs-CZ" dirty="0" err="1"/>
              <a:t>Ph.D</a:t>
            </a:r>
            <a:r>
              <a:rPr lang="cs-CZ" dirty="0" smtClean="0"/>
              <a:t>., Katedra </a:t>
            </a:r>
            <a:r>
              <a:rPr lang="cs-CZ" dirty="0"/>
              <a:t>dějin státu a práva &amp; Ústav klasických </a:t>
            </a:r>
            <a:r>
              <a:rPr lang="cs-CZ" dirty="0" smtClean="0"/>
              <a:t>studií, Právnická </a:t>
            </a:r>
            <a:r>
              <a:rPr lang="cs-CZ" dirty="0"/>
              <a:t>fakulta &amp; Filosofická </a:t>
            </a:r>
            <a:r>
              <a:rPr lang="cs-CZ" dirty="0" smtClean="0"/>
              <a:t>fakulta, Masarykova Univerzita, Brno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Obligace – obecné nauky, vznik a změna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0"/>
            <a:ext cx="10753200" cy="737419"/>
          </a:xfrm>
        </p:spPr>
        <p:txBody>
          <a:bodyPr/>
          <a:lstStyle/>
          <a:p>
            <a:r>
              <a:rPr lang="cs-CZ" dirty="0" smtClean="0"/>
              <a:t>Typy obligací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06478" y="427704"/>
            <a:ext cx="11754464" cy="5869858"/>
          </a:xfrm>
        </p:spPr>
        <p:txBody>
          <a:bodyPr/>
          <a:lstStyle/>
          <a:p>
            <a:pPr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Kumulativní: každý plně (u deliktů)</a:t>
            </a:r>
          </a:p>
          <a:p>
            <a:pPr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Solidární: splněním jednoho/jednomu splněno všemi/všem (poté regresy, převod žalob =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beneficium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actionum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cedendarum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esp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nedělitelná plnění, dále např. spoluvlastníci, -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poručníci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společníci</a:t>
            </a:r>
          </a:p>
          <a:p>
            <a:pPr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Podílové: jen svou část, např. 196 BC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lex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Furia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sponsu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za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Iustiniana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možnost požadovat plnění jen po solventních a přítomných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pro parte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virili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jinak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beneficium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excussionis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sive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ordinis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Nedělitelné: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(non)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facere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dare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u nedělitelných věcí  X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dare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u dělitelných věcí lze žádat/plnit jen svoji část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Generické: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genus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perire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censetur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 volí zpravidla dlužník, zpravidla prostřední kvalita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Alternativní (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duae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res in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obligatione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solutione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):  dlužník vybírá (a může volbu změnit) až do dospělosti obligace (pokud by jedna z možností zanikla bez viny dlužníka, plní se druhá, ovšem možnost  náhrady škody za omezení výběru),  poté vybírá věřitel. Pokud vybírá věřitel a věc zanikne vinou dlužníka, možnost požadovat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aestimationem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zaniklé věci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Alternativa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facultas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pro dlužníka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– „Jedna věc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(=hlavní) je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zavázána, ale je možno plnit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dvě (= i vedlejší). Viz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noxae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datio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“ Pokud ale hlavní zanikne, neplní se nic.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Akcesorické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obligace: závislé na hlavní, zanikají zároveň s ní (úroková obligace, některé způsoby ručení)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80220"/>
            <a:ext cx="10753200" cy="530942"/>
          </a:xfrm>
        </p:spPr>
        <p:txBody>
          <a:bodyPr/>
          <a:lstStyle/>
          <a:p>
            <a:r>
              <a:rPr lang="cs-CZ" dirty="0" smtClean="0"/>
              <a:t>Naturální obligace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80219" y="781665"/>
            <a:ext cx="11430000" cy="5050335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Naturální obligace: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nudum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pactum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poskytnutí peněz mezi manžely,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či závazek jedince podléhajícího cizí moci či uzavřený bez souhlasu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poručníka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též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SC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Macedonianum</a:t>
            </a: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Ovšem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a. in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factum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conceptae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adiecticiae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qualitis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a.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quod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iussu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, de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peculio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, de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rem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verso</a:t>
            </a: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a. 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tributoria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– proti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PF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na poměrné vyrovnání, pokud přednostně uspokojil své pohledávky k peculiu</a:t>
            </a:r>
          </a:p>
          <a:p>
            <a:pPr>
              <a:buNone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a.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exercitoria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– proti PF nebo vlastníkovi lodi (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exercitor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navis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 za závazky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kapitána 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magister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navis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a.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institoria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– proti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PF za závazky vzešlé z dílny v peculiu či pronajaté jiné osobě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65471"/>
            <a:ext cx="10753200" cy="560439"/>
          </a:xfrm>
        </p:spPr>
        <p:txBody>
          <a:bodyPr/>
          <a:lstStyle/>
          <a:p>
            <a:r>
              <a:rPr lang="cs-CZ" dirty="0" smtClean="0"/>
              <a:t>Bezdůvodné obohacení - </a:t>
            </a:r>
            <a:r>
              <a:rPr lang="cs-CZ" i="1" dirty="0" err="1" smtClean="0"/>
              <a:t>condictiones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796413"/>
            <a:ext cx="11030748" cy="5206181"/>
          </a:xfrm>
        </p:spPr>
        <p:txBody>
          <a:bodyPr/>
          <a:lstStyle/>
          <a:p>
            <a:pP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 ob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causam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datam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secutam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(např. odevzdání věna, jenže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mž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 nevznikne)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sine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causa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donatio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jenže dárce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přezije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C. (ob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causam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furtiva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(m)</a:t>
            </a:r>
          </a:p>
          <a:p>
            <a:pP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 ob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iniustam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causam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(např. při násilím vynucené stipulaci)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 ob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turpem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causam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(např. za to, že nepodám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infamující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žalobu)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jen je-li potupný důvod pouze na straně příjemce,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in pari causa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turpitudinis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enim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melior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condicio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possidentis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19999" y="6238568"/>
            <a:ext cx="10075819" cy="241432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dirty="0" err="1" smtClean="0"/>
              <a:t>Suntne</a:t>
            </a:r>
            <a:r>
              <a:rPr lang="cs-CZ" dirty="0" smtClean="0"/>
              <a:t> </a:t>
            </a:r>
            <a:r>
              <a:rPr lang="cs-CZ" dirty="0" err="1" smtClean="0"/>
              <a:t>vobis</a:t>
            </a:r>
            <a:r>
              <a:rPr lang="cs-CZ" dirty="0" smtClean="0"/>
              <a:t> </a:t>
            </a:r>
            <a:r>
              <a:rPr lang="cs-CZ" dirty="0" err="1" smtClean="0"/>
              <a:t>quaestiones</a:t>
            </a:r>
            <a:r>
              <a:rPr lang="cs-CZ" dirty="0" smtClean="0"/>
              <a:t>? 					... </a:t>
            </a:r>
            <a:r>
              <a:rPr lang="cs-CZ" dirty="0" err="1" smtClean="0"/>
              <a:t>nisi</a:t>
            </a:r>
            <a:r>
              <a:rPr lang="cs-CZ" dirty="0" smtClean="0"/>
              <a:t>  </a:t>
            </a:r>
            <a:r>
              <a:rPr lang="cs-CZ" dirty="0" err="1" smtClean="0"/>
              <a:t>sunt</a:t>
            </a:r>
            <a:r>
              <a:rPr lang="cs-CZ" dirty="0" smtClean="0"/>
              <a:t>, </a:t>
            </a:r>
            <a:r>
              <a:rPr lang="cs-CZ" dirty="0" err="1" smtClean="0"/>
              <a:t>gratias</a:t>
            </a:r>
            <a:r>
              <a:rPr lang="cs-CZ" dirty="0" smtClean="0"/>
              <a:t> pro </a:t>
            </a:r>
            <a:r>
              <a:rPr lang="cs-CZ" dirty="0" err="1" smtClean="0"/>
              <a:t>attentione</a:t>
            </a:r>
            <a:r>
              <a:rPr lang="cs-CZ" dirty="0" smtClean="0"/>
              <a:t> </a:t>
            </a:r>
            <a:r>
              <a:rPr lang="cs-CZ" dirty="0" err="1" smtClean="0"/>
              <a:t>vestra</a:t>
            </a:r>
            <a:r>
              <a:rPr lang="cs-CZ" dirty="0" smtClean="0"/>
              <a:t> ago...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94968"/>
            <a:ext cx="10753200" cy="876608"/>
          </a:xfrm>
        </p:spPr>
        <p:txBody>
          <a:bodyPr/>
          <a:lstStyle/>
          <a:p>
            <a:r>
              <a:rPr lang="cs-CZ" dirty="0" smtClean="0"/>
              <a:t>Převod obligace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914401"/>
            <a:ext cx="10990219" cy="4917600"/>
          </a:xfrm>
        </p:spPr>
        <p:txBody>
          <a:bodyPr/>
          <a:lstStyle/>
          <a:p>
            <a:pPr>
              <a:buNone/>
            </a:pP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Ius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civile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neumožňuje kromě dědění, takže lze jen nepřímo</a:t>
            </a:r>
          </a:p>
          <a:p>
            <a:pPr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Záměna subjektů v intenci (až do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litiscontestace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lze plnit původnímu)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Delegatio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povinnost hradit dluh delegátovi (náhradníkovi) nebo jeho prostřednictvím přijmout plnění. Při delegaci dluhu/pohledávky ovšem možnost rozhodnout se, zda s delegátem uzavřu nový závazek. vzniká činností jedné strany</a:t>
            </a:r>
          </a:p>
          <a:p>
            <a:pPr>
              <a:buNone/>
            </a:pP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Novatio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(subjektivní novace):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cessio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crediti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debiti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nutna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součinnost všech</a:t>
            </a:r>
          </a:p>
          <a:p>
            <a:pPr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cf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též privativní/kumulativní objektivní novaci (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necessaria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či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voluntaria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), jíž dojde ke změně obsahu obligace (resp. k zániku původní včetně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akcesorických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 vzniku nové)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Cessio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(za císařství): neformální převod pohledávky, vůči dlužníkovi účinný oznámením</a:t>
            </a:r>
          </a:p>
          <a:p>
            <a:pPr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cedent ručí za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nomen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verum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(existenci), nikoliv za dobytnost (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nomen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bonum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), ledaže dar pohledávky</a:t>
            </a:r>
          </a:p>
          <a:p>
            <a:pPr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lex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Anastasiana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: nelze vymáhat více, než za kolik pohledávka získána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 3, 13 </a:t>
            </a:r>
            <a:r>
              <a:rPr lang="cs-CZ" dirty="0" err="1" smtClean="0"/>
              <a:t>pr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obligatio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iuris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vinculum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, quo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necessitate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adstringimur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alicuius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solvendae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rei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secundum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nostrae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civitatis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iura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35974"/>
            <a:ext cx="10753200" cy="545691"/>
          </a:xfrm>
        </p:spPr>
        <p:txBody>
          <a:bodyPr/>
          <a:lstStyle/>
          <a:p>
            <a:r>
              <a:rPr lang="cs-CZ" i="1" dirty="0" err="1" smtClean="0"/>
              <a:t>Summa</a:t>
            </a:r>
            <a:r>
              <a:rPr lang="cs-CZ" i="1" dirty="0" smtClean="0"/>
              <a:t> </a:t>
            </a:r>
            <a:r>
              <a:rPr lang="cs-CZ" i="1" dirty="0" err="1" smtClean="0"/>
              <a:t>d</a:t>
            </a:r>
            <a:r>
              <a:rPr lang="cs-CZ" i="1" dirty="0" err="1" smtClean="0"/>
              <a:t>ivisio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21226" y="722671"/>
            <a:ext cx="11680722" cy="6135329"/>
          </a:xfrm>
        </p:spPr>
        <p:txBody>
          <a:bodyPr/>
          <a:lstStyle/>
          <a:p>
            <a:pPr algn="just">
              <a:buNone/>
            </a:pPr>
            <a:r>
              <a:rPr lang="cs-CZ" sz="2000" dirty="0" smtClean="0"/>
              <a:t> 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Gai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Inst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3, 88</a:t>
            </a:r>
          </a:p>
          <a:p>
            <a:pPr algn="just">
              <a:buNone/>
            </a:pP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Nunc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transeamus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 ad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obligationes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quarum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summa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diuisio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duas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species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diducitur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omnis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enim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obligatio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uel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ex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contractu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nascitur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uel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ex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delicto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44, 7, 1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Gaius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2 aur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Obligationes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aut ex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contractu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nascuntur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aut ex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maleficio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aut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proprio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quodam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iure ex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variis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causarum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figuris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3, 13, 2</a:t>
            </a:r>
          </a:p>
          <a:p>
            <a:pPr algn="just">
              <a:buNone/>
            </a:pP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Sequens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divisio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quattuor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species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deducitur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:  aut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enim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ex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contractu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aut quasi ex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contractu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aut ex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maleficio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aut quasi ex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maleficio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.  prius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ut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de his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quae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ex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contractu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dispiciamus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. 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harum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aeque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quattuor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species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 :  aut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enim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re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contrahuntur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aut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verbis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aut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litteris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aut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consensu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.  de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quibus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singulis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dispiciamus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cs-CZ" sz="20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21226"/>
            <a:ext cx="10753200" cy="575187"/>
          </a:xfrm>
        </p:spPr>
        <p:txBody>
          <a:bodyPr/>
          <a:lstStyle/>
          <a:p>
            <a:r>
              <a:rPr lang="cs-CZ" dirty="0" smtClean="0"/>
              <a:t>Subjekty</a:t>
            </a:r>
            <a:r>
              <a:rPr lang="el-GR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povinnosti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988143"/>
            <a:ext cx="10753200" cy="5442154"/>
          </a:xfrm>
        </p:spPr>
        <p:txBody>
          <a:bodyPr/>
          <a:lstStyle/>
          <a:p>
            <a:pPr>
              <a:buNone/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Creditor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– debitor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(+ručitelé a pluralita subjektů)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Rozložení:</a:t>
            </a:r>
          </a:p>
          <a:p>
            <a:pPr>
              <a:buNone/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Unilaterales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Bilaterales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equales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συνάλλαγμα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inaequales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ἀσυνάλλαγμα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&gt;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a.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directa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/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contraria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cs-CZ" dirty="0" smtClean="0"/>
              <a:t>ý</a:t>
            </a:r>
            <a:r>
              <a:rPr lang="en-US" dirty="0" err="1" smtClean="0"/>
              <a:t>voj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Noxální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ručení (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nexi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datio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 za delikt podřízené osoby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Obdobně i za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nedelikt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Ručení vlastní osobou (ovšem 326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lex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Poetelia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Papiria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nexis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Sponsio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(nepřevoditelná na dědice)</a:t>
            </a:r>
          </a:p>
          <a:p>
            <a:pPr>
              <a:buNone/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Stipulatio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(obecnější)</a:t>
            </a:r>
          </a:p>
          <a:p>
            <a:pPr>
              <a:buNone/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Mutuum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(i pro cizince)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796412"/>
            <a:ext cx="10753200" cy="412955"/>
          </a:xfrm>
        </p:spPr>
        <p:txBody>
          <a:bodyPr/>
          <a:lstStyle/>
          <a:p>
            <a:r>
              <a:rPr lang="cs-CZ" dirty="0" smtClean="0"/>
              <a:t>Předmět obligace – </a:t>
            </a:r>
            <a:r>
              <a:rPr lang="cs-CZ" i="1" dirty="0" err="1" smtClean="0"/>
              <a:t>debitum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63328"/>
            <a:ext cx="10753200" cy="4268671"/>
          </a:xfrm>
        </p:spPr>
        <p:txBody>
          <a:bodyPr/>
          <a:lstStyle/>
          <a:p>
            <a:pP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Dare</a:t>
            </a:r>
          </a:p>
          <a:p>
            <a:pPr>
              <a:buNone/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Facere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incl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 non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facere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cf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omittere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Praestare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(ručit)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a. in personam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plnění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12606"/>
            <a:ext cx="10753200" cy="4519394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Určit(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eln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)é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 uspokojení věřitele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Ocenitelné v penězích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pecuniární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kondemnace)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Možné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Dovolené (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non: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contra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legem, in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fraudem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legis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contra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bonos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mores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176981"/>
            <a:ext cx="10753200" cy="575187"/>
          </a:xfrm>
        </p:spPr>
        <p:txBody>
          <a:bodyPr/>
          <a:lstStyle/>
          <a:p>
            <a:r>
              <a:rPr lang="cs-CZ" dirty="0" smtClean="0"/>
              <a:t>Způsob a výše plnění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825910"/>
            <a:ext cx="10753200" cy="5515895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Řádně a včas (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mora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creditoris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debitoris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perpetuatio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obligationis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Náhrada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škody (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damnum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 obecně:</a:t>
            </a:r>
          </a:p>
          <a:p>
            <a:pPr>
              <a:buNone/>
            </a:pP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Causální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nexus: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událost (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zejména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culpa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+ škoda</a:t>
            </a:r>
          </a:p>
          <a:p>
            <a:pPr>
              <a:buNone/>
            </a:pP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Interesse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damnum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emergens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lucrum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cessans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bonae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fidei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tzv. pozitivní (vzniká nesplněním) či negativní (vzniká spoléháním, že bude splněno) 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Výše náhrady/pokuty:</a:t>
            </a:r>
          </a:p>
          <a:p>
            <a:pPr>
              <a:buNone/>
            </a:pP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simplum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multiplum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verum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pretium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aestimatio</a:t>
            </a: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různé způsoby výpočtu či omezení např. na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nadvojnásobek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kupní ceny u odpovědnosti za právní vady při kupní smlouvě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nikoliv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pretium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affectionis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/neocenitelné v penězích (např. zohyzdění)</a:t>
            </a: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80218"/>
            <a:ext cx="10753200" cy="891357"/>
          </a:xfrm>
        </p:spPr>
        <p:txBody>
          <a:bodyPr/>
          <a:lstStyle/>
          <a:p>
            <a:r>
              <a:rPr lang="cs-CZ" dirty="0" smtClean="0"/>
              <a:t>Míra odpovědnosti (zavinění = </a:t>
            </a:r>
            <a:r>
              <a:rPr lang="cs-CZ" i="1" dirty="0" err="1" smtClean="0"/>
              <a:t>culpa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86697" y="943897"/>
            <a:ext cx="11297263" cy="5663380"/>
          </a:xfrm>
        </p:spPr>
        <p:txBody>
          <a:bodyPr/>
          <a:lstStyle/>
          <a:p>
            <a:pP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Dolus</a:t>
            </a:r>
          </a:p>
          <a:p>
            <a:pPr>
              <a:buNone/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Culpa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lata (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dolo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comparabitur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Culpa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levis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custodia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Vis maior (casus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fortuitus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casum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sentit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dominus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ovšem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periculum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emptoris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fur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semper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in mora, genus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perire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censetur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Culpa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concreto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diligentia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quam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suis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Culpa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eligendo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6859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</Template>
  <TotalTime>278</TotalTime>
  <Words>686</Words>
  <Application>Microsoft Office PowerPoint</Application>
  <PresentationFormat>Vlastní</PresentationFormat>
  <Paragraphs>118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46859</vt:lpstr>
      <vt:lpstr>Obligace – obecné nauky, vznik a změna</vt:lpstr>
      <vt:lpstr>I 3, 13 pr.</vt:lpstr>
      <vt:lpstr>Summa divisio</vt:lpstr>
      <vt:lpstr>Subjekty a povinnosti</vt:lpstr>
      <vt:lpstr>Vývoj</vt:lpstr>
      <vt:lpstr>Předmět obligace – debitum </vt:lpstr>
      <vt:lpstr>Náležitosti plnění</vt:lpstr>
      <vt:lpstr>Způsob a výše plnění</vt:lpstr>
      <vt:lpstr>Míra odpovědnosti (zavinění = culpa)</vt:lpstr>
      <vt:lpstr>Typy obligací</vt:lpstr>
      <vt:lpstr>Naturální obligace</vt:lpstr>
      <vt:lpstr>Bezdůvodné obohacení - condictiones</vt:lpstr>
      <vt:lpstr>Převod obligace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Nas-9</dc:creator>
  <cp:lastModifiedBy>Nas-9</cp:lastModifiedBy>
  <cp:revision>64</cp:revision>
  <cp:lastPrinted>1601-01-01T00:00:00Z</cp:lastPrinted>
  <dcterms:created xsi:type="dcterms:W3CDTF">2019-02-15T08:07:53Z</dcterms:created>
  <dcterms:modified xsi:type="dcterms:W3CDTF">2019-02-15T12:47:23Z</dcterms:modified>
</cp:coreProperties>
</file>