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1" r:id="rId3"/>
    <p:sldId id="276" r:id="rId4"/>
    <p:sldId id="277" r:id="rId5"/>
    <p:sldId id="279" r:id="rId6"/>
    <p:sldId id="282" r:id="rId7"/>
    <p:sldId id="259" r:id="rId8"/>
    <p:sldId id="284" r:id="rId9"/>
    <p:sldId id="285" r:id="rId10"/>
    <p:sldId id="267" r:id="rId11"/>
    <p:sldId id="286" r:id="rId12"/>
    <p:sldId id="287" r:id="rId13"/>
    <p:sldId id="288" r:id="rId14"/>
    <p:sldId id="289" r:id="rId15"/>
    <p:sldId id="275" r:id="rId16"/>
    <p:sldId id="25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69" d="100"/>
          <a:sy n="69" d="100"/>
        </p:scale>
        <p:origin x="-600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Klepnutím lze upravit styl předlohy nadpisů.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5721927"/>
            <a:ext cx="9144000" cy="983673"/>
          </a:xfrm>
        </p:spPr>
        <p:txBody>
          <a:bodyPr/>
          <a:lstStyle/>
          <a:p>
            <a:pPr algn="ctr"/>
            <a:r>
              <a:rPr lang="cs-CZ" dirty="0" smtClean="0"/>
              <a:t>JUDr. Mgr. Radek Černoch, </a:t>
            </a:r>
            <a:r>
              <a:rPr lang="cs-CZ" dirty="0" err="1" smtClean="0"/>
              <a:t>Ph.D</a:t>
            </a:r>
            <a:r>
              <a:rPr lang="cs-CZ" dirty="0" smtClean="0"/>
              <a:t>., Katedra dějin státu a práva, </a:t>
            </a:r>
            <a:r>
              <a:rPr lang="cs-CZ" dirty="0" err="1" smtClean="0"/>
              <a:t>PrF</a:t>
            </a:r>
            <a:r>
              <a:rPr lang="cs-CZ" dirty="0" smtClean="0"/>
              <a:t> MU &amp; Ústav klasických studií, FF MU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3510"/>
            <a:ext cx="9144000" cy="2879435"/>
          </a:xfrm>
        </p:spPr>
        <p:txBody>
          <a:bodyPr/>
          <a:lstStyle/>
          <a:p>
            <a:pPr algn="ctr"/>
            <a:r>
              <a:rPr lang="cs-CZ" altLang="cs-CZ" sz="4000" dirty="0" smtClean="0"/>
              <a:t>Postavení </a:t>
            </a:r>
            <a:r>
              <a:rPr lang="cs-CZ" altLang="cs-CZ" sz="4000" dirty="0" smtClean="0"/>
              <a:t>dědice</a:t>
            </a:r>
            <a:br>
              <a:rPr lang="cs-CZ" altLang="cs-CZ" sz="4000" dirty="0" smtClean="0"/>
            </a:br>
            <a:r>
              <a:rPr lang="cs-CZ" altLang="cs-CZ" sz="4000" dirty="0" smtClean="0"/>
              <a:t>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 smtClean="0"/>
              <a:t>singulární sukcese</a:t>
            </a:r>
            <a:endParaRPr lang="en-GB" alt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34291"/>
            <a:ext cx="8086635" cy="484909"/>
          </a:xfrm>
        </p:spPr>
        <p:txBody>
          <a:bodyPr/>
          <a:lstStyle/>
          <a:p>
            <a:r>
              <a:rPr lang="cs-CZ" altLang="cs-CZ" dirty="0" smtClean="0"/>
              <a:t>VI) Dědic ve vztahu k odkazovníkům – princip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343891"/>
            <a:ext cx="8082321" cy="5514109"/>
          </a:xfrm>
        </p:spPr>
        <p:txBody>
          <a:bodyPr/>
          <a:lstStyle/>
          <a:p>
            <a:r>
              <a:rPr lang="cs-CZ" altLang="cs-CZ" dirty="0" smtClean="0"/>
              <a:t>singulární sukcese</a:t>
            </a:r>
            <a:endParaRPr lang="cs-CZ" altLang="cs-CZ" i="1" dirty="0" smtClean="0"/>
          </a:p>
          <a:p>
            <a:r>
              <a:rPr lang="cs-CZ" altLang="cs-CZ" i="1" dirty="0" err="1" smtClean="0"/>
              <a:t>oneratus</a:t>
            </a:r>
            <a:r>
              <a:rPr lang="cs-CZ" altLang="cs-CZ" i="1" dirty="0" smtClean="0"/>
              <a:t> = </a:t>
            </a:r>
            <a:r>
              <a:rPr lang="cs-CZ" altLang="cs-CZ" i="1" dirty="0" err="1" smtClean="0"/>
              <a:t>heres</a:t>
            </a:r>
            <a:endParaRPr lang="cs-CZ" altLang="cs-CZ" i="1" dirty="0" smtClean="0"/>
          </a:p>
          <a:p>
            <a:pPr>
              <a:buNone/>
            </a:pPr>
            <a:r>
              <a:rPr lang="cs-CZ" altLang="cs-CZ" dirty="0" smtClean="0"/>
              <a:t>	v.</a:t>
            </a:r>
          </a:p>
          <a:p>
            <a:r>
              <a:rPr lang="cs-CZ" altLang="cs-CZ" i="1" dirty="0" err="1" smtClean="0"/>
              <a:t>honoratus</a:t>
            </a:r>
            <a:r>
              <a:rPr lang="cs-CZ" altLang="cs-CZ" i="1" dirty="0" smtClean="0"/>
              <a:t> = </a:t>
            </a:r>
            <a:r>
              <a:rPr lang="cs-CZ" altLang="cs-CZ" i="1" dirty="0" err="1" smtClean="0"/>
              <a:t>legatarius</a:t>
            </a:r>
            <a:endParaRPr lang="cs-CZ" altLang="cs-CZ" i="1" dirty="0" smtClean="0"/>
          </a:p>
          <a:p>
            <a:r>
              <a:rPr lang="cs-CZ" altLang="cs-CZ" i="1" dirty="0" err="1" smtClean="0"/>
              <a:t>dies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cedens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= smrt zůstavitele/splnění podmínky odkazu</a:t>
            </a:r>
          </a:p>
          <a:p>
            <a:pPr>
              <a:buNone/>
            </a:pPr>
            <a:r>
              <a:rPr lang="cs-CZ" altLang="cs-CZ" dirty="0" smtClean="0"/>
              <a:t>	v.</a:t>
            </a:r>
          </a:p>
          <a:p>
            <a:r>
              <a:rPr lang="cs-CZ" altLang="cs-CZ" i="1" dirty="0" err="1" smtClean="0"/>
              <a:t>dies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veniens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= nabytí pozůstalosti</a:t>
            </a:r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cautio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Muciana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i="1" dirty="0" smtClean="0"/>
              <a:t>SC </a:t>
            </a:r>
            <a:r>
              <a:rPr lang="cs-CZ" altLang="cs-CZ" i="1" dirty="0" err="1" smtClean="0"/>
              <a:t>Trebellianum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(a. </a:t>
            </a:r>
            <a:r>
              <a:rPr lang="cs-CZ" altLang="cs-CZ" dirty="0" err="1" smtClean="0"/>
              <a:t>utiles</a:t>
            </a:r>
            <a:r>
              <a:rPr lang="cs-CZ" altLang="cs-CZ" dirty="0" smtClean="0"/>
              <a:t> pro/proti </a:t>
            </a:r>
            <a:r>
              <a:rPr lang="cs-CZ" altLang="cs-CZ" dirty="0" err="1" smtClean="0"/>
              <a:t>univ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fideikomisáři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cf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svěřenské</a:t>
            </a:r>
            <a:r>
              <a:rPr lang="cs-CZ" altLang="cs-CZ" dirty="0" smtClean="0"/>
              <a:t> nástupnictví)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 smtClean="0"/>
              <a:t>Legatum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i="1" dirty="0" smtClean="0"/>
              <a:t>per </a:t>
            </a:r>
            <a:r>
              <a:rPr lang="cs-CZ" altLang="cs-CZ" i="1" dirty="0" err="1" smtClean="0"/>
              <a:t>vindicationem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smtClean="0"/>
              <a:t>per </a:t>
            </a:r>
            <a:r>
              <a:rPr lang="cs-CZ" altLang="cs-CZ" i="1" dirty="0" err="1" smtClean="0"/>
              <a:t>damnationem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SC </a:t>
            </a:r>
            <a:r>
              <a:rPr lang="cs-CZ" altLang="cs-CZ" i="1" dirty="0" err="1" smtClean="0"/>
              <a:t>Neronianum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sinendi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modo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smtClean="0"/>
              <a:t>per </a:t>
            </a:r>
            <a:r>
              <a:rPr lang="cs-CZ" altLang="cs-CZ" i="1" dirty="0" err="1" smtClean="0"/>
              <a:t>praeceptionem</a:t>
            </a:r>
            <a:endParaRPr lang="cs-CZ" altLang="cs-CZ" i="1" dirty="0" smtClean="0"/>
          </a:p>
          <a:p>
            <a:endParaRPr lang="cs-CZ" alt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14401"/>
            <a:ext cx="8086635" cy="651164"/>
          </a:xfrm>
        </p:spPr>
        <p:txBody>
          <a:bodyPr/>
          <a:lstStyle/>
          <a:p>
            <a:r>
              <a:rPr lang="cs-CZ" altLang="cs-CZ" i="1" dirty="0" err="1" smtClean="0"/>
              <a:t>Fideicommissum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04109"/>
            <a:ext cx="8082321" cy="4428404"/>
          </a:xfrm>
        </p:spPr>
        <p:txBody>
          <a:bodyPr/>
          <a:lstStyle/>
          <a:p>
            <a:r>
              <a:rPr lang="cs-CZ" altLang="cs-CZ" i="1" dirty="0" err="1" smtClean="0"/>
              <a:t>cognitio</a:t>
            </a:r>
            <a:r>
              <a:rPr lang="cs-CZ" altLang="cs-CZ" i="1" dirty="0" smtClean="0"/>
              <a:t> extra </a:t>
            </a:r>
            <a:r>
              <a:rPr lang="cs-CZ" altLang="cs-CZ" i="1" dirty="0" err="1" smtClean="0"/>
              <a:t>ordinem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praetor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fideicommissarius</a:t>
            </a:r>
            <a:endParaRPr lang="cs-CZ" altLang="cs-CZ" i="1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obmyšleni i </a:t>
            </a:r>
            <a:r>
              <a:rPr lang="cs-CZ" altLang="cs-CZ" i="1" dirty="0" err="1" smtClean="0"/>
              <a:t>caelibes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orbi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personae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incertae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postumi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alieni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fideicommissum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hereditatis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substitutio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fideicommissaria</a:t>
            </a:r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fideicommissum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familiae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relictum</a:t>
            </a:r>
            <a:endParaRPr lang="cs-CZ" alt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 smtClean="0"/>
              <a:t>Codicilli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jakékoliv ustanovení kromě dědické instituce</a:t>
            </a:r>
          </a:p>
          <a:p>
            <a:endParaRPr lang="cs-CZ" altLang="cs-CZ" dirty="0" smtClean="0"/>
          </a:p>
          <a:p>
            <a:r>
              <a:rPr lang="cs-CZ" altLang="cs-CZ" i="1" dirty="0" err="1" smtClean="0"/>
              <a:t>clausula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codicillaris</a:t>
            </a:r>
            <a:endParaRPr lang="cs-CZ" alt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 smtClean="0"/>
              <a:t>Mortis</a:t>
            </a:r>
            <a:r>
              <a:rPr lang="cs-CZ" altLang="cs-CZ" i="1" dirty="0" smtClean="0"/>
              <a:t> causa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i="1" dirty="0" err="1" smtClean="0"/>
              <a:t>donatio</a:t>
            </a:r>
            <a:endParaRPr lang="cs-CZ" altLang="cs-CZ" i="1" dirty="0" smtClean="0"/>
          </a:p>
          <a:p>
            <a:endParaRPr lang="cs-CZ" altLang="cs-CZ" i="1" dirty="0" smtClean="0"/>
          </a:p>
          <a:p>
            <a:endParaRPr lang="cs-CZ" altLang="cs-CZ" i="1" dirty="0" smtClean="0"/>
          </a:p>
          <a:p>
            <a:r>
              <a:rPr lang="cs-CZ" altLang="cs-CZ" i="1" dirty="0" err="1" smtClean="0"/>
              <a:t>capio</a:t>
            </a:r>
            <a:r>
              <a:rPr lang="cs-CZ" altLang="cs-CZ" i="1" dirty="0" smtClean="0"/>
              <a:t> (</a:t>
            </a:r>
            <a:r>
              <a:rPr lang="cs-CZ" altLang="cs-CZ" i="1" dirty="0" err="1" smtClean="0"/>
              <a:t>condicionis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implendae</a:t>
            </a:r>
            <a:r>
              <a:rPr lang="cs-CZ" altLang="cs-CZ" i="1" dirty="0" smtClean="0"/>
              <a:t> causa datum)</a:t>
            </a:r>
            <a:endParaRPr lang="cs-CZ" alt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VI) Dědic ve vztahu k odkazovníkům – omezení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err="1" smtClean="0"/>
              <a:t>lex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Furia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testamentaria</a:t>
            </a:r>
            <a:endParaRPr lang="cs-CZ" altLang="cs-CZ" i="1" dirty="0" smtClean="0"/>
          </a:p>
          <a:p>
            <a:pPr lvl="1"/>
            <a:r>
              <a:rPr lang="cs-CZ" altLang="cs-CZ" dirty="0" smtClean="0"/>
              <a:t>1000 </a:t>
            </a:r>
            <a:r>
              <a:rPr lang="cs-CZ" altLang="cs-CZ" dirty="0" err="1" smtClean="0"/>
              <a:t>assů</a:t>
            </a:r>
            <a:endParaRPr lang="cs-CZ" altLang="cs-CZ" dirty="0" smtClean="0"/>
          </a:p>
          <a:p>
            <a:r>
              <a:rPr lang="cs-CZ" altLang="cs-CZ" i="1" dirty="0" err="1" smtClean="0"/>
              <a:t>lex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Voconia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testamentaria</a:t>
            </a:r>
            <a:endParaRPr lang="cs-CZ" altLang="cs-CZ" i="1" dirty="0" smtClean="0"/>
          </a:p>
          <a:p>
            <a:pPr lvl="1"/>
            <a:r>
              <a:rPr lang="cs-CZ" altLang="cs-CZ" dirty="0" smtClean="0"/>
              <a:t>ne více než obdrží dědicové</a:t>
            </a:r>
          </a:p>
          <a:p>
            <a:r>
              <a:rPr lang="cs-CZ" altLang="cs-CZ" i="1" dirty="0" err="1" smtClean="0"/>
              <a:t>lex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Falcidia</a:t>
            </a:r>
            <a:r>
              <a:rPr lang="cs-CZ" altLang="cs-CZ" i="1" dirty="0" smtClean="0"/>
              <a:t> de </a:t>
            </a:r>
            <a:r>
              <a:rPr lang="cs-CZ" altLang="cs-CZ" i="1" dirty="0" err="1" smtClean="0"/>
              <a:t>legatis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quarta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Falcidia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SC </a:t>
            </a:r>
            <a:r>
              <a:rPr lang="cs-CZ" altLang="cs-CZ" i="1" dirty="0" err="1" smtClean="0"/>
              <a:t>Pegasianum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Antoninus</a:t>
            </a:r>
            <a:r>
              <a:rPr lang="cs-CZ" altLang="cs-CZ" dirty="0" smtClean="0"/>
              <a:t> Pius, </a:t>
            </a:r>
            <a:r>
              <a:rPr lang="cs-CZ" altLang="cs-CZ" dirty="0" err="1" smtClean="0"/>
              <a:t>Septimius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Severus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Iustinianus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0" y="6248400"/>
            <a:ext cx="91440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altLang="cs-CZ" dirty="0" err="1" smtClean="0"/>
              <a:t>Gratias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vobis</a:t>
            </a:r>
            <a:r>
              <a:rPr lang="cs-CZ" altLang="cs-CZ" dirty="0" smtClean="0"/>
              <a:t> pro </a:t>
            </a:r>
            <a:r>
              <a:rPr lang="cs-CZ" altLang="cs-CZ" dirty="0" err="1" smtClean="0"/>
              <a:t>attentione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vestra</a:t>
            </a:r>
            <a:r>
              <a:rPr lang="cs-CZ" altLang="cs-CZ" dirty="0" smtClean="0"/>
              <a:t> ago.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873" y="0"/>
            <a:ext cx="7155351" cy="775855"/>
          </a:xfrm>
        </p:spPr>
        <p:txBody>
          <a:bodyPr/>
          <a:lstStyle/>
          <a:p>
            <a:r>
              <a:rPr lang="cs-CZ" altLang="cs-CZ" dirty="0" smtClean="0"/>
              <a:t>Výběr z literatury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06582"/>
            <a:ext cx="8950035" cy="5425932"/>
          </a:xfrm>
        </p:spPr>
        <p:txBody>
          <a:bodyPr/>
          <a:lstStyle/>
          <a:p>
            <a:pPr algn="just"/>
            <a:r>
              <a:rPr lang="cs-CZ" sz="2000" dirty="0" smtClean="0"/>
              <a:t>BÉRIER, </a:t>
            </a:r>
            <a:r>
              <a:rPr lang="cs-CZ" sz="2000" dirty="0" err="1" smtClean="0"/>
              <a:t>Franciszek</a:t>
            </a:r>
            <a:r>
              <a:rPr lang="cs-CZ" sz="2000" dirty="0" smtClean="0"/>
              <a:t> </a:t>
            </a:r>
            <a:r>
              <a:rPr lang="cs-CZ" sz="2000" dirty="0" err="1" smtClean="0"/>
              <a:t>Longchamps</a:t>
            </a:r>
            <a:r>
              <a:rPr lang="cs-CZ" sz="2000" dirty="0" smtClean="0"/>
              <a:t> de. </a:t>
            </a:r>
            <a:r>
              <a:rPr lang="cs-CZ" sz="2000" i="1" dirty="0" err="1" smtClean="0"/>
              <a:t>Law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Succession</a:t>
            </a:r>
            <a:r>
              <a:rPr lang="cs-CZ" sz="2000" i="1" dirty="0" smtClean="0"/>
              <a:t>. Roman </a:t>
            </a:r>
            <a:r>
              <a:rPr lang="cs-CZ" sz="2000" i="1" dirty="0" err="1" smtClean="0"/>
              <a:t>Legal</a:t>
            </a:r>
            <a:r>
              <a:rPr lang="cs-CZ" sz="2000" i="1" dirty="0" smtClean="0"/>
              <a:t> Framework </a:t>
            </a:r>
            <a:r>
              <a:rPr lang="cs-CZ" sz="2000" i="1" dirty="0" err="1" smtClean="0"/>
              <a:t>and</a:t>
            </a:r>
            <a:r>
              <a:rPr lang="cs-CZ" sz="2000" i="1" dirty="0" smtClean="0"/>
              <a:t> </a:t>
            </a:r>
            <a:r>
              <a:rPr lang="cs-CZ" sz="2000" i="1" dirty="0" err="1" smtClean="0"/>
              <a:t>Comparative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Law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Perspective</a:t>
            </a:r>
            <a:r>
              <a:rPr lang="cs-CZ" sz="2000" dirty="0" smtClean="0"/>
              <a:t>. </a:t>
            </a:r>
            <a:r>
              <a:rPr lang="cs-CZ" sz="2000" dirty="0" err="1" smtClean="0"/>
              <a:t>Warszawa</a:t>
            </a:r>
            <a:r>
              <a:rPr lang="cs-CZ" sz="2000" dirty="0" smtClean="0"/>
              <a:t> : </a:t>
            </a:r>
            <a:r>
              <a:rPr lang="cs-CZ" sz="2000" dirty="0" err="1" smtClean="0"/>
              <a:t>Wolters</a:t>
            </a:r>
            <a:r>
              <a:rPr lang="cs-CZ" sz="2000" dirty="0" smtClean="0"/>
              <a:t> </a:t>
            </a:r>
            <a:r>
              <a:rPr lang="cs-CZ" sz="2000" dirty="0" err="1" smtClean="0"/>
              <a:t>Kluwer</a:t>
            </a:r>
            <a:r>
              <a:rPr lang="cs-CZ" sz="2000" dirty="0" smtClean="0"/>
              <a:t> Polska, 2011. 290 p. ISBN 978-83-264-1468-8.</a:t>
            </a:r>
          </a:p>
          <a:p>
            <a:pPr algn="just"/>
            <a:r>
              <a:rPr lang="cs-CZ" sz="2000" dirty="0" smtClean="0"/>
              <a:t>REID, </a:t>
            </a:r>
            <a:r>
              <a:rPr lang="cs-CZ" sz="2000" dirty="0" err="1" smtClean="0"/>
              <a:t>Kenneth</a:t>
            </a:r>
            <a:r>
              <a:rPr lang="cs-CZ" sz="2000" dirty="0" smtClean="0"/>
              <a:t> G. C. – WAAL, </a:t>
            </a:r>
            <a:r>
              <a:rPr lang="cs-CZ" sz="2000" dirty="0" err="1" smtClean="0"/>
              <a:t>Marius</a:t>
            </a:r>
            <a:r>
              <a:rPr lang="cs-CZ" sz="2000" dirty="0" smtClean="0"/>
              <a:t> J. de – ZIMMERMANN,  </a:t>
            </a:r>
            <a:r>
              <a:rPr lang="cs-CZ" sz="2000" dirty="0" err="1" smtClean="0"/>
              <a:t>Reinhard</a:t>
            </a:r>
            <a:r>
              <a:rPr lang="cs-CZ" sz="2000" dirty="0" smtClean="0"/>
              <a:t> (</a:t>
            </a:r>
            <a:r>
              <a:rPr lang="cs-CZ" sz="2000" dirty="0" err="1" smtClean="0"/>
              <a:t>eds</a:t>
            </a:r>
            <a:r>
              <a:rPr lang="cs-CZ" sz="2000" dirty="0" smtClean="0"/>
              <a:t>.). </a:t>
            </a:r>
            <a:r>
              <a:rPr lang="cs-CZ" sz="2000" i="1" dirty="0" err="1" smtClean="0"/>
              <a:t>Exploring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Law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Succession</a:t>
            </a:r>
            <a:r>
              <a:rPr lang="cs-CZ" sz="2000" dirty="0" smtClean="0"/>
              <a:t>. Edinburgh : </a:t>
            </a:r>
            <a:r>
              <a:rPr lang="cs-CZ" sz="2000" dirty="0" err="1" smtClean="0"/>
              <a:t>Edinburgh</a:t>
            </a:r>
            <a:r>
              <a:rPr lang="cs-CZ" sz="2000" dirty="0" smtClean="0"/>
              <a:t> University </a:t>
            </a:r>
            <a:r>
              <a:rPr lang="cs-CZ" sz="2000" dirty="0" err="1" smtClean="0"/>
              <a:t>Press</a:t>
            </a:r>
            <a:r>
              <a:rPr lang="cs-CZ" sz="2000" dirty="0" smtClean="0"/>
              <a:t>, 2007. </a:t>
            </a:r>
            <a:r>
              <a:rPr lang="cs-CZ" sz="2000" dirty="0" err="1" smtClean="0"/>
              <a:t>xxvi</a:t>
            </a:r>
            <a:r>
              <a:rPr lang="cs-CZ" sz="2000" dirty="0" smtClean="0"/>
              <a:t>+253 p. ISBN 978-0-7486-3290-9.</a:t>
            </a:r>
            <a:endParaRPr lang="cs-CZ" altLang="cs-CZ" sz="2000" dirty="0" smtClean="0"/>
          </a:p>
          <a:p>
            <a:pPr algn="just"/>
            <a:r>
              <a:rPr lang="cs-CZ" sz="2000" dirty="0" smtClean="0"/>
              <a:t>SALÁK, Pavel – HORÁK, Ondřej (</a:t>
            </a:r>
            <a:r>
              <a:rPr lang="cs-CZ" sz="2000" dirty="0" err="1" smtClean="0"/>
              <a:t>Eds</a:t>
            </a:r>
            <a:r>
              <a:rPr lang="cs-CZ" sz="2000" dirty="0" smtClean="0"/>
              <a:t>.). </a:t>
            </a:r>
            <a:r>
              <a:rPr lang="cs-CZ" sz="2000" i="1" dirty="0" err="1" smtClean="0"/>
              <a:t>Law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Succession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Middle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European</a:t>
            </a:r>
            <a:r>
              <a:rPr lang="cs-CZ" sz="2000" i="1" dirty="0" smtClean="0"/>
              <a:t> Area</a:t>
            </a:r>
            <a:r>
              <a:rPr lang="cs-CZ" sz="2000" dirty="0" smtClean="0"/>
              <a:t>. </a:t>
            </a:r>
            <a:r>
              <a:rPr lang="cs-CZ" sz="2000" dirty="0" err="1" smtClean="0"/>
              <a:t>Cracow</a:t>
            </a:r>
            <a:r>
              <a:rPr lang="cs-CZ" sz="2000" dirty="0" smtClean="0"/>
              <a:t> : </a:t>
            </a:r>
            <a:r>
              <a:rPr lang="cs-CZ" sz="2000" dirty="0" err="1" smtClean="0"/>
              <a:t>Spolok</a:t>
            </a:r>
            <a:r>
              <a:rPr lang="cs-CZ" sz="2000" dirty="0" smtClean="0"/>
              <a:t> </a:t>
            </a:r>
            <a:r>
              <a:rPr lang="cs-CZ" sz="2000" dirty="0" err="1" smtClean="0"/>
              <a:t>Slovákov</a:t>
            </a:r>
            <a:r>
              <a:rPr lang="cs-CZ" sz="2000" dirty="0" smtClean="0"/>
              <a:t> v </a:t>
            </a:r>
            <a:r>
              <a:rPr lang="cs-CZ" sz="2000" dirty="0" err="1" smtClean="0"/>
              <a:t>Poľsku</a:t>
            </a:r>
            <a:r>
              <a:rPr lang="cs-CZ" sz="2000" dirty="0" smtClean="0"/>
              <a:t> – </a:t>
            </a:r>
            <a:r>
              <a:rPr lang="cs-CZ" sz="2000" dirty="0" err="1" smtClean="0"/>
              <a:t>Towarzystwo</a:t>
            </a:r>
            <a:r>
              <a:rPr lang="cs-CZ" sz="2000" dirty="0" smtClean="0"/>
              <a:t> </a:t>
            </a:r>
            <a:r>
              <a:rPr lang="cs-CZ" sz="2000" dirty="0" err="1" smtClean="0"/>
              <a:t>Słowaków</a:t>
            </a:r>
            <a:r>
              <a:rPr lang="cs-CZ" sz="2000" dirty="0" smtClean="0"/>
              <a:t> w </a:t>
            </a:r>
            <a:r>
              <a:rPr lang="cs-CZ" sz="2000" dirty="0" err="1" smtClean="0"/>
              <a:t>Polsce</a:t>
            </a:r>
            <a:r>
              <a:rPr lang="cs-CZ" sz="2000" dirty="0" smtClean="0"/>
              <a:t>, 2015. 166 p. ISBN 978-83-7490-848-1. </a:t>
            </a:r>
          </a:p>
          <a:p>
            <a:pPr algn="just"/>
            <a:r>
              <a:rPr lang="cs-CZ" sz="2000" dirty="0" err="1" smtClean="0"/>
              <a:t>SÜß</a:t>
            </a:r>
            <a:r>
              <a:rPr lang="cs-CZ" sz="2000" dirty="0" smtClean="0"/>
              <a:t>, </a:t>
            </a:r>
            <a:r>
              <a:rPr lang="cs-CZ" sz="2000" dirty="0" err="1" smtClean="0"/>
              <a:t>Rembert</a:t>
            </a:r>
            <a:r>
              <a:rPr lang="cs-CZ" sz="2000" dirty="0" smtClean="0"/>
              <a:t> (</a:t>
            </a:r>
            <a:r>
              <a:rPr lang="cs-CZ" sz="2000" dirty="0" err="1" smtClean="0"/>
              <a:t>Hrsg</a:t>
            </a:r>
            <a:r>
              <a:rPr lang="cs-CZ" sz="2000" dirty="0" smtClean="0"/>
              <a:t>.). </a:t>
            </a:r>
            <a:r>
              <a:rPr lang="cs-CZ" sz="2000" i="1" dirty="0" err="1" smtClean="0"/>
              <a:t>Erbrecht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Europa</a:t>
            </a:r>
            <a:r>
              <a:rPr lang="cs-CZ" sz="2000" dirty="0" smtClean="0"/>
              <a:t>. 3. </a:t>
            </a:r>
            <a:r>
              <a:rPr lang="cs-CZ" sz="2000" dirty="0" err="1" smtClean="0"/>
              <a:t>Aufl</a:t>
            </a:r>
            <a:r>
              <a:rPr lang="cs-CZ" sz="2000" dirty="0" smtClean="0"/>
              <a:t>. Bonn : </a:t>
            </a:r>
            <a:r>
              <a:rPr lang="cs-CZ" sz="2000" dirty="0" err="1" smtClean="0"/>
              <a:t>Deutscher</a:t>
            </a:r>
            <a:r>
              <a:rPr lang="cs-CZ" sz="2000" dirty="0" smtClean="0"/>
              <a:t> </a:t>
            </a:r>
            <a:r>
              <a:rPr lang="cs-CZ" sz="2000" dirty="0" err="1" smtClean="0"/>
              <a:t>Notarverlag</a:t>
            </a:r>
            <a:r>
              <a:rPr lang="cs-CZ" sz="2000" dirty="0" smtClean="0"/>
              <a:t>, 2015. </a:t>
            </a:r>
            <a:r>
              <a:rPr lang="cs-CZ" sz="2000" dirty="0" err="1" smtClean="0"/>
              <a:t>xxi</a:t>
            </a:r>
            <a:r>
              <a:rPr lang="cs-CZ" sz="2000" dirty="0" smtClean="0"/>
              <a:t>+1526 S. ISBN 978-3-95646-097-5.</a:t>
            </a:r>
          </a:p>
          <a:p>
            <a:pPr algn="just"/>
            <a:r>
              <a:rPr lang="cs-CZ" sz="2000" dirty="0" smtClean="0"/>
              <a:t>TILSCH, Emanuel. </a:t>
            </a:r>
            <a:r>
              <a:rPr lang="cs-CZ" sz="2000" i="1" dirty="0" smtClean="0"/>
              <a:t>Dědické právo rakouské se stanoviska srovnávací vědy právní. Část I</a:t>
            </a:r>
            <a:r>
              <a:rPr lang="cs-CZ" sz="2000" dirty="0" smtClean="0"/>
              <a:t>. Praha : Bursík </a:t>
            </a:r>
            <a:r>
              <a:rPr lang="en-US" sz="2000" dirty="0" smtClean="0"/>
              <a:t>&amp;</a:t>
            </a:r>
            <a:r>
              <a:rPr lang="cs-CZ" sz="2000" dirty="0" smtClean="0"/>
              <a:t> Kohout, 1905. 157 s.</a:t>
            </a:r>
          </a:p>
          <a:p>
            <a:pPr algn="just"/>
            <a:r>
              <a:rPr lang="cs-CZ" sz="2000" dirty="0" smtClean="0"/>
              <a:t>VOCI, </a:t>
            </a:r>
            <a:r>
              <a:rPr lang="cs-CZ" sz="2000" dirty="0" err="1" smtClean="0"/>
              <a:t>Pasquale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Diritto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ereditario</a:t>
            </a:r>
            <a:r>
              <a:rPr lang="cs-CZ" sz="2000" i="1" dirty="0" smtClean="0"/>
              <a:t> Romano. Volume primo. </a:t>
            </a:r>
            <a:r>
              <a:rPr lang="cs-CZ" sz="2000" i="1" dirty="0" err="1" smtClean="0"/>
              <a:t>Introduzione</a:t>
            </a:r>
            <a:r>
              <a:rPr lang="cs-CZ" sz="2000" i="1" dirty="0" smtClean="0"/>
              <a:t>. Parte </a:t>
            </a:r>
            <a:r>
              <a:rPr lang="cs-CZ" sz="2000" i="1" dirty="0" err="1" smtClean="0"/>
              <a:t>generale</a:t>
            </a:r>
            <a:r>
              <a:rPr lang="cs-CZ" sz="2000" dirty="0" smtClean="0"/>
              <a:t>. 2</a:t>
            </a:r>
            <a:r>
              <a:rPr lang="cs-CZ" sz="2000" baseline="30000" dirty="0" smtClean="0"/>
              <a:t>a</a:t>
            </a:r>
            <a:r>
              <a:rPr lang="cs-CZ" sz="2000" dirty="0" smtClean="0"/>
              <a:t> </a:t>
            </a:r>
            <a:r>
              <a:rPr lang="cs-CZ" sz="2000" dirty="0" err="1" smtClean="0"/>
              <a:t>ed</a:t>
            </a:r>
            <a:r>
              <a:rPr lang="cs-CZ" sz="2000" dirty="0" smtClean="0"/>
              <a:t>. </a:t>
            </a:r>
            <a:r>
              <a:rPr lang="cs-CZ" sz="2000" dirty="0" err="1" smtClean="0"/>
              <a:t>riveduta</a:t>
            </a:r>
            <a:r>
              <a:rPr lang="cs-CZ" sz="2000" dirty="0" smtClean="0"/>
              <a:t>. Milano : </a:t>
            </a:r>
            <a:r>
              <a:rPr lang="cs-CZ" sz="2000" dirty="0" err="1" smtClean="0"/>
              <a:t>Dott</a:t>
            </a:r>
            <a:r>
              <a:rPr lang="cs-CZ" sz="2000" dirty="0" smtClean="0"/>
              <a:t>. A. </a:t>
            </a:r>
            <a:r>
              <a:rPr lang="cs-CZ" sz="2000" dirty="0" err="1" smtClean="0"/>
              <a:t>Giuffrè</a:t>
            </a:r>
            <a:r>
              <a:rPr lang="cs-CZ" sz="2000" dirty="0" smtClean="0"/>
              <a:t> – editore, 1967. </a:t>
            </a:r>
            <a:r>
              <a:rPr lang="cs-CZ" sz="2000" dirty="0" err="1" smtClean="0"/>
              <a:t>xvi</a:t>
            </a:r>
            <a:r>
              <a:rPr lang="cs-CZ" sz="2000" dirty="0" smtClean="0"/>
              <a:t>+835 p.</a:t>
            </a:r>
          </a:p>
          <a:p>
            <a:pPr algn="just"/>
            <a:r>
              <a:rPr lang="cs-CZ" sz="2000" dirty="0" err="1" smtClean="0"/>
              <a:t>Idem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Diritto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ereditario</a:t>
            </a:r>
            <a:r>
              <a:rPr lang="cs-CZ" sz="2000" i="1" dirty="0" smtClean="0"/>
              <a:t> Romano. Volume </a:t>
            </a:r>
            <a:r>
              <a:rPr lang="cs-CZ" sz="2000" i="1" dirty="0" err="1" smtClean="0"/>
              <a:t>secondo</a:t>
            </a:r>
            <a:r>
              <a:rPr lang="cs-CZ" sz="2000" i="1" dirty="0" smtClean="0"/>
              <a:t>. Parte </a:t>
            </a:r>
            <a:r>
              <a:rPr lang="cs-CZ" sz="2000" i="1" dirty="0" err="1" smtClean="0"/>
              <a:t>speciale</a:t>
            </a:r>
            <a:r>
              <a:rPr lang="cs-CZ" sz="2000" i="1" dirty="0" smtClean="0"/>
              <a:t>. </a:t>
            </a:r>
            <a:r>
              <a:rPr lang="cs-CZ" sz="2000" i="1" dirty="0" err="1" smtClean="0"/>
              <a:t>Successione</a:t>
            </a:r>
            <a:r>
              <a:rPr lang="cs-CZ" sz="2000" i="1" dirty="0" smtClean="0"/>
              <a:t> ab </a:t>
            </a:r>
            <a:r>
              <a:rPr lang="cs-CZ" sz="2000" i="1" dirty="0" err="1" smtClean="0"/>
              <a:t>intestato</a:t>
            </a:r>
            <a:r>
              <a:rPr lang="cs-CZ" sz="2000" i="1" dirty="0" smtClean="0"/>
              <a:t>. </a:t>
            </a:r>
            <a:r>
              <a:rPr lang="cs-CZ" sz="2000" i="1" dirty="0" err="1" smtClean="0"/>
              <a:t>Successione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testamentaria</a:t>
            </a:r>
            <a:r>
              <a:rPr lang="cs-CZ" sz="2000" dirty="0" smtClean="0"/>
              <a:t>. 2</a:t>
            </a:r>
            <a:r>
              <a:rPr lang="cs-CZ" sz="2000" baseline="30000" dirty="0" smtClean="0"/>
              <a:t>a</a:t>
            </a:r>
            <a:r>
              <a:rPr lang="cs-CZ" sz="2000" dirty="0" smtClean="0"/>
              <a:t> </a:t>
            </a:r>
            <a:r>
              <a:rPr lang="cs-CZ" sz="2000" dirty="0" err="1" smtClean="0"/>
              <a:t>ed</a:t>
            </a:r>
            <a:r>
              <a:rPr lang="cs-CZ" sz="2000" dirty="0" smtClean="0"/>
              <a:t>. </a:t>
            </a:r>
            <a:r>
              <a:rPr lang="cs-CZ" sz="2000" dirty="0" err="1" smtClean="0"/>
              <a:t>rifatta</a:t>
            </a:r>
            <a:r>
              <a:rPr lang="cs-CZ" sz="2000" dirty="0" smtClean="0"/>
              <a:t>. Milano : </a:t>
            </a:r>
            <a:r>
              <a:rPr lang="cs-CZ" sz="2000" dirty="0" err="1" smtClean="0"/>
              <a:t>Dott</a:t>
            </a:r>
            <a:r>
              <a:rPr lang="cs-CZ" sz="2000" dirty="0" smtClean="0"/>
              <a:t>. A. </a:t>
            </a:r>
            <a:r>
              <a:rPr lang="cs-CZ" sz="2000" dirty="0" err="1" smtClean="0"/>
              <a:t>Giuffrè</a:t>
            </a:r>
            <a:r>
              <a:rPr lang="cs-CZ" sz="2000" dirty="0" smtClean="0"/>
              <a:t> – editore, 1963. </a:t>
            </a:r>
            <a:r>
              <a:rPr lang="cs-CZ" sz="2000" dirty="0" err="1" smtClean="0"/>
              <a:t>xvi</a:t>
            </a:r>
            <a:r>
              <a:rPr lang="cs-CZ" sz="2000" dirty="0" smtClean="0"/>
              <a:t>+1076 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80379B"/>
                </a:solidFill>
              </a:rPr>
              <a:t>Plut. Cat. Ma. 9, 9</a:t>
            </a:r>
            <a:br>
              <a:rPr lang="cs-CZ" altLang="cs-CZ" smtClean="0">
                <a:solidFill>
                  <a:srgbClr val="80379B"/>
                </a:solidFill>
              </a:rPr>
            </a:br>
            <a:endParaRPr lang="cs-CZ" altLang="cs-CZ" smtClean="0">
              <a:solidFill>
                <a:srgbClr val="80379B"/>
              </a:solidFill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5038"/>
            <a:ext cx="7772400" cy="3925887"/>
          </a:xfrm>
        </p:spPr>
        <p:txBody>
          <a:bodyPr/>
          <a:lstStyle/>
          <a:p>
            <a:r>
              <a:rPr lang="cs-CZ" altLang="cs-CZ" b="1" i="1" dirty="0" err="1" smtClean="0"/>
              <a:t>Μεταμεληθῆναι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δ’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αὐτὸς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ἐν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παντὶ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τῷ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βίῳ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τρεῖς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μεταμελείας</a:t>
            </a:r>
            <a:r>
              <a:rPr lang="cs-CZ" altLang="cs-CZ" i="1" dirty="0" smtClean="0"/>
              <a:t>· </a:t>
            </a:r>
            <a:r>
              <a:rPr lang="cs-CZ" altLang="cs-CZ" i="1" dirty="0" err="1" smtClean="0"/>
              <a:t>μίαν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μὲν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ἐπὶ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τῷ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γυναικὶ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πιστεῦσαι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λόγον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ἀπόρρητον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ἑτέραν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δὲ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πλεύσας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ὅπου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δυνατὸν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ἦν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πεζεῦσαι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τὴν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δὲ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τρίτην</a:t>
            </a:r>
            <a:r>
              <a:rPr lang="cs-CZ" altLang="cs-CZ" i="1" dirty="0" smtClean="0"/>
              <a:t> </a:t>
            </a:r>
            <a:r>
              <a:rPr lang="cs-CZ" altLang="cs-CZ" b="1" i="1" dirty="0" err="1" smtClean="0"/>
              <a:t>ὅτι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μίαν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ἡμέραν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ἀδιάθετος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ἔμεινε</a:t>
            </a:r>
            <a:r>
              <a:rPr lang="cs-CZ" altLang="cs-CZ" i="1" dirty="0" smtClean="0"/>
              <a:t>.</a:t>
            </a:r>
            <a:endParaRPr lang="cs-CZ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531C91-6FE8-48D0-A702-38F6DB39224E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C8AE1B-529E-4C28-8B48-3E979BB6004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 dirty="0" err="1" smtClean="0">
                <a:solidFill>
                  <a:srgbClr val="7030A0"/>
                </a:solidFill>
              </a:rPr>
              <a:t>Gai</a:t>
            </a:r>
            <a:r>
              <a:rPr lang="cs-CZ" altLang="cs-CZ" i="1" dirty="0" smtClean="0">
                <a:solidFill>
                  <a:srgbClr val="7030A0"/>
                </a:solidFill>
              </a:rPr>
              <a:t> </a:t>
            </a:r>
            <a:r>
              <a:rPr lang="cs-CZ" altLang="cs-CZ" i="1" dirty="0" err="1" smtClean="0">
                <a:solidFill>
                  <a:srgbClr val="7030A0"/>
                </a:solidFill>
              </a:rPr>
              <a:t>Inst</a:t>
            </a:r>
            <a:r>
              <a:rPr lang="cs-CZ" altLang="cs-CZ" i="1" dirty="0" smtClean="0">
                <a:solidFill>
                  <a:srgbClr val="7030A0"/>
                </a:solidFill>
              </a:rPr>
              <a:t>. 2, 55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3"/>
            <a:ext cx="8082321" cy="436923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i="1" dirty="0" err="1" smtClean="0"/>
              <a:t>Quare</a:t>
            </a:r>
            <a:r>
              <a:rPr lang="cs-CZ" i="1" dirty="0" smtClean="0"/>
              <a:t> autem </a:t>
            </a:r>
            <a:r>
              <a:rPr lang="cs-CZ" i="1" dirty="0" err="1" smtClean="0"/>
              <a:t>omnino</a:t>
            </a:r>
            <a:r>
              <a:rPr lang="cs-CZ" i="1" dirty="0" smtClean="0"/>
              <a:t> tam </a:t>
            </a:r>
            <a:r>
              <a:rPr lang="cs-CZ" i="1" dirty="0" err="1" smtClean="0"/>
              <a:t>inproba</a:t>
            </a:r>
            <a:r>
              <a:rPr lang="cs-CZ" i="1" dirty="0" smtClean="0"/>
              <a:t> </a:t>
            </a:r>
            <a:r>
              <a:rPr lang="cs-CZ" i="1" dirty="0" err="1" smtClean="0"/>
              <a:t>possessio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usucapio</a:t>
            </a:r>
            <a:r>
              <a:rPr lang="cs-CZ" i="1" dirty="0" smtClean="0"/>
              <a:t> </a:t>
            </a:r>
            <a:r>
              <a:rPr lang="cs-CZ" i="1" dirty="0" err="1" smtClean="0"/>
              <a:t>concessa</a:t>
            </a:r>
            <a:r>
              <a:rPr lang="cs-CZ" i="1" dirty="0" smtClean="0"/>
              <a:t> </a:t>
            </a:r>
            <a:r>
              <a:rPr lang="cs-CZ" i="1" dirty="0" err="1" smtClean="0"/>
              <a:t>sit</a:t>
            </a:r>
            <a:r>
              <a:rPr lang="cs-CZ" i="1" dirty="0" smtClean="0"/>
              <a:t>, </a:t>
            </a:r>
            <a:r>
              <a:rPr lang="cs-CZ" i="1" dirty="0" err="1" smtClean="0"/>
              <a:t>illa</a:t>
            </a:r>
            <a:r>
              <a:rPr lang="cs-CZ" i="1" dirty="0" smtClean="0"/>
              <a:t> ratio </a:t>
            </a:r>
            <a:r>
              <a:rPr lang="cs-CZ" i="1" dirty="0" err="1" smtClean="0"/>
              <a:t>est</a:t>
            </a:r>
            <a:r>
              <a:rPr lang="cs-CZ" i="1" dirty="0" smtClean="0"/>
              <a:t>, </a:t>
            </a:r>
            <a:r>
              <a:rPr lang="cs-CZ" i="1" dirty="0" err="1" smtClean="0"/>
              <a:t>quod</a:t>
            </a:r>
            <a:r>
              <a:rPr lang="cs-CZ" i="1" dirty="0" smtClean="0"/>
              <a:t> </a:t>
            </a:r>
            <a:r>
              <a:rPr lang="cs-CZ" i="1" dirty="0" err="1" smtClean="0"/>
              <a:t>uoluerunt</a:t>
            </a:r>
            <a:r>
              <a:rPr lang="cs-CZ" i="1" dirty="0" smtClean="0"/>
              <a:t> </a:t>
            </a:r>
            <a:r>
              <a:rPr lang="cs-CZ" i="1" dirty="0" err="1" smtClean="0"/>
              <a:t>ueteres</a:t>
            </a:r>
            <a:r>
              <a:rPr lang="cs-CZ" i="1" dirty="0" smtClean="0"/>
              <a:t> </a:t>
            </a:r>
            <a:r>
              <a:rPr lang="cs-CZ" i="1" dirty="0" err="1" smtClean="0"/>
              <a:t>maturius</a:t>
            </a:r>
            <a:r>
              <a:rPr lang="cs-CZ" i="1" dirty="0" smtClean="0"/>
              <a:t> </a:t>
            </a:r>
            <a:r>
              <a:rPr lang="cs-CZ" b="1" i="1" dirty="0" err="1" smtClean="0"/>
              <a:t>hereditates</a:t>
            </a:r>
            <a:r>
              <a:rPr lang="cs-CZ" b="1" i="1" dirty="0" smtClean="0"/>
              <a:t> </a:t>
            </a:r>
            <a:r>
              <a:rPr lang="cs-CZ" b="1" i="1" dirty="0" err="1" smtClean="0"/>
              <a:t>adiri</a:t>
            </a:r>
            <a:r>
              <a:rPr lang="cs-CZ" b="1" i="1" dirty="0" smtClean="0"/>
              <a:t>, </a:t>
            </a:r>
            <a:r>
              <a:rPr lang="cs-CZ" b="1" i="1" dirty="0" err="1" smtClean="0"/>
              <a:t>ut</a:t>
            </a:r>
            <a:r>
              <a:rPr lang="cs-CZ" b="1" i="1" dirty="0" smtClean="0"/>
              <a:t> </a:t>
            </a:r>
            <a:r>
              <a:rPr lang="cs-CZ" b="1" i="1" dirty="0" err="1" smtClean="0"/>
              <a:t>essent</a:t>
            </a:r>
            <a:r>
              <a:rPr lang="cs-CZ" b="1" i="1" dirty="0" smtClean="0"/>
              <a:t>, </a:t>
            </a:r>
            <a:r>
              <a:rPr lang="cs-CZ" b="1" i="1" dirty="0" err="1" smtClean="0"/>
              <a:t>qui</a:t>
            </a:r>
            <a:r>
              <a:rPr lang="cs-CZ" b="1" i="1" dirty="0" smtClean="0"/>
              <a:t> </a:t>
            </a:r>
            <a:r>
              <a:rPr lang="cs-CZ" b="1" i="1" dirty="0" err="1" smtClean="0"/>
              <a:t>sacra</a:t>
            </a:r>
            <a:r>
              <a:rPr lang="cs-CZ" b="1" i="1" dirty="0" smtClean="0"/>
              <a:t> </a:t>
            </a:r>
            <a:r>
              <a:rPr lang="cs-CZ" b="1" i="1" dirty="0" err="1" smtClean="0"/>
              <a:t>faceren</a:t>
            </a:r>
            <a:r>
              <a:rPr lang="cs-CZ" i="1" dirty="0" err="1" smtClean="0"/>
              <a:t>t</a:t>
            </a:r>
            <a:r>
              <a:rPr lang="cs-CZ" i="1" dirty="0" smtClean="0"/>
              <a:t>, </a:t>
            </a:r>
            <a:r>
              <a:rPr lang="cs-CZ" i="1" dirty="0" err="1" smtClean="0"/>
              <a:t>quorum</a:t>
            </a:r>
            <a:r>
              <a:rPr lang="cs-CZ" i="1" dirty="0" smtClean="0"/>
              <a:t> </a:t>
            </a:r>
            <a:r>
              <a:rPr lang="cs-CZ" i="1" dirty="0" err="1" smtClean="0"/>
              <a:t>illis</a:t>
            </a:r>
            <a:r>
              <a:rPr lang="cs-CZ" i="1" dirty="0" smtClean="0"/>
              <a:t> </a:t>
            </a:r>
            <a:r>
              <a:rPr lang="cs-CZ" i="1" dirty="0" err="1" smtClean="0"/>
              <a:t>temporibus</a:t>
            </a:r>
            <a:r>
              <a:rPr lang="cs-CZ" i="1" dirty="0" smtClean="0"/>
              <a:t> </a:t>
            </a:r>
            <a:r>
              <a:rPr lang="cs-CZ" i="1" dirty="0" err="1" smtClean="0"/>
              <a:t>summa</a:t>
            </a:r>
            <a:r>
              <a:rPr lang="cs-CZ" i="1" dirty="0" smtClean="0"/>
              <a:t> </a:t>
            </a:r>
            <a:r>
              <a:rPr lang="cs-CZ" i="1" dirty="0" err="1" smtClean="0"/>
              <a:t>obseruatio</a:t>
            </a:r>
            <a:r>
              <a:rPr lang="cs-CZ" i="1" dirty="0" smtClean="0"/>
              <a:t> </a:t>
            </a:r>
            <a:r>
              <a:rPr lang="cs-CZ" i="1" dirty="0" err="1" smtClean="0"/>
              <a:t>fuit</a:t>
            </a:r>
            <a:r>
              <a:rPr lang="cs-CZ" i="1" dirty="0" smtClean="0"/>
              <a:t>,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creditores</a:t>
            </a:r>
            <a:r>
              <a:rPr lang="cs-CZ" i="1" dirty="0" smtClean="0"/>
              <a:t> </a:t>
            </a:r>
            <a:r>
              <a:rPr lang="cs-CZ" i="1" dirty="0" err="1" smtClean="0"/>
              <a:t>haberent</a:t>
            </a:r>
            <a:r>
              <a:rPr lang="cs-CZ" i="1" dirty="0" smtClean="0"/>
              <a:t>, a quo </a:t>
            </a:r>
            <a:r>
              <a:rPr lang="cs-CZ" i="1" dirty="0" err="1" smtClean="0"/>
              <a:t>suum</a:t>
            </a:r>
            <a:r>
              <a:rPr lang="cs-CZ" i="1" dirty="0" smtClean="0"/>
              <a:t> </a:t>
            </a:r>
            <a:r>
              <a:rPr lang="cs-CZ" i="1" dirty="0" err="1" smtClean="0"/>
              <a:t>consequerentur</a:t>
            </a:r>
            <a:r>
              <a:rPr lang="cs-CZ" i="1" dirty="0" smtClean="0"/>
              <a:t>.</a:t>
            </a:r>
            <a:endParaRPr lang="cs-CZ" altLang="cs-CZ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AC5FC-C92D-44B1-80AF-E96B0C71424E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75855"/>
            <a:ext cx="8086635" cy="6511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0379B"/>
                </a:solidFill>
              </a:rPr>
              <a:t>Dědic</a:t>
            </a:r>
            <a:endParaRPr lang="cs-CZ" altLang="cs-CZ" i="1" dirty="0" smtClean="0">
              <a:solidFill>
                <a:srgbClr val="80379B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51709"/>
            <a:ext cx="8082321" cy="5029200"/>
          </a:xfrm>
        </p:spPr>
        <p:txBody>
          <a:bodyPr/>
          <a:lstStyle/>
          <a:p>
            <a:r>
              <a:rPr lang="cs-CZ" altLang="cs-CZ" dirty="0" smtClean="0"/>
              <a:t>Universální sukcesor, tedy nástupce do všech zděditelných práv a povinností zůstavitele (</a:t>
            </a:r>
            <a:r>
              <a:rPr lang="cs-CZ" dirty="0" smtClean="0"/>
              <a:t>VÁŽNÝ, Jan. Pojem práva dědického a účelnost jeho dnešní struktury. </a:t>
            </a:r>
            <a:r>
              <a:rPr lang="cs-CZ" i="1" dirty="0" err="1" smtClean="0"/>
              <a:t>Právny</a:t>
            </a:r>
            <a:r>
              <a:rPr lang="cs-CZ" i="1" dirty="0" smtClean="0"/>
              <a:t> obzor</a:t>
            </a:r>
            <a:r>
              <a:rPr lang="cs-CZ" dirty="0" smtClean="0"/>
              <a:t>, 1923, č. 6, s. 97–103</a:t>
            </a:r>
            <a:r>
              <a:rPr lang="cs-CZ" altLang="cs-CZ" dirty="0" smtClean="0"/>
              <a:t>)</a:t>
            </a:r>
          </a:p>
          <a:p>
            <a:pPr lvl="1"/>
            <a:r>
              <a:rPr lang="cs-CZ" altLang="cs-CZ" dirty="0" smtClean="0"/>
              <a:t>důsledkem toho naň přecházejí všechna aktiva i pasiva i náboženské povinnosti</a:t>
            </a:r>
          </a:p>
          <a:p>
            <a:pPr eaLnBrk="1" hangingPunct="1"/>
            <a:r>
              <a:rPr lang="cs-CZ" altLang="cs-CZ" dirty="0" smtClean="0"/>
              <a:t>I) Jak se může dědicem (ne)stát?</a:t>
            </a:r>
          </a:p>
          <a:p>
            <a:r>
              <a:rPr lang="cs-CZ" altLang="cs-CZ" dirty="0" smtClean="0"/>
              <a:t>II) Co když není </a:t>
            </a:r>
            <a:r>
              <a:rPr lang="cs-CZ" altLang="cs-CZ" i="1" dirty="0" err="1" smtClean="0"/>
              <a:t>sui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iuris</a:t>
            </a:r>
            <a:r>
              <a:rPr lang="cs-CZ" altLang="cs-CZ" dirty="0" smtClean="0"/>
              <a:t>?</a:t>
            </a:r>
          </a:p>
          <a:p>
            <a:r>
              <a:rPr lang="cs-CZ" altLang="cs-CZ" dirty="0" smtClean="0"/>
              <a:t>III) Odpadne-li obmyšlený? </a:t>
            </a:r>
          </a:p>
          <a:p>
            <a:r>
              <a:rPr lang="cs-CZ" altLang="cs-CZ" dirty="0" smtClean="0"/>
              <a:t>IIII) Dělení pozůstalosti</a:t>
            </a:r>
          </a:p>
          <a:p>
            <a:r>
              <a:rPr lang="cs-CZ" altLang="cs-CZ" dirty="0" smtClean="0"/>
              <a:t>V) Odpovědnost za dluhy</a:t>
            </a:r>
          </a:p>
          <a:p>
            <a:r>
              <a:rPr lang="cs-CZ" altLang="cs-CZ" dirty="0" smtClean="0"/>
              <a:t>VI) Vztah k odkazovníkům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769AF1-1495-40AA-9E1D-68060660C60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0379B"/>
                </a:solidFill>
              </a:rPr>
              <a:t>I) Jak se (ne)stát dědicem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i="1" dirty="0" err="1" smtClean="0"/>
              <a:t>Cretio</a:t>
            </a:r>
            <a:endParaRPr lang="cs-CZ" altLang="cs-CZ" i="1" dirty="0" smtClean="0"/>
          </a:p>
          <a:p>
            <a:pPr eaLnBrk="1" hangingPunct="1"/>
            <a:r>
              <a:rPr lang="cs-CZ" altLang="cs-CZ" i="1" dirty="0" smtClean="0"/>
              <a:t>Pro </a:t>
            </a:r>
            <a:r>
              <a:rPr lang="cs-CZ" altLang="cs-CZ" i="1" dirty="0" err="1" smtClean="0"/>
              <a:t>herede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gestio</a:t>
            </a:r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r>
              <a:rPr lang="cs-CZ" altLang="cs-CZ" i="1" dirty="0" smtClean="0"/>
              <a:t>Beneficium </a:t>
            </a:r>
            <a:r>
              <a:rPr lang="cs-CZ" altLang="cs-CZ" i="1" dirty="0" err="1" smtClean="0"/>
              <a:t>abstinendi</a:t>
            </a:r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endParaRPr lang="cs-CZ" altLang="cs-CZ" i="1" dirty="0" smtClean="0"/>
          </a:p>
          <a:p>
            <a:pPr eaLnBrk="1" hangingPunct="1"/>
            <a:r>
              <a:rPr lang="cs-CZ" altLang="cs-CZ" i="1" dirty="0" smtClean="0"/>
              <a:t>Semel </a:t>
            </a:r>
            <a:r>
              <a:rPr lang="cs-CZ" altLang="cs-CZ" i="1" dirty="0" err="1" smtClean="0"/>
              <a:t>heres</a:t>
            </a:r>
            <a:r>
              <a:rPr lang="cs-CZ" altLang="cs-CZ" i="1" dirty="0" smtClean="0"/>
              <a:t>, semper </a:t>
            </a:r>
            <a:r>
              <a:rPr lang="cs-CZ" altLang="cs-CZ" i="1" dirty="0" err="1" smtClean="0"/>
              <a:t>heres</a:t>
            </a:r>
            <a:r>
              <a:rPr lang="cs-CZ" altLang="cs-CZ" i="1" dirty="0" smtClean="0"/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769AF1-1495-40AA-9E1D-68060660C60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0379B"/>
                </a:solidFill>
              </a:rPr>
              <a:t>II) Co když není </a:t>
            </a:r>
            <a:r>
              <a:rPr lang="cs-CZ" altLang="cs-CZ" i="1" dirty="0" err="1" smtClean="0">
                <a:solidFill>
                  <a:srgbClr val="80379B"/>
                </a:solidFill>
              </a:rPr>
              <a:t>sui</a:t>
            </a:r>
            <a:r>
              <a:rPr lang="cs-CZ" altLang="cs-CZ" i="1" dirty="0" smtClean="0">
                <a:solidFill>
                  <a:srgbClr val="80379B"/>
                </a:solidFill>
              </a:rPr>
              <a:t> </a:t>
            </a:r>
            <a:r>
              <a:rPr lang="cs-CZ" altLang="cs-CZ" i="1" dirty="0" err="1" smtClean="0">
                <a:solidFill>
                  <a:srgbClr val="80379B"/>
                </a:solidFill>
              </a:rPr>
              <a:t>iuris</a:t>
            </a:r>
            <a:r>
              <a:rPr lang="cs-CZ" altLang="cs-CZ" dirty="0" smtClean="0">
                <a:solidFill>
                  <a:srgbClr val="80379B"/>
                </a:solidFill>
              </a:rPr>
              <a:t>?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Bezprostředně podléhající </a:t>
            </a:r>
            <a:r>
              <a:rPr lang="cs-CZ" altLang="cs-CZ" i="1" dirty="0" err="1" smtClean="0"/>
              <a:t>alieni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iuris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se smrtí </a:t>
            </a:r>
            <a:r>
              <a:rPr lang="cs-CZ" altLang="cs-CZ" i="1" dirty="0" smtClean="0"/>
              <a:t>PF</a:t>
            </a:r>
            <a:r>
              <a:rPr lang="cs-CZ" altLang="cs-CZ" dirty="0" smtClean="0"/>
              <a:t> stává </a:t>
            </a:r>
            <a:r>
              <a:rPr lang="cs-CZ" altLang="cs-CZ" i="1" dirty="0" err="1" smtClean="0"/>
              <a:t>sui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iuris</a:t>
            </a:r>
            <a:endParaRPr lang="cs-CZ" altLang="cs-CZ" i="1" dirty="0" smtClean="0"/>
          </a:p>
          <a:p>
            <a:pPr lvl="1"/>
            <a:r>
              <a:rPr lang="cs-CZ" altLang="cs-CZ" dirty="0" smtClean="0"/>
              <a:t>tedy např. i vnuk, pokud mezi ním a </a:t>
            </a:r>
            <a:r>
              <a:rPr lang="cs-CZ" altLang="cs-CZ" i="1" dirty="0" smtClean="0"/>
              <a:t>PF</a:t>
            </a:r>
            <a:r>
              <a:rPr lang="cs-CZ" altLang="cs-CZ" dirty="0" smtClean="0"/>
              <a:t> není jeho otec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I otrok? Ano, při současném (předchozím) propuštění na svobodu (</a:t>
            </a:r>
            <a:r>
              <a:rPr lang="cs-CZ" altLang="cs-CZ" i="1" dirty="0" err="1" smtClean="0"/>
              <a:t>favor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libertatis</a:t>
            </a:r>
            <a:r>
              <a:rPr lang="cs-CZ" altLang="cs-CZ" i="1" dirty="0" smtClean="0"/>
              <a:t>+</a:t>
            </a:r>
            <a:r>
              <a:rPr lang="cs-CZ" altLang="cs-CZ" i="1" dirty="0" err="1" smtClean="0"/>
              <a:t>testamenti</a:t>
            </a:r>
            <a:r>
              <a:rPr lang="cs-CZ" altLang="cs-CZ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92727"/>
            <a:ext cx="8086635" cy="554182"/>
          </a:xfrm>
        </p:spPr>
        <p:txBody>
          <a:bodyPr/>
          <a:lstStyle/>
          <a:p>
            <a:r>
              <a:rPr lang="cs-CZ" altLang="cs-CZ" dirty="0" smtClean="0"/>
              <a:t>III) Odpadne-li obmyšlený...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330036"/>
            <a:ext cx="8082321" cy="5223163"/>
          </a:xfrm>
        </p:spPr>
        <p:txBody>
          <a:bodyPr/>
          <a:lstStyle/>
          <a:p>
            <a:r>
              <a:rPr lang="cs-CZ" altLang="cs-CZ" i="1" dirty="0" err="1" smtClean="0"/>
              <a:t>Transmissio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hereditatis</a:t>
            </a:r>
            <a:endParaRPr lang="cs-CZ" altLang="cs-CZ" i="1" dirty="0" smtClean="0"/>
          </a:p>
          <a:p>
            <a:r>
              <a:rPr lang="cs-CZ" altLang="cs-CZ" i="1" dirty="0" err="1" smtClean="0"/>
              <a:t>Substitutio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vulgaris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pupillaris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quasi </a:t>
            </a:r>
            <a:r>
              <a:rPr lang="cs-CZ" altLang="cs-CZ" i="1" dirty="0" err="1" smtClean="0"/>
              <a:t>pupillaris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fideicommissaria</a:t>
            </a:r>
            <a:endParaRPr lang="cs-CZ" altLang="cs-CZ" i="1" dirty="0" smtClean="0"/>
          </a:p>
          <a:p>
            <a:r>
              <a:rPr lang="cs-CZ" altLang="cs-CZ" i="1" dirty="0" err="1" smtClean="0"/>
              <a:t>Ius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repraesentationis</a:t>
            </a:r>
            <a:endParaRPr lang="cs-CZ" altLang="cs-CZ" i="1" dirty="0" smtClean="0"/>
          </a:p>
          <a:p>
            <a:r>
              <a:rPr lang="cs-CZ" altLang="cs-CZ" i="1" dirty="0" err="1" smtClean="0"/>
              <a:t>Ius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adcrescendi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stirps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linea</a:t>
            </a:r>
          </a:p>
          <a:p>
            <a:pPr lvl="1"/>
            <a:r>
              <a:rPr lang="cs-CZ" altLang="cs-CZ" i="1" dirty="0" smtClean="0"/>
              <a:t>re </a:t>
            </a:r>
            <a:r>
              <a:rPr lang="cs-CZ" altLang="cs-CZ" i="1" dirty="0" err="1" smtClean="0"/>
              <a:t>coniuncti</a:t>
            </a:r>
            <a:endParaRPr lang="cs-CZ" altLang="cs-CZ" i="1" dirty="0" smtClean="0"/>
          </a:p>
          <a:p>
            <a:pPr lvl="1"/>
            <a:r>
              <a:rPr lang="cs-CZ" altLang="cs-CZ" i="1" dirty="0" smtClean="0"/>
              <a:t>re </a:t>
            </a:r>
            <a:r>
              <a:rPr lang="cs-CZ" altLang="cs-CZ" i="1" dirty="0" err="1" smtClean="0"/>
              <a:t>et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verbis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coniuncti</a:t>
            </a:r>
            <a:endParaRPr lang="cs-CZ" alt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769AF1-1495-40AA-9E1D-68060660C60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75855"/>
            <a:ext cx="8086635" cy="6511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0379B"/>
                </a:solidFill>
              </a:rPr>
              <a:t>IIII) Dělení pozůstalosti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82436"/>
            <a:ext cx="8082321" cy="5098473"/>
          </a:xfrm>
        </p:spPr>
        <p:txBody>
          <a:bodyPr/>
          <a:lstStyle/>
          <a:p>
            <a:pPr eaLnBrk="1" hangingPunct="1"/>
            <a:r>
              <a:rPr lang="cs-CZ" altLang="cs-CZ" i="1" dirty="0" err="1" smtClean="0"/>
              <a:t>Nemo</a:t>
            </a:r>
            <a:r>
              <a:rPr lang="cs-CZ" altLang="cs-CZ" i="1" dirty="0" smtClean="0"/>
              <a:t> pro parte </a:t>
            </a:r>
            <a:r>
              <a:rPr lang="cs-CZ" altLang="cs-CZ" i="1" dirty="0" err="1" smtClean="0"/>
              <a:t>testatus</a:t>
            </a:r>
            <a:r>
              <a:rPr lang="cs-CZ" altLang="cs-CZ" i="1" dirty="0" smtClean="0"/>
              <a:t> pro parte </a:t>
            </a:r>
            <a:r>
              <a:rPr lang="cs-CZ" altLang="cs-CZ" i="1" dirty="0" err="1" smtClean="0"/>
              <a:t>intestatus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decedere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potest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nisi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sit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miles</a:t>
            </a:r>
            <a:r>
              <a:rPr lang="cs-CZ" altLang="cs-CZ" dirty="0" smtClean="0"/>
              <a:t>+práva nepominutelných dědiců/částečná neplatnost dědické instituce</a:t>
            </a:r>
          </a:p>
          <a:p>
            <a:pPr eaLnBrk="1" hangingPunct="1"/>
            <a:r>
              <a:rPr lang="cs-CZ" altLang="cs-CZ" i="1" dirty="0" err="1" smtClean="0"/>
              <a:t>Heres</a:t>
            </a:r>
            <a:r>
              <a:rPr lang="cs-CZ" altLang="cs-CZ" i="1" dirty="0" smtClean="0"/>
              <a:t> ex(</a:t>
            </a:r>
            <a:r>
              <a:rPr lang="cs-CZ" altLang="cs-CZ" i="1" dirty="0" err="1" smtClean="0"/>
              <a:t>cepta</a:t>
            </a:r>
            <a:r>
              <a:rPr lang="cs-CZ" altLang="cs-CZ" i="1" dirty="0" smtClean="0"/>
              <a:t>) re </a:t>
            </a:r>
            <a:r>
              <a:rPr lang="cs-CZ" altLang="cs-CZ" i="1" dirty="0" err="1" smtClean="0"/>
              <a:t>certa</a:t>
            </a:r>
            <a:endParaRPr lang="cs-CZ" altLang="cs-CZ" i="1" dirty="0" smtClean="0"/>
          </a:p>
          <a:p>
            <a:pPr eaLnBrk="1" hangingPunct="1"/>
            <a:r>
              <a:rPr lang="cs-CZ" altLang="cs-CZ" dirty="0" smtClean="0"/>
              <a:t>12 uncí</a:t>
            </a:r>
          </a:p>
          <a:p>
            <a:pPr eaLnBrk="1" hangingPunct="1"/>
            <a:r>
              <a:rPr lang="cs-CZ" altLang="cs-CZ" i="1" dirty="0" err="1" smtClean="0"/>
              <a:t>Collatio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emancipati</a:t>
            </a:r>
            <a:r>
              <a:rPr lang="cs-CZ" altLang="cs-CZ" i="1" dirty="0" smtClean="0"/>
              <a:t>/</a:t>
            </a:r>
            <a:r>
              <a:rPr lang="cs-CZ" altLang="cs-CZ" i="1" dirty="0" err="1" smtClean="0"/>
              <a:t>dotis</a:t>
            </a:r>
            <a:endParaRPr lang="cs-CZ" altLang="cs-CZ" i="1" dirty="0" smtClean="0"/>
          </a:p>
          <a:p>
            <a:pPr eaLnBrk="1" hangingPunct="1"/>
            <a:r>
              <a:rPr lang="cs-CZ" altLang="cs-CZ" i="1" dirty="0" err="1" smtClean="0"/>
              <a:t>Actio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familiae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erciscundae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legatum</a:t>
            </a:r>
            <a:r>
              <a:rPr lang="cs-CZ" altLang="cs-CZ" i="1" dirty="0" smtClean="0"/>
              <a:t> per </a:t>
            </a:r>
            <a:r>
              <a:rPr lang="cs-CZ" altLang="cs-CZ" i="1" dirty="0" err="1" smtClean="0"/>
              <a:t>praeceptionem</a:t>
            </a:r>
            <a:endParaRPr lang="cs-CZ" altLang="cs-CZ" i="1" dirty="0" smtClean="0"/>
          </a:p>
          <a:p>
            <a:pPr eaLnBrk="1" hangingPunct="1"/>
            <a:r>
              <a:rPr lang="cs-CZ" altLang="cs-CZ" i="1" dirty="0" err="1" smtClean="0"/>
              <a:t>Praelegatum</a:t>
            </a:r>
            <a:endParaRPr lang="cs-CZ" altLang="cs-CZ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898525" y="6442075"/>
            <a:ext cx="6837363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769AF1-1495-40AA-9E1D-68060660C60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0379B"/>
                </a:solidFill>
              </a:rPr>
              <a:t>V) Odpovědnost za dluhy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smtClean="0"/>
              <a:t>Beneficium </a:t>
            </a:r>
            <a:r>
              <a:rPr lang="cs-CZ" altLang="cs-CZ" i="1" dirty="0" err="1" smtClean="0"/>
              <a:t>separationis</a:t>
            </a:r>
            <a:endParaRPr lang="cs-CZ" altLang="cs-CZ" i="1" dirty="0" smtClean="0"/>
          </a:p>
          <a:p>
            <a:pPr lvl="1"/>
            <a:r>
              <a:rPr lang="cs-CZ" altLang="cs-CZ" dirty="0" smtClean="0"/>
              <a:t>Předlužený dědic</a:t>
            </a:r>
          </a:p>
          <a:p>
            <a:pPr lvl="1"/>
            <a:r>
              <a:rPr lang="cs-CZ" altLang="cs-CZ" dirty="0" smtClean="0"/>
              <a:t>Na žádost věřitelů (za </a:t>
            </a:r>
            <a:r>
              <a:rPr lang="cs-CZ" altLang="cs-CZ" dirty="0" err="1" smtClean="0"/>
              <a:t>Iustiniana</a:t>
            </a:r>
            <a:r>
              <a:rPr lang="cs-CZ" altLang="cs-CZ" dirty="0" smtClean="0"/>
              <a:t> nutno do 5 let)</a:t>
            </a:r>
          </a:p>
          <a:p>
            <a:pPr lvl="1"/>
            <a:r>
              <a:rPr lang="cs-CZ" altLang="cs-CZ" dirty="0" smtClean="0"/>
              <a:t>Znemožňuje vymáhat z majetku dědice</a:t>
            </a:r>
          </a:p>
          <a:p>
            <a:endParaRPr lang="cs-CZ" altLang="cs-CZ" dirty="0" smtClean="0"/>
          </a:p>
          <a:p>
            <a:r>
              <a:rPr lang="cs-CZ" altLang="cs-CZ" i="1" dirty="0" smtClean="0"/>
              <a:t>Beneficium </a:t>
            </a:r>
            <a:r>
              <a:rPr lang="cs-CZ" altLang="cs-CZ" i="1" dirty="0" err="1" smtClean="0"/>
              <a:t>inventarii</a:t>
            </a:r>
            <a:endParaRPr lang="cs-CZ" altLang="cs-CZ" i="1" dirty="0" smtClean="0"/>
          </a:p>
          <a:p>
            <a:pPr lvl="1"/>
            <a:r>
              <a:rPr lang="cs-CZ" altLang="cs-CZ" i="1" dirty="0" err="1" smtClean="0"/>
              <a:t>Hereditas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damnosa</a:t>
            </a:r>
            <a:endParaRPr lang="cs-CZ" altLang="cs-CZ" i="1" dirty="0" smtClean="0"/>
          </a:p>
          <a:p>
            <a:pPr lvl="1"/>
            <a:r>
              <a:rPr lang="cs-CZ" altLang="cs-CZ" dirty="0" smtClean="0"/>
              <a:t>Začít do 30 dnů</a:t>
            </a:r>
          </a:p>
          <a:p>
            <a:pPr lvl="1"/>
            <a:r>
              <a:rPr lang="cs-CZ" altLang="cs-CZ" dirty="0" smtClean="0"/>
              <a:t>Skončit do dalších 60 dnů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sablona_4_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mu_sablona_4_3_en</Template>
  <TotalTime>434</TotalTime>
  <Words>478</Words>
  <Application>Microsoft Office PowerPoint</Application>
  <PresentationFormat>Předvádění na obrazovce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mu_sablona_4_3_en</vt:lpstr>
      <vt:lpstr>Postavení dědice a singulární sukcese</vt:lpstr>
      <vt:lpstr>Plut. Cat. Ma. 9, 9 </vt:lpstr>
      <vt:lpstr>Gai Inst. 2, 55</vt:lpstr>
      <vt:lpstr>Dědic</vt:lpstr>
      <vt:lpstr>I) Jak se (ne)stát dědicem</vt:lpstr>
      <vt:lpstr>II) Co když není sui iuris?</vt:lpstr>
      <vt:lpstr>III) Odpadne-li obmyšlený...</vt:lpstr>
      <vt:lpstr>IIII) Dělení pozůstalosti</vt:lpstr>
      <vt:lpstr>V) Odpovědnost za dluhy</vt:lpstr>
      <vt:lpstr>VI) Dědic ve vztahu k odkazovníkům – princip</vt:lpstr>
      <vt:lpstr>Legatum</vt:lpstr>
      <vt:lpstr>Fideicommissum</vt:lpstr>
      <vt:lpstr>Codicilli</vt:lpstr>
      <vt:lpstr>Mortis causa</vt:lpstr>
      <vt:lpstr>VI) Dědic ve vztahu k odkazovníkům – omezení</vt:lpstr>
      <vt:lpstr>Výběr z literatury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Nas-9</dc:creator>
  <cp:lastModifiedBy>Nas-9</cp:lastModifiedBy>
  <cp:revision>50</cp:revision>
  <cp:lastPrinted>1601-01-01T00:00:00Z</cp:lastPrinted>
  <dcterms:created xsi:type="dcterms:W3CDTF">2016-11-08T14:02:01Z</dcterms:created>
  <dcterms:modified xsi:type="dcterms:W3CDTF">2019-05-06T15:21:00Z</dcterms:modified>
</cp:coreProperties>
</file>