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68" r:id="rId2"/>
    <p:sldId id="344" r:id="rId3"/>
    <p:sldId id="259" r:id="rId4"/>
    <p:sldId id="345" r:id="rId5"/>
    <p:sldId id="296" r:id="rId6"/>
    <p:sldId id="295" r:id="rId7"/>
    <p:sldId id="346" r:id="rId8"/>
    <p:sldId id="324" r:id="rId9"/>
    <p:sldId id="347" r:id="rId10"/>
    <p:sldId id="257" r:id="rId11"/>
    <p:sldId id="270" r:id="rId12"/>
    <p:sldId id="261" r:id="rId13"/>
    <p:sldId id="271" r:id="rId14"/>
    <p:sldId id="269" r:id="rId15"/>
    <p:sldId id="273" r:id="rId16"/>
    <p:sldId id="289" r:id="rId17"/>
    <p:sldId id="351" r:id="rId18"/>
    <p:sldId id="282" r:id="rId19"/>
    <p:sldId id="274" r:id="rId20"/>
    <p:sldId id="353" r:id="rId21"/>
    <p:sldId id="256" r:id="rId22"/>
    <p:sldId id="263" r:id="rId23"/>
    <p:sldId id="354" r:id="rId24"/>
    <p:sldId id="280" r:id="rId25"/>
    <p:sldId id="355" r:id="rId26"/>
    <p:sldId id="264" r:id="rId27"/>
    <p:sldId id="356" r:id="rId28"/>
    <p:sldId id="275" r:id="rId29"/>
    <p:sldId id="276" r:id="rId30"/>
    <p:sldId id="277" r:id="rId31"/>
    <p:sldId id="357" r:id="rId32"/>
    <p:sldId id="265" r:id="rId33"/>
    <p:sldId id="358" r:id="rId34"/>
    <p:sldId id="266" r:id="rId35"/>
    <p:sldId id="281" r:id="rId36"/>
    <p:sldId id="359" r:id="rId37"/>
    <p:sldId id="267" r:id="rId38"/>
    <p:sldId id="260" r:id="rId39"/>
    <p:sldId id="360" r:id="rId40"/>
    <p:sldId id="283" r:id="rId41"/>
    <p:sldId id="284" r:id="rId42"/>
    <p:sldId id="286" r:id="rId43"/>
    <p:sldId id="361" r:id="rId44"/>
    <p:sldId id="272" r:id="rId45"/>
    <p:sldId id="362" r:id="rId46"/>
    <p:sldId id="287" r:id="rId47"/>
    <p:sldId id="288" r:id="rId48"/>
    <p:sldId id="330" r:id="rId49"/>
    <p:sldId id="298" r:id="rId5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4EDF8"/>
    <a:srgbClr val="FFFFFF"/>
    <a:srgbClr val="FA94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4660"/>
  </p:normalViewPr>
  <p:slideViewPr>
    <p:cSldViewPr>
      <p:cViewPr varScale="1">
        <p:scale>
          <a:sx n="61" d="100"/>
          <a:sy n="61" d="100"/>
        </p:scale>
        <p:origin x="83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B7743-8D42-4F9B-B330-AFD996C15C1D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F7A42-7C1D-4C5F-97F1-EA3468A9D7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Další subjekty obch. práva:  soutěžitel (</a:t>
            </a:r>
            <a:r>
              <a:rPr lang="cs-CZ" sz="1200" smtClean="0"/>
              <a:t>§ 2972 a § 2976/1 OZ), </a:t>
            </a:r>
            <a:r>
              <a:rPr lang="cs-CZ" smtClean="0"/>
              <a:t>zákazník (</a:t>
            </a:r>
            <a:r>
              <a:rPr lang="cs-CZ" sz="1200" smtClean="0"/>
              <a:t>§ 2976/1 OZ),</a:t>
            </a:r>
            <a:r>
              <a:rPr lang="cs-CZ" sz="1200" baseline="0" smtClean="0"/>
              <a:t> </a:t>
            </a:r>
            <a:r>
              <a:rPr lang="cs-CZ" smtClean="0"/>
              <a:t>spotřebitel (</a:t>
            </a:r>
            <a:r>
              <a:rPr lang="cs-CZ" sz="1200" smtClean="0"/>
              <a:t>§ 419 a § 2976 a násl. OZ), </a:t>
            </a:r>
          </a:p>
          <a:p>
            <a:r>
              <a:rPr lang="cs-CZ" smtClean="0"/>
              <a:t>různé  další osoby v závazk. vztazích:</a:t>
            </a:r>
          </a:p>
          <a:p>
            <a:r>
              <a:rPr lang="cs-CZ" sz="1200" smtClean="0"/>
              <a:t>stát, státní organizace, samosprávné územní jednotky,  aj.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mtClean="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F7A42-7C1D-4C5F-97F1-EA3468A9D74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149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rgbClr val="000000"/>
                </a:solidFill>
              </a:rPr>
              <a:t>Na Slovensku </a:t>
            </a:r>
            <a:r>
              <a:rPr lang="cs-CZ" b="0" smtClean="0">
                <a:solidFill>
                  <a:srgbClr val="000000"/>
                </a:solidFill>
              </a:rPr>
              <a:t>od r. 1993 obchodný zákonník č. 513/1991 Zb.  </a:t>
            </a:r>
            <a:endParaRPr lang="cs-CZ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b="0" smtClean="0">
                <a:solidFill>
                  <a:srgbClr val="000000"/>
                </a:solidFill>
              </a:rPr>
              <a:t>	 	 § 8 až 12:  OBCHODNÉ MENO +  § 44 a násl. nekalá soutěž</a:t>
            </a:r>
            <a:endParaRPr lang="cs-CZ" b="0" smtClean="0">
              <a:latin typeface="Arial" charset="0"/>
            </a:endParaRPr>
          </a:p>
          <a:p>
            <a:pPr>
              <a:defRPr/>
            </a:pPr>
            <a:r>
              <a:rPr lang="cs-CZ" b="0" smtClean="0">
                <a:latin typeface="Arial" charset="0"/>
              </a:rPr>
              <a:t> 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F7A42-7C1D-4C5F-97F1-EA3468A9D74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874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i="1" smtClean="0"/>
              <a:t>(2) Na podnikatele nezapsaného v obchodním rejstříku se nevztahují ustanovení o firmě; právní úkony je povinen činit, je-li fyzickou osobou, pod svým jménem a 	příjmením, a je-li právnickou osobou, pod svým názvem.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F7A42-7C1D-4C5F-97F1-EA3468A9D74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037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027DD1-1B8A-4C4C-AAF3-FC4F3D4EEC64}" type="slidenum">
              <a:rPr lang="cs-CZ"/>
              <a:pPr/>
              <a:t>16</a:t>
            </a:fld>
            <a:endParaRPr lang="cs-CZ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§ 155 odst. 4 o.s.</a:t>
            </a:r>
            <a:r>
              <a:rPr lang="cs-CZ" b="1" dirty="0" err="1"/>
              <a:t>ř</a:t>
            </a:r>
            <a:r>
              <a:rPr lang="cs-CZ" b="1" dirty="0"/>
              <a:t>.:</a:t>
            </a:r>
          </a:p>
          <a:p>
            <a:r>
              <a:rPr lang="cs-CZ" dirty="0"/>
              <a:t>„... soud může účastníkovi, jehož žalobě vyhověl, </a:t>
            </a:r>
          </a:p>
          <a:p>
            <a:r>
              <a:rPr lang="cs-CZ" dirty="0"/>
              <a:t>přiznat na jeho návrh ve výroku rozsudku právo rozsudek uveřejnit </a:t>
            </a:r>
          </a:p>
          <a:p>
            <a:r>
              <a:rPr lang="cs-CZ" dirty="0"/>
              <a:t>na náklady neúspěšného účastníka; podle okolností případu soud stanoví též rozsah, formu a způsob uveřejnění“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smtClean="0"/>
              <a:t>Jak se tvoří obchodní firma ?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F7A42-7C1D-4C5F-97F1-EA3468A9D74A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74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r.justice.cz/ias/ui/rejstrik?-1.ILinkListener-htmlContainer-top-form-rozsiren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571480"/>
            <a:ext cx="7962678" cy="5665832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 algn="r">
              <a:defRPr/>
            </a:pPr>
            <a:endParaRPr lang="cs-CZ" dirty="0" smtClean="0"/>
          </a:p>
          <a:p>
            <a:pPr algn="l">
              <a:defRPr/>
            </a:pPr>
            <a:r>
              <a:rPr lang="cs-CZ" sz="2400" b="1" smtClean="0">
                <a:solidFill>
                  <a:schemeClr val="tx1"/>
                </a:solidFill>
                <a:cs typeface="Arial" pitchFamily="34" charset="0"/>
              </a:rPr>
              <a:t>					</a:t>
            </a:r>
            <a:endParaRPr lang="cs-CZ" sz="24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defRPr/>
            </a:pPr>
            <a:endParaRPr lang="cs-CZ" sz="2400" b="1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defRPr/>
            </a:pPr>
            <a:r>
              <a:rPr lang="cs-CZ" sz="3300" b="1" smtClean="0">
                <a:solidFill>
                  <a:srgbClr val="FF0000"/>
                </a:solidFill>
                <a:cs typeface="Arial" pitchFamily="34" charset="0"/>
              </a:rPr>
              <a:t>Obchodní firma</a:t>
            </a:r>
          </a:p>
          <a:p>
            <a:pPr>
              <a:defRPr/>
            </a:pPr>
            <a:endParaRPr lang="cs-CZ" sz="2600" b="1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defRPr/>
            </a:pPr>
            <a:endParaRPr lang="cs-CZ" sz="2400" b="1">
              <a:solidFill>
                <a:srgbClr val="FF0000"/>
              </a:solidFill>
              <a:cs typeface="Arial" pitchFamily="34" charset="0"/>
            </a:endParaRPr>
          </a:p>
          <a:p>
            <a:pPr marL="800100" lvl="1" indent="-342900" algn="l">
              <a:buFontTx/>
              <a:buChar char="-"/>
              <a:defRPr/>
            </a:pPr>
            <a:r>
              <a:rPr lang="cs-CZ" sz="2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právní úprava </a:t>
            </a:r>
            <a:r>
              <a:rPr lang="cs-CZ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(rozlišení pojmů)</a:t>
            </a:r>
          </a:p>
          <a:p>
            <a:pPr lvl="1" algn="l">
              <a:defRPr/>
            </a:pPr>
            <a:endParaRPr lang="cs-CZ" sz="24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Tx/>
              <a:buChar char="-"/>
              <a:defRPr/>
            </a:pPr>
            <a:r>
              <a:rPr lang="cs-CZ" sz="2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zásady firemního práva</a:t>
            </a:r>
          </a:p>
          <a:p>
            <a:pPr lvl="1" algn="l">
              <a:defRPr/>
            </a:pPr>
            <a:endParaRPr lang="cs-CZ" sz="24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Tx/>
              <a:buChar char="-"/>
              <a:defRPr/>
            </a:pPr>
            <a:r>
              <a:rPr lang="cs-CZ" sz="2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tvoření obchodních firem</a:t>
            </a:r>
          </a:p>
          <a:p>
            <a:pPr lvl="1" algn="l">
              <a:defRPr/>
            </a:pPr>
            <a:endParaRPr lang="cs-CZ" sz="24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Tx/>
              <a:buChar char="-"/>
              <a:defRPr/>
            </a:pPr>
            <a:r>
              <a:rPr lang="cs-CZ" sz="2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ochrana práva k firmě</a:t>
            </a:r>
          </a:p>
          <a:p>
            <a:pPr>
              <a:defRPr/>
            </a:pPr>
            <a:endParaRPr lang="cs-CZ" sz="2400" b="1">
              <a:solidFill>
                <a:srgbClr val="FF0000"/>
              </a:solidFill>
              <a:cs typeface="Arial" pitchFamily="34" charset="0"/>
            </a:endParaRPr>
          </a:p>
          <a:p>
            <a:pPr>
              <a:defRPr/>
            </a:pPr>
            <a:endParaRPr lang="cs-CZ" sz="2400" b="1" dirty="0" smtClean="0">
              <a:cs typeface="Arial" pitchFamily="34" charset="0"/>
            </a:endParaRPr>
          </a:p>
          <a:p>
            <a:pPr algn="l">
              <a:defRPr/>
            </a:pPr>
            <a:endParaRPr lang="cs-CZ" sz="2400" b="1" dirty="0" smtClean="0">
              <a:cs typeface="Arial" pitchFamily="34" charset="0"/>
            </a:endParaRPr>
          </a:p>
          <a:p>
            <a:pPr algn="l">
              <a:defRPr/>
            </a:pPr>
            <a:endParaRPr lang="cs-CZ" sz="2400" b="1" dirty="0" smtClean="0">
              <a:cs typeface="Arial" pitchFamily="34" charset="0"/>
            </a:endParaRPr>
          </a:p>
          <a:p>
            <a:pPr algn="l">
              <a:defRPr/>
            </a:pPr>
            <a:endParaRPr lang="cs-CZ" sz="2400" smtClean="0">
              <a:solidFill>
                <a:schemeClr val="tx1"/>
              </a:solidFill>
              <a:cs typeface="Arial" pitchFamily="34" charset="0"/>
            </a:endParaRPr>
          </a:p>
          <a:p>
            <a:pPr algn="l">
              <a:defRPr/>
            </a:pPr>
            <a:r>
              <a:rPr lang="cs-CZ" sz="2400" smtClean="0">
                <a:solidFill>
                  <a:schemeClr val="tx1"/>
                </a:solidFill>
                <a:cs typeface="Arial" pitchFamily="34" charset="0"/>
              </a:rPr>
              <a:t>20. </a:t>
            </a:r>
            <a:r>
              <a:rPr lang="cs-CZ" sz="2400">
                <a:solidFill>
                  <a:schemeClr val="tx1"/>
                </a:solidFill>
                <a:cs typeface="Arial" pitchFamily="34" charset="0"/>
              </a:rPr>
              <a:t>3</a:t>
            </a:r>
            <a:r>
              <a:rPr lang="cs-CZ" sz="2400" smtClean="0">
                <a:solidFill>
                  <a:schemeClr val="tx1"/>
                </a:solidFill>
                <a:cs typeface="Arial" pitchFamily="34" charset="0"/>
              </a:rPr>
              <a:t>. 2019</a:t>
            </a:r>
            <a:endParaRPr lang="cs-CZ" sz="2400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defRPr/>
            </a:pPr>
            <a:r>
              <a:rPr lang="cs-CZ" sz="2400" b="1" dirty="0" smtClean="0">
                <a:cs typeface="Arial" pitchFamily="34" charset="0"/>
              </a:rPr>
              <a:t>                                                         		 		</a:t>
            </a:r>
            <a:r>
              <a:rPr lang="cs-CZ" sz="2400" b="1" smtClean="0">
                <a:cs typeface="Arial" pitchFamily="34" charset="0"/>
              </a:rPr>
              <a:t>	</a:t>
            </a:r>
            <a:endParaRPr lang="cs-CZ" sz="240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ovéPole 3"/>
          <p:cNvSpPr txBox="1">
            <a:spLocks noChangeArrowheads="1"/>
          </p:cNvSpPr>
          <p:nvPr/>
        </p:nvSpPr>
        <p:spPr bwMode="auto">
          <a:xfrm>
            <a:off x="611560" y="544878"/>
            <a:ext cx="7454062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0" smtClean="0">
                <a:solidFill>
                  <a:srgbClr val="0070C0"/>
                </a:solidFill>
              </a:rPr>
              <a:t>Obchodní </a:t>
            </a:r>
            <a:r>
              <a:rPr lang="cs-CZ" sz="2000" b="0">
                <a:solidFill>
                  <a:srgbClr val="0070C0"/>
                </a:solidFill>
              </a:rPr>
              <a:t>firma je </a:t>
            </a:r>
            <a:endParaRPr lang="cs-CZ" sz="2000" b="0" smtClean="0">
              <a:solidFill>
                <a:srgbClr val="0070C0"/>
              </a:solidFill>
            </a:endParaRPr>
          </a:p>
          <a:p>
            <a:r>
              <a:rPr lang="cs-CZ" sz="2000" b="1" smtClean="0">
                <a:solidFill>
                  <a:srgbClr val="0070C0"/>
                </a:solidFill>
              </a:rPr>
              <a:t>jméno</a:t>
            </a:r>
            <a:r>
              <a:rPr lang="cs-CZ" sz="2000" b="1">
                <a:solidFill>
                  <a:srgbClr val="0070C0"/>
                </a:solidFill>
              </a:rPr>
              <a:t>, pod kterým je podnikatel zapsán do obchodního rejstříku</a:t>
            </a:r>
            <a:r>
              <a:rPr lang="cs-CZ" sz="2000" b="1" smtClean="0">
                <a:solidFill>
                  <a:srgbClr val="0070C0"/>
                </a:solidFill>
              </a:rPr>
              <a:t>.</a:t>
            </a:r>
          </a:p>
          <a:p>
            <a:r>
              <a:rPr lang="cs-CZ" sz="2000" smtClean="0">
                <a:solidFill>
                  <a:srgbClr val="0070C0"/>
                </a:solidFill>
              </a:rPr>
              <a:t>P</a:t>
            </a:r>
            <a:r>
              <a:rPr lang="cs-CZ" sz="2000" b="0" smtClean="0">
                <a:solidFill>
                  <a:srgbClr val="0070C0"/>
                </a:solidFill>
              </a:rPr>
              <a:t>odnikatel </a:t>
            </a:r>
            <a:r>
              <a:rPr lang="cs-CZ" sz="2000" b="0">
                <a:solidFill>
                  <a:srgbClr val="0070C0"/>
                </a:solidFill>
              </a:rPr>
              <a:t>nesmí mít víc obchodních firem</a:t>
            </a:r>
            <a:r>
              <a:rPr lang="cs-CZ" sz="2000" b="0" smtClean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4282" y="2030651"/>
            <a:ext cx="7382054" cy="332398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sng" strike="noStrike" cap="none" normalizeH="0" baseline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Související ustanovení</a:t>
            </a:r>
            <a:r>
              <a:rPr lang="cs-CZ" b="1" smtClean="0">
                <a:ea typeface="Times New Roman" pitchFamily="18" charset="0"/>
                <a:cs typeface="Times New Roman" pitchFamily="18" charset="0"/>
              </a:rPr>
              <a:t>  (OZ) :</a:t>
            </a:r>
            <a:r>
              <a:rPr kumimoji="0" lang="cs-CZ" b="1" i="0" u="none" strike="noStrike" cap="none" normalizeH="0" baseline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kumimoji="0" lang="cs-CZ" b="1" i="0" u="none" strike="noStrike" cap="none" normalizeH="0" baseline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§ 77 – 79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jméno člověka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pseudonym)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	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§ 127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(tzv. předběžná společnost)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§ 132 - 135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název právnické osoby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smtClean="0">
                <a:solidFill>
                  <a:srgbClr val="0070C0"/>
                </a:solidFill>
                <a:ea typeface="Times New Roman" pitchFamily="18" charset="0"/>
                <a:cs typeface="Times New Roman" pitchFamily="18" charset="0"/>
              </a:rPr>
              <a:t>§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 420 až 421, § 422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podnikatel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	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§ 435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(právní jednání podnikatele</a:t>
            </a:r>
            <a:r>
              <a:rPr kumimoji="0" lang="cs-CZ" sz="16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– jméno/firma)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§ 489 až 498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věc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v právním smyslu,</a:t>
            </a:r>
            <a:r>
              <a:rPr kumimoji="0" lang="cs-CZ" sz="16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věc nehmotná, věc movitá)</a:t>
            </a: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§ 502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obchodní závod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	§ 1011 až 1012 (vlastnictví věci)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	§ 2358 až 2370</a:t>
            </a:r>
            <a:r>
              <a:rPr lang="cs-CZ" sz="1600" smtClean="0">
                <a:ea typeface="Times New Roman" pitchFamily="18" charset="0"/>
                <a:cs typeface="Times New Roman" pitchFamily="18" charset="0"/>
              </a:rPr>
              <a:t> (licence)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§ 2976 a násl.,</a:t>
            </a:r>
            <a:r>
              <a:rPr kumimoji="0" lang="cs-CZ" sz="1600" b="0" i="0" u="none" strike="noStrike" cap="none" normalizeH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zejména § 2976/1, § 2981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§ 2988 až 2989   (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nekalá soutěž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)</a:t>
            </a: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115616" y="5445224"/>
            <a:ext cx="7776864" cy="10772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Související předpisy:</a:t>
            </a:r>
            <a:endParaRPr kumimoji="0" lang="cs-CZ" sz="1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- zákon o obchodních korporacích (z. č. 90/2012 Sb.)  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ZOK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zákon o veřejných rejstřících právnických a fyzických osob (z. č. 304/2013 Sb.)  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ZVeřRej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sz="1600">
                <a:cs typeface="Times New Roman" pitchFamily="18" charset="0"/>
              </a:rPr>
              <a:t> </a:t>
            </a:r>
            <a:r>
              <a:rPr lang="cs-CZ" sz="1600" smtClean="0">
                <a:cs typeface="Times New Roman" pitchFamily="18" charset="0"/>
              </a:rPr>
              <a:t>zvláštní zákony (např. zákon o státním podniku, zákon o bankách apod.)      </a:t>
            </a:r>
            <a:r>
              <a:rPr lang="cs-CZ" sz="1600" b="1" smtClean="0">
                <a:cs typeface="Times New Roman" pitchFamily="18" charset="0"/>
              </a:rPr>
              <a:t>ZStP, BankZ …</a:t>
            </a:r>
            <a:endParaRPr kumimoji="0" lang="cs-CZ" sz="1600" b="1" i="0" u="none" strike="noStrike" cap="none" normalizeH="0" baseline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372233" y="84960"/>
            <a:ext cx="1771767" cy="369332"/>
          </a:xfrm>
          <a:prstGeom prst="rect">
            <a:avLst/>
          </a:prstGeom>
          <a:solidFill>
            <a:srgbClr val="E4EDF8"/>
          </a:solidFill>
        </p:spPr>
        <p:txBody>
          <a:bodyPr wrap="none">
            <a:spAutoFit/>
          </a:bodyPr>
          <a:lstStyle/>
          <a:p>
            <a:pPr algn="r"/>
            <a:r>
              <a:rPr lang="cs-CZ" b="1">
                <a:solidFill>
                  <a:srgbClr val="0070C0"/>
                </a:solidFill>
              </a:rPr>
              <a:t>§ 423 odst. 1 OZ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43174" y="142852"/>
            <a:ext cx="2865451" cy="5000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 b="1"/>
              <a:t>Obchodní firma (</a:t>
            </a:r>
            <a:r>
              <a:rPr lang="cs-CZ" sz="2000" b="1" smtClean="0"/>
              <a:t>firma)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79512" y="1449086"/>
            <a:ext cx="6715172" cy="5064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 b="1" smtClean="0">
                <a:solidFill>
                  <a:srgbClr val="0070C0"/>
                </a:solidFill>
              </a:rPr>
              <a:t>jméno, </a:t>
            </a:r>
            <a:r>
              <a:rPr lang="cs-CZ" sz="2000" b="1">
                <a:solidFill>
                  <a:srgbClr val="0070C0"/>
                </a:solidFill>
              </a:rPr>
              <a:t>pod nímž je podnikatel zapsán v obchodním rejstříku </a:t>
            </a:r>
            <a:r>
              <a:rPr lang="cs-CZ" b="0"/>
              <a:t>*)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857875" y="5000625"/>
            <a:ext cx="3143250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sz="1600" b="0"/>
              <a:t>Dříve dle </a:t>
            </a:r>
            <a:r>
              <a:rPr lang="cs-CZ" sz="1600">
                <a:solidFill>
                  <a:srgbClr val="C00000"/>
                </a:solidFill>
              </a:rPr>
              <a:t>§ 8 obch. zák. </a:t>
            </a:r>
          </a:p>
          <a:p>
            <a:r>
              <a:rPr lang="cs-CZ" sz="1400" b="0"/>
              <a:t>(do r. 2000):  </a:t>
            </a:r>
          </a:p>
          <a:p>
            <a:endParaRPr lang="cs-CZ" sz="1200" b="0"/>
          </a:p>
          <a:p>
            <a:r>
              <a:rPr lang="cs-CZ" b="1"/>
              <a:t>Obchodní jméno </a:t>
            </a:r>
          </a:p>
          <a:p>
            <a:r>
              <a:rPr lang="cs-CZ" sz="1600"/>
              <a:t>= název každého podnikatele</a:t>
            </a:r>
          </a:p>
          <a:p>
            <a:r>
              <a:rPr lang="cs-CZ" sz="1400" b="0"/>
              <a:t>(zapsaného i nezapsaného v OR)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071538" y="2357430"/>
            <a:ext cx="6643734" cy="250033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sz="1600"/>
              <a:t>*)  </a:t>
            </a:r>
            <a:r>
              <a:rPr lang="cs-CZ" sz="1600" smtClean="0"/>
              <a:t>PODLE § 42 zák. č. 304/2013 Sb., o veř. rejstřících </a:t>
            </a:r>
          </a:p>
          <a:p>
            <a:endParaRPr lang="cs-CZ" sz="1600"/>
          </a:p>
          <a:p>
            <a:r>
              <a:rPr lang="cs-CZ" sz="1600" b="1" smtClean="0"/>
              <a:t>	</a:t>
            </a:r>
            <a:r>
              <a:rPr lang="cs-CZ" sz="1600" b="1" u="sng" smtClean="0"/>
              <a:t>do </a:t>
            </a:r>
            <a:r>
              <a:rPr lang="cs-CZ" sz="1600" b="1" u="sng"/>
              <a:t>obchodního rejstříku se zapisují</a:t>
            </a:r>
            <a:r>
              <a:rPr lang="cs-CZ" sz="1600" b="1" smtClean="0"/>
              <a:t>:</a:t>
            </a:r>
          </a:p>
          <a:p>
            <a:endParaRPr lang="cs-CZ" sz="1600" b="0"/>
          </a:p>
          <a:p>
            <a:pPr marL="342900" indent="-342900"/>
            <a:r>
              <a:rPr lang="cs-CZ" sz="1600" b="0" smtClean="0">
                <a:solidFill>
                  <a:srgbClr val="7030A0"/>
                </a:solidFill>
              </a:rPr>
              <a:t>a) </a:t>
            </a:r>
            <a:r>
              <a:rPr lang="cs-CZ" sz="1600" b="1" smtClean="0"/>
              <a:t>obchodní </a:t>
            </a:r>
            <a:r>
              <a:rPr lang="cs-CZ" sz="1600" b="1"/>
              <a:t>společnosti a </a:t>
            </a:r>
            <a:r>
              <a:rPr lang="cs-CZ" sz="1600" b="1" smtClean="0"/>
              <a:t>družstva podle ZOK (obch. korporace)</a:t>
            </a:r>
            <a:endParaRPr lang="cs-CZ" sz="1600" b="1"/>
          </a:p>
          <a:p>
            <a:pPr marL="342900" indent="-342900"/>
            <a:r>
              <a:rPr lang="cs-CZ" sz="1600" b="0" smtClean="0"/>
              <a:t>b) </a:t>
            </a:r>
            <a:r>
              <a:rPr lang="cs-CZ" sz="1600" smtClean="0"/>
              <a:t>fyzické osoby, které jsou podnikateli, mají bydliště v ČR a požádají o zápis, a</a:t>
            </a:r>
          </a:p>
          <a:p>
            <a:pPr marL="342900" indent="-342900"/>
            <a:r>
              <a:rPr lang="cs-CZ" sz="1600" smtClean="0"/>
              <a:t>     fyzické osoby uvedené v § 43, , které podnikají na území České republiky, </a:t>
            </a:r>
          </a:p>
          <a:p>
            <a:pPr marL="342900" indent="-342900"/>
            <a:r>
              <a:rPr lang="cs-CZ" sz="1600" b="0" smtClean="0"/>
              <a:t>     pokud </a:t>
            </a:r>
            <a:r>
              <a:rPr lang="cs-CZ" sz="1600" b="0"/>
              <a:t>o zápis požádají,</a:t>
            </a:r>
          </a:p>
          <a:p>
            <a:r>
              <a:rPr lang="cs-CZ" sz="1600" smtClean="0"/>
              <a:t>c</a:t>
            </a:r>
            <a:r>
              <a:rPr lang="cs-CZ" sz="1600" b="0" smtClean="0"/>
              <a:t>) </a:t>
            </a:r>
            <a:r>
              <a:rPr lang="cs-CZ" sz="1600" b="0"/>
              <a:t>další osoby, stanoví-li povinnost </a:t>
            </a:r>
            <a:r>
              <a:rPr lang="cs-CZ" sz="1600" b="0" smtClean="0"/>
              <a:t>jejich zápisu tento nebo jiný zákon. </a:t>
            </a:r>
          </a:p>
          <a:p>
            <a:r>
              <a:rPr lang="cs-CZ" sz="1600" smtClean="0"/>
              <a:t>    </a:t>
            </a:r>
            <a:r>
              <a:rPr lang="cs-CZ" sz="1600" b="0" smtClean="0"/>
              <a:t>(</a:t>
            </a:r>
            <a:r>
              <a:rPr lang="cs-CZ" sz="1600" b="0" i="1" smtClean="0"/>
              <a:t>např. státní podnik</a:t>
            </a:r>
            <a:r>
              <a:rPr lang="cs-CZ" sz="1600" smtClean="0"/>
              <a:t>)</a:t>
            </a:r>
            <a:endParaRPr lang="cs-CZ" sz="1600" b="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0" y="5643578"/>
            <a:ext cx="1865312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0"/>
              <a:t>obligatorní zápis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000364" y="5929330"/>
            <a:ext cx="1889125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0"/>
              <a:t>fakultativní zápis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500034" y="3500438"/>
            <a:ext cx="64294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500034" y="3500438"/>
            <a:ext cx="0" cy="21431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500034" y="4500570"/>
            <a:ext cx="64294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3786182" y="4143380"/>
            <a:ext cx="0" cy="1785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V="1">
            <a:off x="5508625" y="4929188"/>
            <a:ext cx="3635375" cy="192881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5643563" y="5072063"/>
            <a:ext cx="3500437" cy="17859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7020272" y="945235"/>
            <a:ext cx="177176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§ 423 odst. 1  OZ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3977" y="5072063"/>
            <a:ext cx="406850" cy="1836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605109" y="109741"/>
            <a:ext cx="3623075" cy="57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 b="1"/>
              <a:t>Základní zásady obchodní firmy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27088" y="1484313"/>
            <a:ext cx="413209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/>
              <a:t>individualizace</a:t>
            </a:r>
            <a:r>
              <a:rPr lang="cs-CZ" i="1"/>
              <a:t> a </a:t>
            </a:r>
            <a:r>
              <a:rPr lang="cs-CZ" b="1" i="1"/>
              <a:t>identifikace</a:t>
            </a:r>
            <a:r>
              <a:rPr lang="cs-CZ" i="1"/>
              <a:t> podnikatele</a:t>
            </a:r>
            <a:r>
              <a:rPr lang="cs-CZ" b="0"/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85813" y="2286000"/>
            <a:ext cx="3357562" cy="3667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i="1"/>
              <a:t>jednotnosti </a:t>
            </a:r>
            <a:r>
              <a:rPr lang="cs-CZ" i="1"/>
              <a:t>obchodní firmy</a:t>
            </a:r>
            <a:r>
              <a:rPr lang="cs-CZ" b="0"/>
              <a:t>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57251" y="3000375"/>
            <a:ext cx="421880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i="1"/>
              <a:t>pravdivosti </a:t>
            </a:r>
            <a:r>
              <a:rPr lang="cs-CZ" i="1"/>
              <a:t>a </a:t>
            </a:r>
            <a:r>
              <a:rPr lang="cs-CZ" b="1" i="1"/>
              <a:t>přiměřenosti </a:t>
            </a:r>
            <a:r>
              <a:rPr lang="cs-CZ" i="1"/>
              <a:t>obchodní firmy</a:t>
            </a:r>
            <a:r>
              <a:rPr lang="cs-CZ" b="0"/>
              <a:t> 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86000" y="4000500"/>
            <a:ext cx="348018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/>
              <a:t>nezaměnitelnosti </a:t>
            </a:r>
            <a:r>
              <a:rPr lang="cs-CZ" i="1"/>
              <a:t>(výlučnosti) firmy</a:t>
            </a:r>
            <a:endParaRPr lang="cs-CZ" b="0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428875" y="4857750"/>
            <a:ext cx="2352375" cy="369332"/>
          </a:xfrm>
          <a:prstGeom prst="rect">
            <a:avLst/>
          </a:prstGeom>
          <a:solidFill>
            <a:schemeClr val="accent3">
              <a:lumMod val="20000"/>
              <a:lumOff val="80000"/>
              <a:alpha val="79999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/>
              <a:t>zákaz klamavosti </a:t>
            </a:r>
            <a:r>
              <a:rPr lang="cs-CZ" i="1"/>
              <a:t>firmy</a:t>
            </a:r>
            <a:endParaRPr lang="cs-CZ" sz="1600" b="0"/>
          </a:p>
        </p:txBody>
      </p:sp>
      <p:sp>
        <p:nvSpPr>
          <p:cNvPr id="6157" name="Obdélník 12"/>
          <p:cNvSpPr>
            <a:spLocks noChangeArrowheads="1"/>
          </p:cNvSpPr>
          <p:nvPr/>
        </p:nvSpPr>
        <p:spPr bwMode="auto">
          <a:xfrm>
            <a:off x="6228184" y="3967701"/>
            <a:ext cx="1070871" cy="369332"/>
          </a:xfrm>
          <a:prstGeom prst="rect">
            <a:avLst/>
          </a:prstGeom>
          <a:solidFill>
            <a:srgbClr val="E4EDF8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§ 424 OZ 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14" name="Obdélník 12"/>
          <p:cNvSpPr>
            <a:spLocks noChangeArrowheads="1"/>
          </p:cNvSpPr>
          <p:nvPr/>
        </p:nvSpPr>
        <p:spPr bwMode="auto">
          <a:xfrm>
            <a:off x="5436096" y="2286000"/>
            <a:ext cx="1070871" cy="369332"/>
          </a:xfrm>
          <a:prstGeom prst="rect">
            <a:avLst/>
          </a:prstGeom>
          <a:solidFill>
            <a:srgbClr val="E4EDF8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§ 423 OZ 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15" name="Obdélník 12"/>
          <p:cNvSpPr>
            <a:spLocks noChangeArrowheads="1"/>
          </p:cNvSpPr>
          <p:nvPr/>
        </p:nvSpPr>
        <p:spPr bwMode="auto">
          <a:xfrm>
            <a:off x="5354541" y="4866742"/>
            <a:ext cx="1070871" cy="369332"/>
          </a:xfrm>
          <a:prstGeom prst="rect">
            <a:avLst/>
          </a:prstGeom>
          <a:solidFill>
            <a:srgbClr val="E4EDF8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§ 424 OZ </a:t>
            </a:r>
            <a:endParaRPr lang="cs-CZ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105762" y="1052736"/>
            <a:ext cx="6568185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cs-CZ" sz="2400" b="1" smtClean="0">
              <a:solidFill>
                <a:srgbClr val="0070C0"/>
              </a:solidFill>
            </a:endParaRPr>
          </a:p>
          <a:p>
            <a:r>
              <a:rPr lang="cs-CZ" smtClean="0">
                <a:solidFill>
                  <a:srgbClr val="0070C0"/>
                </a:solidFill>
              </a:rPr>
              <a:t>Obchodní firma </a:t>
            </a:r>
            <a:r>
              <a:rPr lang="cs-CZ" b="1" smtClean="0">
                <a:solidFill>
                  <a:srgbClr val="0070C0"/>
                </a:solidFill>
              </a:rPr>
              <a:t>nesmí být zaměnitelná </a:t>
            </a:r>
            <a:r>
              <a:rPr lang="cs-CZ" smtClean="0">
                <a:solidFill>
                  <a:srgbClr val="0070C0"/>
                </a:solidFill>
              </a:rPr>
              <a:t>s jinou obchodní firmou ani </a:t>
            </a:r>
            <a:r>
              <a:rPr lang="cs-CZ" b="1" smtClean="0">
                <a:solidFill>
                  <a:srgbClr val="0070C0"/>
                </a:solidFill>
              </a:rPr>
              <a:t>nesmí působit klamavě</a:t>
            </a:r>
            <a:r>
              <a:rPr lang="cs-CZ" smtClean="0">
                <a:solidFill>
                  <a:srgbClr val="0070C0"/>
                </a:solidFill>
              </a:rPr>
              <a:t>.</a:t>
            </a:r>
            <a:endParaRPr lang="cs-CZ">
              <a:solidFill>
                <a:srgbClr val="0070C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164288" y="404664"/>
            <a:ext cx="1019318" cy="369332"/>
          </a:xfrm>
          <a:prstGeom prst="rect">
            <a:avLst/>
          </a:prstGeom>
          <a:solidFill>
            <a:srgbClr val="E4EDF8"/>
          </a:solidFill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70C0"/>
                </a:solidFill>
              </a:rPr>
              <a:t>§ 424 OZ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15175" y="1052736"/>
            <a:ext cx="7200800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cs-CZ" sz="2000" smtClean="0">
              <a:solidFill>
                <a:srgbClr val="0070C0"/>
              </a:solidFill>
            </a:endParaRPr>
          </a:p>
          <a:p>
            <a:r>
              <a:rPr lang="cs-CZ" sz="2000" b="1" smtClean="0">
                <a:solidFill>
                  <a:srgbClr val="0070C0"/>
                </a:solidFill>
              </a:rPr>
              <a:t>Ochrana práv k obchodní firmě </a:t>
            </a:r>
            <a:r>
              <a:rPr lang="cs-CZ" sz="2000" smtClean="0">
                <a:solidFill>
                  <a:srgbClr val="0070C0"/>
                </a:solidFill>
              </a:rPr>
              <a:t>náleží tomu, kdo ji po právu použil poprvé. </a:t>
            </a:r>
          </a:p>
          <a:p>
            <a:endParaRPr lang="cs-CZ" sz="2000" smtClean="0">
              <a:solidFill>
                <a:srgbClr val="0070C0"/>
              </a:solidFill>
            </a:endParaRPr>
          </a:p>
          <a:p>
            <a:r>
              <a:rPr lang="cs-CZ" sz="2000" smtClean="0">
                <a:solidFill>
                  <a:srgbClr val="0070C0"/>
                </a:solidFill>
              </a:rPr>
              <a:t>Kdo byl dotčen ve svém právu k obchodní firmě, má stejná práva </a:t>
            </a:r>
          </a:p>
          <a:p>
            <a:r>
              <a:rPr lang="cs-CZ" sz="2000" b="1" smtClean="0">
                <a:solidFill>
                  <a:srgbClr val="0070C0"/>
                </a:solidFill>
              </a:rPr>
              <a:t>jako při ochraně před nekalou soutěží. </a:t>
            </a:r>
          </a:p>
          <a:p>
            <a:endParaRPr lang="cs-CZ" sz="2400" b="1">
              <a:solidFill>
                <a:srgbClr val="0070C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156176" y="188640"/>
            <a:ext cx="1872209" cy="369332"/>
          </a:xfrm>
          <a:prstGeom prst="rect">
            <a:avLst/>
          </a:prstGeom>
          <a:solidFill>
            <a:srgbClr val="E4EDF8"/>
          </a:solidFill>
        </p:spPr>
        <p:txBody>
          <a:bodyPr wrap="square">
            <a:spAutoFit/>
          </a:bodyPr>
          <a:lstStyle/>
          <a:p>
            <a:r>
              <a:rPr lang="cs-CZ" b="1">
                <a:solidFill>
                  <a:srgbClr val="0070C0"/>
                </a:solidFill>
              </a:rPr>
              <a:t> § 423 odst. 2 OZ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2964646" y="209532"/>
            <a:ext cx="3009516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  <a:p>
            <a:pPr algn="ctr"/>
            <a:r>
              <a:rPr lang="cs-CZ" sz="2000" b="1" smtClean="0"/>
              <a:t>Ochrana obchodní firmy</a:t>
            </a:r>
            <a:endParaRPr lang="cs-CZ" sz="2000" b="1"/>
          </a:p>
          <a:p>
            <a:pPr algn="ctr"/>
            <a:endParaRPr lang="cs-CZ" sz="1600" b="0"/>
          </a:p>
        </p:txBody>
      </p:sp>
      <p:sp>
        <p:nvSpPr>
          <p:cNvPr id="5133" name="Text Box 8"/>
          <p:cNvSpPr txBox="1">
            <a:spLocks noChangeArrowheads="1"/>
          </p:cNvSpPr>
          <p:nvPr/>
        </p:nvSpPr>
        <p:spPr bwMode="auto">
          <a:xfrm>
            <a:off x="1714480" y="1714488"/>
            <a:ext cx="2428893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smtClean="0"/>
              <a:t>absolutní </a:t>
            </a:r>
            <a:r>
              <a:rPr lang="cs-CZ" b="0" smtClean="0"/>
              <a:t>ochrana firmy</a:t>
            </a:r>
            <a:endParaRPr lang="cs-CZ" b="0"/>
          </a:p>
        </p:txBody>
      </p:sp>
      <p:sp>
        <p:nvSpPr>
          <p:cNvPr id="5134" name="Line 6"/>
          <p:cNvSpPr>
            <a:spLocks noChangeShapeType="1"/>
          </p:cNvSpPr>
          <p:nvPr/>
        </p:nvSpPr>
        <p:spPr bwMode="auto">
          <a:xfrm>
            <a:off x="1142976" y="1928802"/>
            <a:ext cx="214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7" name="Rectangle 14"/>
          <p:cNvSpPr>
            <a:spLocks noChangeArrowheads="1"/>
          </p:cNvSpPr>
          <p:nvPr/>
        </p:nvSpPr>
        <p:spPr bwMode="auto">
          <a:xfrm>
            <a:off x="1785918" y="2928934"/>
            <a:ext cx="2357456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smtClean="0"/>
              <a:t>relativní </a:t>
            </a:r>
            <a:r>
              <a:rPr lang="cs-CZ" b="0" smtClean="0"/>
              <a:t>ochrana firmy</a:t>
            </a:r>
            <a:endParaRPr lang="cs-CZ" b="0"/>
          </a:p>
        </p:txBody>
      </p:sp>
      <p:sp>
        <p:nvSpPr>
          <p:cNvPr id="5138" name="Line 6"/>
          <p:cNvSpPr>
            <a:spLocks noChangeShapeType="1"/>
          </p:cNvSpPr>
          <p:nvPr/>
        </p:nvSpPr>
        <p:spPr bwMode="auto">
          <a:xfrm>
            <a:off x="1142976" y="3143248"/>
            <a:ext cx="214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6072198" y="1000108"/>
            <a:ext cx="2643206" cy="4333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>
                <a:solidFill>
                  <a:srgbClr val="0070C0"/>
                </a:solidFill>
              </a:rPr>
              <a:t>§ </a:t>
            </a:r>
            <a:r>
              <a:rPr lang="cs-CZ" b="1" smtClean="0">
                <a:solidFill>
                  <a:srgbClr val="0070C0"/>
                </a:solidFill>
              </a:rPr>
              <a:t>423/2 a § 2988 a násl. OZ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4929190" y="2928934"/>
            <a:ext cx="3357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0" smtClean="0"/>
              <a:t>(právní úprava: u </a:t>
            </a:r>
            <a:r>
              <a:rPr lang="cs-CZ" b="0"/>
              <a:t>nekalé </a:t>
            </a:r>
            <a:r>
              <a:rPr lang="cs-CZ" b="0" smtClean="0"/>
              <a:t>soutěže)</a:t>
            </a:r>
            <a:endParaRPr lang="cs-CZ" b="0"/>
          </a:p>
        </p:txBody>
      </p:sp>
      <p:sp>
        <p:nvSpPr>
          <p:cNvPr id="18" name="Obdélník 17"/>
          <p:cNvSpPr/>
          <p:nvPr/>
        </p:nvSpPr>
        <p:spPr>
          <a:xfrm>
            <a:off x="5000628" y="1714488"/>
            <a:ext cx="3248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mtClean="0"/>
              <a:t>(právní úprava: u vlastnictví věci)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971550" y="117793"/>
            <a:ext cx="7000924" cy="5715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smtClean="0"/>
              <a:t>Ochrana  absolutní i relativní  (proti nekalé soutěži )	– nároky osob dotčených</a:t>
            </a:r>
          </a:p>
          <a:p>
            <a:r>
              <a:rPr lang="cs-CZ" sz="1600" smtClean="0"/>
              <a:t>(podnikatelů a dalších oprávněných nositelů obchodních firem)</a:t>
            </a:r>
            <a:endParaRPr lang="cs-CZ" sz="1600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928672"/>
            <a:ext cx="334786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b="1" smtClean="0"/>
              <a:t>Osoba dotčená jednáním rušitele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2143116"/>
            <a:ext cx="2736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zdržel se protiprávního jednání</a:t>
            </a:r>
            <a:endParaRPr lang="cs-CZ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428992" y="2071678"/>
            <a:ext cx="2000264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zápůrčí </a:t>
            </a:r>
            <a:r>
              <a:rPr lang="cs-CZ" sz="1200" b="1"/>
              <a:t>/</a:t>
            </a:r>
            <a:r>
              <a:rPr lang="cs-CZ" sz="1200" b="1" smtClean="0"/>
              <a:t> negatorní </a:t>
            </a:r>
            <a:r>
              <a:rPr lang="cs-CZ" sz="1200" smtClean="0"/>
              <a:t>žaloba </a:t>
            </a:r>
            <a:endParaRPr lang="cs-CZ" sz="1200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0" y="2571744"/>
            <a:ext cx="25003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odstranil závadný </a:t>
            </a:r>
            <a:r>
              <a:rPr lang="cs-CZ" sz="1400"/>
              <a:t>stav</a:t>
            </a:r>
            <a:endParaRPr lang="cs-CZ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3428992" y="2571744"/>
            <a:ext cx="2214578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odstraňovací  / restituční žaloba</a:t>
            </a:r>
            <a:endParaRPr lang="cs-CZ" sz="120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9715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3000372"/>
            <a:ext cx="321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vydal </a:t>
            </a:r>
            <a:r>
              <a:rPr lang="cs-CZ" sz="1400"/>
              <a:t>to, čím se </a:t>
            </a:r>
            <a:r>
              <a:rPr lang="cs-CZ" sz="1400" smtClean="0"/>
              <a:t>obohatil</a:t>
            </a:r>
            <a:r>
              <a:rPr lang="cs-CZ"/>
              <a:t> </a:t>
            </a:r>
            <a:r>
              <a:rPr lang="cs-CZ" sz="1400" smtClean="0"/>
              <a:t>na </a:t>
            </a:r>
            <a:r>
              <a:rPr lang="cs-CZ" sz="1400"/>
              <a:t>jeho úkor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500430" y="3000372"/>
            <a:ext cx="2928958" cy="3139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1200" b="1" smtClean="0"/>
              <a:t>žaloba na </a:t>
            </a:r>
            <a:r>
              <a:rPr lang="cs-CZ" sz="1200" b="1"/>
              <a:t>vydání </a:t>
            </a:r>
            <a:r>
              <a:rPr lang="cs-CZ" sz="1200" b="1" smtClean="0"/>
              <a:t>bezdůvodného </a:t>
            </a:r>
            <a:r>
              <a:rPr lang="cs-CZ" sz="1200" b="1"/>
              <a:t>obohacení</a:t>
            </a:r>
            <a:r>
              <a:rPr lang="cs-CZ"/>
              <a:t> 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0" y="3500438"/>
            <a:ext cx="30718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poskytl </a:t>
            </a:r>
            <a:r>
              <a:rPr lang="cs-CZ" sz="1400"/>
              <a:t>mu </a:t>
            </a:r>
            <a:r>
              <a:rPr lang="cs-CZ" sz="1400" smtClean="0"/>
              <a:t>určitou satisfakci </a:t>
            </a:r>
            <a:r>
              <a:rPr lang="cs-CZ" sz="1400"/>
              <a:t>za újmu</a:t>
            </a:r>
            <a:endParaRPr lang="cs-CZ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0" y="3929066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nahradil </a:t>
            </a:r>
            <a:r>
              <a:rPr lang="cs-CZ" sz="1400"/>
              <a:t>mu vzniklou škodu</a:t>
            </a:r>
            <a:endParaRPr lang="cs-CZ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3500430" y="4000504"/>
            <a:ext cx="1857388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žaloba na </a:t>
            </a:r>
            <a:r>
              <a:rPr lang="cs-CZ" sz="1200" b="1"/>
              <a:t>náhradu škody</a:t>
            </a:r>
            <a:endParaRPr lang="cs-CZ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3500430" y="3500438"/>
            <a:ext cx="3357586" cy="3139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1200" b="1" smtClean="0"/>
              <a:t>žaloba na </a:t>
            </a:r>
            <a:r>
              <a:rPr lang="cs-CZ" sz="1200" b="1"/>
              <a:t>přiměřené zadostiučinění </a:t>
            </a:r>
            <a:r>
              <a:rPr lang="cs-CZ" sz="1200" b="1" smtClean="0"/>
              <a:t> / satisfakční</a:t>
            </a:r>
            <a:r>
              <a:rPr lang="cs-CZ" smtClean="0"/>
              <a:t> </a:t>
            </a:r>
            <a:endParaRPr lang="cs-CZ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1331913" y="59499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3428992" y="5240095"/>
            <a:ext cx="3429024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r>
              <a:rPr lang="cs-CZ" sz="1400" smtClean="0"/>
              <a:t>  aby bylo </a:t>
            </a:r>
            <a:r>
              <a:rPr lang="cs-CZ" sz="1400"/>
              <a:t>přiznáno právo </a:t>
            </a:r>
            <a:r>
              <a:rPr lang="cs-CZ" sz="1400" b="1" smtClean="0"/>
              <a:t>uveřejnit </a:t>
            </a:r>
            <a:r>
              <a:rPr lang="cs-CZ" sz="1400" b="1"/>
              <a:t>rozsudek</a:t>
            </a: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0" y="1262420"/>
            <a:ext cx="1568786" cy="5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b="1" smtClean="0">
                <a:solidFill>
                  <a:srgbClr val="0070C0"/>
                </a:solidFill>
              </a:rPr>
              <a:t>podle § 2988 OZ</a:t>
            </a:r>
            <a:endParaRPr lang="cs-CZ" sz="1600" b="1" dirty="0">
              <a:solidFill>
                <a:srgbClr val="0070C0"/>
              </a:solidFill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2393157" y="4722822"/>
            <a:ext cx="264317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může </a:t>
            </a:r>
            <a:r>
              <a:rPr lang="cs-CZ" sz="1600" smtClean="0"/>
              <a:t>také navrhnout </a:t>
            </a:r>
            <a:r>
              <a:rPr lang="cs-CZ" sz="1600"/>
              <a:t>soudu,</a:t>
            </a:r>
          </a:p>
        </p:txBody>
      </p:sp>
      <p:sp>
        <p:nvSpPr>
          <p:cNvPr id="30" name="Rectangle 39"/>
          <p:cNvSpPr>
            <a:spLocks noChangeArrowheads="1"/>
          </p:cNvSpPr>
          <p:nvPr/>
        </p:nvSpPr>
        <p:spPr bwMode="auto">
          <a:xfrm>
            <a:off x="0" y="4772651"/>
            <a:ext cx="2285984" cy="292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smtClean="0">
                <a:solidFill>
                  <a:srgbClr val="7030A0"/>
                </a:solidFill>
              </a:rPr>
              <a:t>podle § </a:t>
            </a:r>
            <a:r>
              <a:rPr lang="cs-CZ" sz="1600" b="1" dirty="0" smtClean="0">
                <a:solidFill>
                  <a:srgbClr val="7030A0"/>
                </a:solidFill>
              </a:rPr>
              <a:t>155 </a:t>
            </a:r>
            <a:r>
              <a:rPr lang="cs-CZ" sz="1600" b="1" smtClean="0">
                <a:solidFill>
                  <a:srgbClr val="7030A0"/>
                </a:solidFill>
              </a:rPr>
              <a:t>odst. 4  o</a:t>
            </a:r>
            <a:r>
              <a:rPr lang="cs-CZ" sz="1600" b="1" dirty="0" smtClean="0">
                <a:solidFill>
                  <a:srgbClr val="7030A0"/>
                </a:solidFill>
              </a:rPr>
              <a:t>. s. </a:t>
            </a:r>
            <a:r>
              <a:rPr lang="cs-CZ" sz="1600" b="1" dirty="0" err="1" smtClean="0">
                <a:solidFill>
                  <a:srgbClr val="7030A0"/>
                </a:solidFill>
              </a:rPr>
              <a:t>ř</a:t>
            </a:r>
            <a:r>
              <a:rPr lang="cs-CZ" sz="1600" b="1" dirty="0" smtClean="0">
                <a:solidFill>
                  <a:srgbClr val="7030A0"/>
                </a:solidFill>
              </a:rPr>
              <a:t>.</a:t>
            </a:r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577571" y="1385477"/>
            <a:ext cx="24903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/>
              <a:t>může požadovat, aby rušitel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936104"/>
          </a:xfrm>
          <a:solidFill>
            <a:srgbClr val="FFFF99"/>
          </a:solidFill>
        </p:spPr>
        <p:txBody>
          <a:bodyPr/>
          <a:lstStyle/>
          <a:p>
            <a:pPr marL="0" indent="0">
              <a:buNone/>
            </a:pPr>
            <a:r>
              <a:rPr lang="cs-CZ" sz="1800" smtClean="0"/>
              <a:t>Nakolik je</a:t>
            </a:r>
            <a:r>
              <a:rPr lang="cs-CZ" sz="1800" smtClean="0"/>
              <a:t> </a:t>
            </a:r>
            <a:r>
              <a:rPr lang="cs-CZ" sz="1800" smtClean="0"/>
              <a:t>i v současné době využitelná dřívejší </a:t>
            </a:r>
            <a:r>
              <a:rPr lang="cs-CZ" sz="1800" b="1" smtClean="0"/>
              <a:t>judikatura k OBCHODNÍ FIRMĚ </a:t>
            </a:r>
            <a:r>
              <a:rPr lang="cs-CZ" sz="1800" smtClean="0"/>
              <a:t>?</a:t>
            </a: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09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10022" y="483894"/>
            <a:ext cx="8858281" cy="13684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sz="1600" b="0" smtClean="0"/>
              <a:t>„</a:t>
            </a:r>
            <a:r>
              <a:rPr lang="cs-CZ" sz="1600" b="0"/>
              <a:t>Není v souladu s charakterem předběžného opatření a jeho podmínkami uložení </a:t>
            </a:r>
            <a:r>
              <a:rPr lang="cs-CZ" sz="1600" b="0" smtClean="0"/>
              <a:t>povinnosti </a:t>
            </a:r>
          </a:p>
          <a:p>
            <a:r>
              <a:rPr lang="cs-CZ" sz="1600" b="1" i="1" smtClean="0"/>
              <a:t>zdržet </a:t>
            </a:r>
            <a:r>
              <a:rPr lang="cs-CZ" sz="1600" b="1" i="1"/>
              <a:t>se</a:t>
            </a:r>
            <a:r>
              <a:rPr lang="cs-CZ" sz="1600" b="1"/>
              <a:t> </a:t>
            </a:r>
            <a:r>
              <a:rPr lang="cs-CZ" sz="1600" b="0"/>
              <a:t>(byť jen dočasně) </a:t>
            </a:r>
            <a:r>
              <a:rPr lang="cs-CZ" sz="1600" b="1" i="1"/>
              <a:t>užívání</a:t>
            </a:r>
            <a:r>
              <a:rPr lang="cs-CZ" sz="1600" b="0"/>
              <a:t> v obchodním rejstříku </a:t>
            </a:r>
            <a:r>
              <a:rPr lang="cs-CZ" sz="1600" b="1" i="1" smtClean="0"/>
              <a:t>zapsaného </a:t>
            </a:r>
            <a:r>
              <a:rPr lang="cs-CZ" sz="1600" b="1" i="1"/>
              <a:t>obchodního jména</a:t>
            </a:r>
            <a:r>
              <a:rPr lang="cs-CZ" sz="1600" smtClean="0"/>
              <a:t>.“                      </a:t>
            </a:r>
            <a:r>
              <a:rPr lang="cs-CZ" smtClean="0"/>
              <a:t>	</a:t>
            </a:r>
          </a:p>
          <a:p>
            <a:r>
              <a:rPr lang="cs-CZ" sz="1600" smtClean="0"/>
              <a:t>						       </a:t>
            </a:r>
            <a:r>
              <a:rPr lang="cs-CZ" sz="1600" smtClean="0">
                <a:solidFill>
                  <a:srgbClr val="C00000"/>
                </a:solidFill>
              </a:rPr>
              <a:t>VS v Praze, sp. zn. 3 Cmo 234/93</a:t>
            </a:r>
            <a:endParaRPr lang="cs-CZ" sz="1600" b="0">
              <a:solidFill>
                <a:srgbClr val="C00000"/>
              </a:solidFill>
            </a:endParaRP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142875" y="2054036"/>
            <a:ext cx="8858268" cy="212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b="0" smtClean="0"/>
              <a:t>„</a:t>
            </a:r>
            <a:r>
              <a:rPr lang="cs-CZ" sz="1600" b="0"/>
              <a:t>Proti obchodní společnosti, jež užívá v obchodním rejstříku později zapsané obchodní </a:t>
            </a:r>
            <a:r>
              <a:rPr lang="cs-CZ" sz="1600" b="0" smtClean="0"/>
              <a:t>jméno zaměnitelné </a:t>
            </a:r>
            <a:r>
              <a:rPr lang="cs-CZ" sz="1600" b="0"/>
              <a:t>s obchodním jménem žalobce (§ 10 odst. 1 obch.zák.), lze dosáhnout </a:t>
            </a:r>
            <a:r>
              <a:rPr lang="cs-CZ" sz="1600" b="1" i="1"/>
              <a:t>odstranění závadného stavu</a:t>
            </a:r>
            <a:r>
              <a:rPr lang="cs-CZ" sz="1600" b="1"/>
              <a:t> </a:t>
            </a:r>
            <a:r>
              <a:rPr lang="cs-CZ" sz="1600" b="0"/>
              <a:t>návrhem na uložení povinnosti, aby změnila obchodní jméno v základních dokumentech o založení společnosti a v návaznosti na tuto změnu požádala rejstříkový soud o zápis takové změny. </a:t>
            </a:r>
            <a:endParaRPr lang="cs-CZ" sz="1600" b="0" smtClean="0"/>
          </a:p>
          <a:p>
            <a:r>
              <a:rPr lang="cs-CZ" sz="1600" b="0" smtClean="0"/>
              <a:t>Nárok </a:t>
            </a:r>
            <a:r>
              <a:rPr lang="cs-CZ" sz="1600" b="0"/>
              <a:t>na </a:t>
            </a:r>
            <a:r>
              <a:rPr lang="cs-CZ" sz="1600" b="1" i="1"/>
              <a:t>zdržení se užívání </a:t>
            </a:r>
            <a:r>
              <a:rPr lang="cs-CZ" sz="1600" b="0"/>
              <a:t>je na místě tam, kde obchodní jméno oprávněného je používáno jinou osobou zcela či zčásti neoprávněně (např. je zvoleno k označení provozovny podnikatele), a tato osoba užívané obchodní jméno nemá v této podobě v obchodním rejstříku zapsáno</a:t>
            </a:r>
            <a:r>
              <a:rPr lang="cs-CZ" sz="1600" b="0" smtClean="0"/>
              <a:t>.“	</a:t>
            </a:r>
            <a:r>
              <a:rPr lang="cs-CZ" b="0" smtClean="0"/>
              <a:t>				    			       </a:t>
            </a:r>
            <a:r>
              <a:rPr lang="cs-CZ" sz="1600" smtClean="0">
                <a:solidFill>
                  <a:srgbClr val="C00000"/>
                </a:solidFill>
              </a:rPr>
              <a:t>VS v Praze, sp. zn. 3 Cmo 808/93</a:t>
            </a:r>
            <a:endParaRPr lang="cs-CZ" sz="1600" b="0">
              <a:solidFill>
                <a:srgbClr val="C00000"/>
              </a:solidFill>
            </a:endParaRPr>
          </a:p>
        </p:txBody>
      </p:sp>
      <p:sp>
        <p:nvSpPr>
          <p:cNvPr id="16388" name="Text Box 11"/>
          <p:cNvSpPr txBox="1">
            <a:spLocks noChangeArrowheads="1"/>
          </p:cNvSpPr>
          <p:nvPr/>
        </p:nvSpPr>
        <p:spPr bwMode="auto">
          <a:xfrm>
            <a:off x="251519" y="4581128"/>
            <a:ext cx="8749623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b="0" smtClean="0"/>
              <a:t>„</a:t>
            </a:r>
            <a:r>
              <a:rPr lang="cs-CZ" sz="1600" b="0"/>
              <a:t>Pokud oprávněnému vznikla </a:t>
            </a:r>
            <a:r>
              <a:rPr lang="cs-CZ" sz="1600" b="1" i="1"/>
              <a:t>hmotná újma</a:t>
            </a:r>
            <a:r>
              <a:rPr lang="cs-CZ" sz="1600" b="0"/>
              <a:t>, prostředkem nápravy může být </a:t>
            </a:r>
            <a:r>
              <a:rPr lang="cs-CZ" sz="1600" i="1"/>
              <a:t>pouze</a:t>
            </a:r>
            <a:r>
              <a:rPr lang="cs-CZ" sz="1600" b="0"/>
              <a:t> </a:t>
            </a:r>
            <a:r>
              <a:rPr lang="cs-CZ" sz="1600" b="1" i="1"/>
              <a:t>náhrada škody</a:t>
            </a:r>
            <a:r>
              <a:rPr lang="cs-CZ" sz="1600" b="0"/>
              <a:t>, eventuálně vydání bezdůvodného obohacení. </a:t>
            </a:r>
            <a:endParaRPr lang="cs-CZ" sz="1600" b="0" smtClean="0"/>
          </a:p>
          <a:p>
            <a:r>
              <a:rPr lang="cs-CZ" sz="1600" b="0" smtClean="0"/>
              <a:t>Nelze </a:t>
            </a:r>
            <a:r>
              <a:rPr lang="cs-CZ" sz="1600" b="0"/>
              <a:t>připustit, aby (např. z důvodů obtížného prokazování výše škody) si cestou požadavku na zaplacení přiměřeného zadostiučinění oprávněný řešil jemu vzniklou </a:t>
            </a:r>
            <a:endParaRPr lang="cs-CZ" sz="1600" b="0" smtClean="0"/>
          </a:p>
          <a:p>
            <a:r>
              <a:rPr lang="cs-CZ" sz="1600" b="0" smtClean="0"/>
              <a:t>újmu </a:t>
            </a:r>
            <a:r>
              <a:rPr lang="cs-CZ" sz="1600" b="0"/>
              <a:t>hmotnou</a:t>
            </a:r>
            <a:r>
              <a:rPr lang="cs-CZ" sz="1600" b="0" smtClean="0"/>
              <a:t>.“					     </a:t>
            </a:r>
            <a:r>
              <a:rPr lang="cs-CZ" sz="1600" smtClean="0">
                <a:solidFill>
                  <a:srgbClr val="C00000"/>
                </a:solidFill>
              </a:rPr>
              <a:t>VS v Praze, sp. zn. 3 Cmo 684/95</a:t>
            </a:r>
            <a:endParaRPr lang="cs-CZ" sz="1600" b="0">
              <a:solidFill>
                <a:srgbClr val="C00000"/>
              </a:solidFill>
            </a:endParaRPr>
          </a:p>
        </p:txBody>
      </p:sp>
      <p:sp>
        <p:nvSpPr>
          <p:cNvPr id="19461" name="Rectangle 12"/>
          <p:cNvSpPr>
            <a:spLocks noChangeArrowheads="1"/>
          </p:cNvSpPr>
          <p:nvPr/>
        </p:nvSpPr>
        <p:spPr bwMode="auto">
          <a:xfrm>
            <a:off x="2987824" y="28218"/>
            <a:ext cx="2952328" cy="328424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 b="1" smtClean="0">
                <a:solidFill>
                  <a:srgbClr val="C00000"/>
                </a:solidFill>
              </a:rPr>
              <a:t>Judikatura – firemní právo</a:t>
            </a:r>
            <a:endParaRPr lang="cs-CZ" sz="2000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2714612" y="214290"/>
            <a:ext cx="4357718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smtClean="0"/>
              <a:t>Skladba </a:t>
            </a:r>
            <a:r>
              <a:rPr lang="cs-CZ" sz="2000" b="1"/>
              <a:t>nové obchodní firmy </a:t>
            </a:r>
            <a:r>
              <a:rPr lang="cs-CZ" sz="2000" b="1" smtClean="0"/>
              <a:t> - obecně</a:t>
            </a:r>
            <a:endParaRPr lang="cs-CZ" sz="2000" b="1"/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447675" y="1431925"/>
            <a:ext cx="2434962" cy="1785104"/>
          </a:xfrm>
          <a:prstGeom prst="rect">
            <a:avLst/>
          </a:prstGeom>
          <a:blipFill dpi="0" rotWithShape="1">
            <a:blip r:embed="rId2" cstate="print">
              <a:alphaModFix amt="42000"/>
            </a:blip>
            <a:srcRect/>
            <a:tile tx="0" ty="0" sx="99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000" b="1" u="sng"/>
              <a:t>Firemní kmen </a:t>
            </a:r>
            <a:r>
              <a:rPr lang="cs-CZ" u="sng"/>
              <a:t>(základ</a:t>
            </a:r>
            <a:r>
              <a:rPr lang="cs-CZ" u="sng" smtClean="0"/>
              <a:t>)</a:t>
            </a:r>
          </a:p>
          <a:p>
            <a:pPr>
              <a:defRPr/>
            </a:pPr>
            <a:endParaRPr lang="cs-CZ" u="sng"/>
          </a:p>
          <a:p>
            <a:pPr>
              <a:defRPr/>
            </a:pPr>
            <a:r>
              <a:rPr lang="cs-CZ"/>
              <a:t>  * osobní</a:t>
            </a:r>
          </a:p>
          <a:p>
            <a:pPr>
              <a:defRPr/>
            </a:pPr>
            <a:r>
              <a:rPr lang="cs-CZ"/>
              <a:t>  * věcný</a:t>
            </a:r>
          </a:p>
          <a:p>
            <a:pPr>
              <a:defRPr/>
            </a:pPr>
            <a:r>
              <a:rPr lang="cs-CZ"/>
              <a:t>  * smíšený</a:t>
            </a:r>
          </a:p>
          <a:p>
            <a:pPr>
              <a:defRPr/>
            </a:pPr>
            <a:r>
              <a:rPr lang="cs-CZ"/>
              <a:t>  * fantazijní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3000375" y="3143250"/>
            <a:ext cx="5143525" cy="206210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000" b="1" u="sng"/>
              <a:t>Firemní </a:t>
            </a:r>
            <a:r>
              <a:rPr lang="cs-CZ" sz="2000" b="1" u="sng" smtClean="0"/>
              <a:t>dodatek</a:t>
            </a:r>
            <a:r>
              <a:rPr lang="cs-CZ" sz="2000" b="1" smtClean="0"/>
              <a:t>     </a:t>
            </a:r>
            <a:r>
              <a:rPr lang="cs-CZ" smtClean="0"/>
              <a:t>(„označení“ dle ZOK)</a:t>
            </a:r>
            <a:endParaRPr lang="cs-CZ"/>
          </a:p>
          <a:p>
            <a:pPr>
              <a:defRPr/>
            </a:pPr>
            <a:r>
              <a:rPr lang="cs-CZ"/>
              <a:t>  * osobní</a:t>
            </a:r>
          </a:p>
          <a:p>
            <a:pPr>
              <a:defRPr/>
            </a:pPr>
            <a:r>
              <a:rPr lang="cs-CZ"/>
              <a:t>  * věcný</a:t>
            </a:r>
          </a:p>
          <a:p>
            <a:pPr>
              <a:defRPr/>
            </a:pPr>
            <a:r>
              <a:rPr lang="cs-CZ"/>
              <a:t>  * smíšený</a:t>
            </a:r>
          </a:p>
          <a:p>
            <a:pPr>
              <a:defRPr/>
            </a:pPr>
            <a:r>
              <a:rPr lang="cs-CZ"/>
              <a:t>  * fantazijní</a:t>
            </a:r>
          </a:p>
          <a:p>
            <a:pPr>
              <a:defRPr/>
            </a:pPr>
            <a:r>
              <a:rPr lang="cs-CZ"/>
              <a:t>  * dodatek odlišující </a:t>
            </a:r>
            <a:r>
              <a:rPr lang="cs-CZ" smtClean="0"/>
              <a:t>místo/sídlo </a:t>
            </a:r>
            <a:r>
              <a:rPr lang="cs-CZ"/>
              <a:t>podnikání</a:t>
            </a:r>
          </a:p>
          <a:p>
            <a:pPr>
              <a:defRPr/>
            </a:pPr>
            <a:r>
              <a:rPr lang="cs-CZ"/>
              <a:t>  * dodatek označující právní formu právnických osob</a:t>
            </a:r>
          </a:p>
        </p:txBody>
      </p:sp>
      <p:sp>
        <p:nvSpPr>
          <p:cNvPr id="7173" name="Line 8"/>
          <p:cNvSpPr>
            <a:spLocks noChangeShapeType="1"/>
          </p:cNvSpPr>
          <p:nvPr/>
        </p:nvSpPr>
        <p:spPr bwMode="auto">
          <a:xfrm flipH="1">
            <a:off x="1258888" y="4292600"/>
            <a:ext cx="1728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74" name="Line 9"/>
          <p:cNvSpPr>
            <a:spLocks noChangeShapeType="1"/>
          </p:cNvSpPr>
          <p:nvPr/>
        </p:nvSpPr>
        <p:spPr bwMode="auto">
          <a:xfrm>
            <a:off x="1258888" y="429260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684213" y="5516563"/>
            <a:ext cx="13652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obligatorní</a:t>
            </a:r>
          </a:p>
        </p:txBody>
      </p:sp>
      <p:sp>
        <p:nvSpPr>
          <p:cNvPr id="7176" name="Line 12"/>
          <p:cNvSpPr>
            <a:spLocks noChangeShapeType="1"/>
          </p:cNvSpPr>
          <p:nvPr/>
        </p:nvSpPr>
        <p:spPr bwMode="auto">
          <a:xfrm>
            <a:off x="2411413" y="42926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1979613" y="6021388"/>
            <a:ext cx="13906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fakultativní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1"/>
            <a:ext cx="6336704" cy="1440159"/>
          </a:xfrm>
          <a:solidFill>
            <a:srgbClr val="FFFF99"/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500" smtClean="0"/>
              <a:t>Používá se v běžné mluvě </a:t>
            </a:r>
            <a:r>
              <a:rPr lang="cs-CZ" sz="4500" smtClean="0"/>
              <a:t>správně podle současné </a:t>
            </a:r>
            <a:r>
              <a:rPr lang="cs-CZ" sz="4500" smtClean="0"/>
              <a:t>právní úpravy </a:t>
            </a:r>
          </a:p>
          <a:p>
            <a:pPr marL="0" indent="0">
              <a:buNone/>
            </a:pPr>
            <a:r>
              <a:rPr lang="cs-CZ" sz="4500"/>
              <a:t>p</a:t>
            </a:r>
            <a:r>
              <a:rPr lang="cs-CZ" sz="4500" smtClean="0"/>
              <a:t>ojem </a:t>
            </a:r>
            <a:r>
              <a:rPr lang="cs-CZ" sz="4500" b="1" smtClean="0"/>
              <a:t> OBCHODNÍ </a:t>
            </a:r>
            <a:r>
              <a:rPr lang="cs-CZ" sz="4500" b="1" smtClean="0"/>
              <a:t>FIRMA </a:t>
            </a:r>
            <a:r>
              <a:rPr lang="cs-CZ" sz="4500" smtClean="0"/>
              <a:t>nebo</a:t>
            </a:r>
            <a:r>
              <a:rPr lang="cs-CZ" sz="4500" b="1" smtClean="0"/>
              <a:t> FIRMA </a:t>
            </a:r>
            <a:r>
              <a:rPr lang="cs-CZ" sz="4500" smtClean="0"/>
              <a:t>?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    				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60246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1"/>
            <a:ext cx="6696744" cy="1152127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300" smtClean="0"/>
              <a:t>Jak může vypadat </a:t>
            </a:r>
            <a:r>
              <a:rPr lang="cs-CZ" sz="2300" b="1" smtClean="0"/>
              <a:t>OBCHODNÍ FIRMA podnikatele – člověka </a:t>
            </a:r>
            <a:r>
              <a:rPr lang="cs-CZ" sz="2300" smtClean="0"/>
              <a:t>?  </a:t>
            </a:r>
            <a:r>
              <a:rPr lang="cs-CZ" smtClean="0"/>
              <a:t>				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smtClean="0"/>
              <a:t>			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40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034" y="500042"/>
            <a:ext cx="8001056" cy="40626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mtClean="0"/>
              <a:t> </a:t>
            </a:r>
          </a:p>
          <a:p>
            <a:r>
              <a:rPr lang="cs-CZ" sz="2400" b="1" smtClean="0">
                <a:solidFill>
                  <a:srgbClr val="0070C0"/>
                </a:solidFill>
              </a:rPr>
              <a:t>§ 425 OZ</a:t>
            </a:r>
          </a:p>
          <a:p>
            <a:endParaRPr lang="cs-CZ" sz="2400" b="1" smtClean="0">
              <a:solidFill>
                <a:srgbClr val="0070C0"/>
              </a:solidFill>
            </a:endParaRPr>
          </a:p>
          <a:p>
            <a:r>
              <a:rPr lang="cs-CZ" sz="2400" smtClean="0">
                <a:solidFill>
                  <a:srgbClr val="0070C0"/>
                </a:solidFill>
              </a:rPr>
              <a:t>(1)  Člověk se zapíše do obchodního rejstříku pod obchodní firmou tvořenou </a:t>
            </a:r>
            <a:r>
              <a:rPr lang="cs-CZ" sz="2400" b="1" smtClean="0">
                <a:solidFill>
                  <a:srgbClr val="0070C0"/>
                </a:solidFill>
              </a:rPr>
              <a:t>zpravidla jeho jménem</a:t>
            </a:r>
            <a:r>
              <a:rPr lang="cs-CZ" sz="2400" smtClean="0">
                <a:solidFill>
                  <a:srgbClr val="0070C0"/>
                </a:solidFill>
              </a:rPr>
              <a:t>. Změní-li se jeho jméno, může používat v obchodní firmě i nadále své </a:t>
            </a:r>
            <a:r>
              <a:rPr lang="cs-CZ" sz="2400" b="1" smtClean="0">
                <a:solidFill>
                  <a:srgbClr val="0070C0"/>
                </a:solidFill>
              </a:rPr>
              <a:t>dřívější jméno</a:t>
            </a:r>
            <a:r>
              <a:rPr lang="cs-CZ" sz="2400" smtClean="0">
                <a:solidFill>
                  <a:srgbClr val="0070C0"/>
                </a:solidFill>
              </a:rPr>
              <a:t>; změnu jména však uveřejní.</a:t>
            </a:r>
          </a:p>
          <a:p>
            <a:r>
              <a:rPr lang="cs-CZ" sz="2400" smtClean="0">
                <a:solidFill>
                  <a:srgbClr val="0070C0"/>
                </a:solidFill>
              </a:rPr>
              <a:t/>
            </a:r>
            <a:br>
              <a:rPr lang="cs-CZ" sz="2400" smtClean="0">
                <a:solidFill>
                  <a:srgbClr val="0070C0"/>
                </a:solidFill>
              </a:rPr>
            </a:br>
            <a:r>
              <a:rPr lang="cs-CZ" sz="2400" smtClean="0">
                <a:solidFill>
                  <a:srgbClr val="0070C0"/>
                </a:solidFill>
              </a:rPr>
              <a:t>(2)  Zapíše-li se člověk do obchodního rejstříku pod</a:t>
            </a:r>
            <a:r>
              <a:rPr lang="cs-CZ" sz="2400" b="1" smtClean="0">
                <a:solidFill>
                  <a:srgbClr val="0070C0"/>
                </a:solidFill>
              </a:rPr>
              <a:t> jinou obchodní firmou </a:t>
            </a:r>
            <a:r>
              <a:rPr lang="cs-CZ" sz="2400" smtClean="0">
                <a:solidFill>
                  <a:srgbClr val="0070C0"/>
                </a:solidFill>
              </a:rPr>
              <a:t>než pod svým jménem, musí být zřejmé, že nejde o obchodní firmu právnické osoby.</a:t>
            </a:r>
            <a:endParaRPr lang="cs-CZ" sz="240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4282" y="714356"/>
            <a:ext cx="3429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 b="1"/>
              <a:t>Podnikatelé - fyzické </a:t>
            </a:r>
            <a:r>
              <a:rPr lang="cs-CZ" sz="2000" b="1" smtClean="0"/>
              <a:t>osoby </a:t>
            </a:r>
            <a:endParaRPr lang="cs-CZ" sz="2000" b="1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42910" y="1714488"/>
            <a:ext cx="7358114" cy="21236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i="1" smtClean="0"/>
              <a:t>osobní:   </a:t>
            </a:r>
            <a:r>
              <a:rPr lang="cs-CZ" sz="2000" b="0" smtClean="0"/>
              <a:t>jméno </a:t>
            </a:r>
            <a:r>
              <a:rPr lang="cs-CZ" sz="2000" b="0"/>
              <a:t>a </a:t>
            </a:r>
            <a:r>
              <a:rPr lang="cs-CZ" sz="2000" b="0" smtClean="0"/>
              <a:t>příjmení – Jan Dvořák</a:t>
            </a:r>
          </a:p>
          <a:p>
            <a:r>
              <a:rPr lang="cs-CZ" sz="2000" b="1" i="1" smtClean="0"/>
              <a:t>jiný:  </a:t>
            </a:r>
            <a:r>
              <a:rPr lang="cs-CZ" sz="2000" smtClean="0">
                <a:solidFill>
                  <a:srgbClr val="0070C0"/>
                </a:solidFill>
              </a:rPr>
              <a:t>	pseudonym  </a:t>
            </a:r>
            <a:r>
              <a:rPr lang="cs-CZ" sz="2000" smtClean="0"/>
              <a:t>Lucie Bílá,  Radůza</a:t>
            </a:r>
          </a:p>
          <a:p>
            <a:pPr>
              <a:defRPr/>
            </a:pPr>
            <a:r>
              <a:rPr lang="cs-CZ" sz="2000" smtClean="0"/>
              <a:t>	</a:t>
            </a:r>
            <a:r>
              <a:rPr lang="cs-CZ" sz="2000" smtClean="0">
                <a:solidFill>
                  <a:srgbClr val="0070C0"/>
                </a:solidFill>
              </a:rPr>
              <a:t>věcný</a:t>
            </a:r>
            <a:r>
              <a:rPr lang="cs-CZ" sz="2000" smtClean="0"/>
              <a:t> –   Truhlář</a:t>
            </a:r>
          </a:p>
          <a:p>
            <a:pPr>
              <a:defRPr/>
            </a:pPr>
            <a:r>
              <a:rPr lang="cs-CZ" sz="2000" smtClean="0"/>
              <a:t>  	</a:t>
            </a:r>
            <a:r>
              <a:rPr lang="cs-CZ" sz="2000" smtClean="0">
                <a:solidFill>
                  <a:srgbClr val="0070C0"/>
                </a:solidFill>
              </a:rPr>
              <a:t>smíšený</a:t>
            </a:r>
            <a:r>
              <a:rPr lang="cs-CZ" sz="2000" smtClean="0"/>
              <a:t> – Cukrář Karel Mlsný </a:t>
            </a:r>
          </a:p>
          <a:p>
            <a:pPr>
              <a:defRPr/>
            </a:pPr>
            <a:r>
              <a:rPr lang="cs-CZ" sz="2000" smtClean="0"/>
              <a:t>  	</a:t>
            </a:r>
            <a:r>
              <a:rPr lang="cs-CZ" sz="2000" smtClean="0">
                <a:solidFill>
                  <a:srgbClr val="0070C0"/>
                </a:solidFill>
              </a:rPr>
              <a:t>fantazijní </a:t>
            </a:r>
            <a:r>
              <a:rPr lang="cs-CZ" sz="2000" smtClean="0"/>
              <a:t>–  Trpaslík, Princezna, Pajdavý Pajda</a:t>
            </a:r>
          </a:p>
          <a:p>
            <a:endParaRPr lang="cs-CZ" sz="1600" smtClean="0"/>
          </a:p>
          <a:p>
            <a:r>
              <a:rPr lang="cs-CZ" sz="1600" smtClean="0"/>
              <a:t>	/Pozn.: Již ne povinně osobní firemní kmen jako dříve dle </a:t>
            </a:r>
            <a:r>
              <a:rPr lang="cs-CZ" sz="1600" smtClean="0">
                <a:solidFill>
                  <a:srgbClr val="C00000"/>
                </a:solidFill>
              </a:rPr>
              <a:t>§ 9 obch. zák./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21704" y="4009115"/>
            <a:ext cx="728664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smtClean="0">
                <a:solidFill>
                  <a:srgbClr val="0070C0"/>
                </a:solidFill>
              </a:rPr>
              <a:t>       Nějaké dodatky </a:t>
            </a:r>
            <a:r>
              <a:rPr lang="cs-CZ" sz="2000" smtClean="0"/>
              <a:t>/ odlišující prvky / označení k nezaměnitelnosti </a:t>
            </a:r>
            <a:r>
              <a:rPr lang="cs-CZ" sz="2000" smtClean="0">
                <a:solidFill>
                  <a:srgbClr val="0070C0"/>
                </a:solidFill>
              </a:rPr>
              <a:t>: </a:t>
            </a:r>
          </a:p>
          <a:p>
            <a:endParaRPr lang="cs-CZ" sz="2000" b="1">
              <a:solidFill>
                <a:srgbClr val="0070C0"/>
              </a:solidFill>
            </a:endParaRPr>
          </a:p>
          <a:p>
            <a:r>
              <a:rPr lang="cs-CZ" sz="2000" i="1" smtClean="0"/>
              <a:t>Osobní  </a:t>
            </a:r>
            <a:r>
              <a:rPr lang="cs-CZ" sz="2000" i="1" smtClean="0">
                <a:solidFill>
                  <a:srgbClr val="0070C0"/>
                </a:solidFill>
              </a:rPr>
              <a:t> </a:t>
            </a:r>
            <a:r>
              <a:rPr lang="cs-CZ" sz="2000" smtClean="0"/>
              <a:t>- </a:t>
            </a:r>
            <a:r>
              <a:rPr lang="cs-CZ" sz="2000" b="0" smtClean="0"/>
              <a:t>odlišující </a:t>
            </a:r>
            <a:r>
              <a:rPr lang="cs-CZ" sz="2000" b="0"/>
              <a:t>osobu </a:t>
            </a:r>
            <a:r>
              <a:rPr lang="cs-CZ" sz="2000" b="0" smtClean="0"/>
              <a:t>podnikatele: </a:t>
            </a:r>
            <a:r>
              <a:rPr lang="cs-CZ" sz="2000" b="0" i="1" smtClean="0"/>
              <a:t>ml., starší, senior, JUDr., Bc.</a:t>
            </a:r>
            <a:r>
              <a:rPr lang="cs-CZ" sz="2000" b="0" smtClean="0"/>
              <a:t>              </a:t>
            </a:r>
            <a:endParaRPr lang="cs-CZ" sz="2000" b="0"/>
          </a:p>
          <a:p>
            <a:r>
              <a:rPr lang="cs-CZ" sz="2000" i="1" smtClean="0"/>
              <a:t>Věcné</a:t>
            </a:r>
            <a:r>
              <a:rPr lang="cs-CZ" sz="2000" smtClean="0"/>
              <a:t>     - </a:t>
            </a:r>
            <a:r>
              <a:rPr lang="cs-CZ" sz="2000" b="0" smtClean="0"/>
              <a:t>odlišující </a:t>
            </a:r>
            <a:r>
              <a:rPr lang="cs-CZ" sz="2000" b="0"/>
              <a:t>druh </a:t>
            </a:r>
            <a:r>
              <a:rPr lang="cs-CZ" sz="2000" b="0" smtClean="0"/>
              <a:t>podnikání:  </a:t>
            </a:r>
            <a:r>
              <a:rPr lang="cs-CZ" sz="2000" b="0" i="1" smtClean="0"/>
              <a:t>pekař, instalatér</a:t>
            </a:r>
            <a:endParaRPr lang="cs-CZ" sz="2000" b="0"/>
          </a:p>
          <a:p>
            <a:r>
              <a:rPr lang="cs-CZ" sz="2000" i="1" smtClean="0"/>
              <a:t>Smíšené </a:t>
            </a:r>
            <a:r>
              <a:rPr lang="cs-CZ" sz="2000" smtClean="0"/>
              <a:t>- </a:t>
            </a:r>
            <a:r>
              <a:rPr lang="cs-CZ" sz="2000" b="0" smtClean="0"/>
              <a:t>odlišující obojí:  </a:t>
            </a:r>
            <a:r>
              <a:rPr lang="cs-CZ" sz="2000" b="0" i="1" smtClean="0"/>
              <a:t>mladší, zedník</a:t>
            </a:r>
            <a:r>
              <a:rPr lang="cs-CZ" sz="2000" i="1" smtClean="0"/>
              <a:t>, </a:t>
            </a:r>
            <a:r>
              <a:rPr lang="cs-CZ" sz="2000" b="0" i="1" smtClean="0"/>
              <a:t> </a:t>
            </a:r>
            <a:r>
              <a:rPr lang="cs-CZ" sz="2000" smtClean="0"/>
              <a:t>krejčová-vdova</a:t>
            </a:r>
            <a:endParaRPr lang="cs-CZ" sz="2000" b="0"/>
          </a:p>
          <a:p>
            <a:r>
              <a:rPr lang="cs-CZ" sz="2000" i="1" smtClean="0"/>
              <a:t>Místo podnikání</a:t>
            </a:r>
            <a:r>
              <a:rPr lang="cs-CZ" sz="2000" smtClean="0"/>
              <a:t>: </a:t>
            </a:r>
            <a:r>
              <a:rPr lang="cs-CZ" sz="2000" b="0" smtClean="0"/>
              <a:t>     </a:t>
            </a:r>
            <a:r>
              <a:rPr lang="cs-CZ" sz="2000" b="0" i="1" smtClean="0"/>
              <a:t>Brno,  Jihlava, Ústí nad Orlicí</a:t>
            </a:r>
            <a:endParaRPr lang="cs-CZ" sz="2000" i="1" smtClean="0"/>
          </a:p>
          <a:p>
            <a:r>
              <a:rPr lang="cs-CZ" sz="2000" b="0" i="1" smtClean="0"/>
              <a:t>Fantazijní dodatky:  Alfa, Marlenka, Ferda, Packal, Génius</a:t>
            </a:r>
            <a:endParaRPr lang="cs-CZ" sz="2000" b="0" i="1"/>
          </a:p>
          <a:p>
            <a:r>
              <a:rPr lang="cs-CZ" sz="2000" b="0"/>
              <a:t>                </a:t>
            </a:r>
          </a:p>
        </p:txBody>
      </p:sp>
      <p:sp>
        <p:nvSpPr>
          <p:cNvPr id="8202" name="Rectangle 6"/>
          <p:cNvSpPr>
            <a:spLocks noChangeArrowheads="1"/>
          </p:cNvSpPr>
          <p:nvPr/>
        </p:nvSpPr>
        <p:spPr bwMode="auto">
          <a:xfrm>
            <a:off x="6347670" y="229269"/>
            <a:ext cx="2321356" cy="6477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sz="1600" b="1" smtClean="0">
                <a:solidFill>
                  <a:srgbClr val="0070C0"/>
                </a:solidFill>
              </a:rPr>
              <a:t>§ 425 OZ + § 77, § 79 OZ</a:t>
            </a:r>
            <a:endParaRPr lang="cs-CZ" sz="1600" b="1">
              <a:solidFill>
                <a:srgbClr val="0070C0"/>
              </a:solidFill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42844" y="1500174"/>
            <a:ext cx="214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107125" y="4221088"/>
            <a:ext cx="214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571472" y="1357298"/>
            <a:ext cx="799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Kmen: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1"/>
            <a:ext cx="7560840" cy="1368151"/>
          </a:xfrm>
          <a:solidFill>
            <a:srgbClr val="FFFF99"/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sz="2300" b="1" smtClean="0"/>
          </a:p>
          <a:p>
            <a:pPr marL="0" indent="0">
              <a:buNone/>
            </a:pPr>
            <a:r>
              <a:rPr lang="cs-CZ" sz="3800" b="1" smtClean="0"/>
              <a:t>Co </a:t>
            </a:r>
            <a:r>
              <a:rPr lang="cs-CZ" sz="3800" b="1" smtClean="0"/>
              <a:t>se stane s OBCHODNÍ FIRMOU, </a:t>
            </a:r>
            <a:r>
              <a:rPr lang="cs-CZ" sz="3800"/>
              <a:t>když podnikatel - člověk </a:t>
            </a:r>
            <a:r>
              <a:rPr lang="cs-CZ" sz="3800" smtClean="0"/>
              <a:t>během svého podnikání změní své jméno ?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    						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07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ovéPole 3"/>
          <p:cNvSpPr txBox="1">
            <a:spLocks noChangeArrowheads="1"/>
          </p:cNvSpPr>
          <p:nvPr/>
        </p:nvSpPr>
        <p:spPr bwMode="auto">
          <a:xfrm>
            <a:off x="2571736" y="0"/>
            <a:ext cx="4214811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/>
              <a:t>Firma fyzické osoby, která změnila jméno</a:t>
            </a:r>
          </a:p>
        </p:txBody>
      </p:sp>
      <p:sp>
        <p:nvSpPr>
          <p:cNvPr id="15363" name="Rectangle 39"/>
          <p:cNvSpPr>
            <a:spLocks noChangeArrowheads="1"/>
          </p:cNvSpPr>
          <p:nvPr/>
        </p:nvSpPr>
        <p:spPr bwMode="auto">
          <a:xfrm>
            <a:off x="6858000" y="285750"/>
            <a:ext cx="22860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 sz="1600">
              <a:solidFill>
                <a:schemeClr val="bg1"/>
              </a:solidFill>
            </a:endParaRPr>
          </a:p>
          <a:p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215206" y="142852"/>
            <a:ext cx="171886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§ 425 odst. 1 OZ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547664" y="878500"/>
            <a:ext cx="4032448" cy="38779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u="sng" smtClean="0"/>
              <a:t>Podnikatelka</a:t>
            </a:r>
            <a:r>
              <a:rPr lang="cs-CZ" sz="2000" u="sng" smtClean="0"/>
              <a:t> s obch. firmou: </a:t>
            </a:r>
            <a:endParaRPr lang="cs-CZ" sz="2000" smtClean="0"/>
          </a:p>
          <a:p>
            <a:endParaRPr lang="cs-CZ" sz="2000" smtClean="0"/>
          </a:p>
          <a:p>
            <a:r>
              <a:rPr lang="cs-CZ" sz="2000" smtClean="0"/>
              <a:t>r. 2010 – 2013:</a:t>
            </a:r>
          </a:p>
          <a:p>
            <a:r>
              <a:rPr lang="cs-CZ" sz="2000" smtClean="0">
                <a:solidFill>
                  <a:srgbClr val="0070C0"/>
                </a:solidFill>
              </a:rPr>
              <a:t>„Alena Kopecká, kadeřnice“</a:t>
            </a:r>
          </a:p>
          <a:p>
            <a:endParaRPr lang="cs-CZ" sz="2000" smtClean="0">
              <a:solidFill>
                <a:srgbClr val="0070C0"/>
              </a:solidFill>
            </a:endParaRPr>
          </a:p>
          <a:p>
            <a:r>
              <a:rPr lang="cs-CZ" sz="2000" smtClean="0"/>
              <a:t>r. </a:t>
            </a:r>
            <a:r>
              <a:rPr lang="cs-CZ" sz="2000" smtClean="0"/>
              <a:t>2018:</a:t>
            </a:r>
            <a:endParaRPr lang="cs-CZ" sz="2000" smtClean="0"/>
          </a:p>
          <a:p>
            <a:r>
              <a:rPr lang="cs-CZ" sz="2000" smtClean="0">
                <a:solidFill>
                  <a:srgbClr val="0070C0"/>
                </a:solidFill>
              </a:rPr>
              <a:t>„Alena Kopecká, kadeřnice</a:t>
            </a:r>
            <a:r>
              <a:rPr lang="cs-CZ" sz="2000" smtClean="0">
                <a:solidFill>
                  <a:srgbClr val="0070C0"/>
                </a:solidFill>
              </a:rPr>
              <a:t>“</a:t>
            </a:r>
          </a:p>
          <a:p>
            <a:r>
              <a:rPr lang="cs-CZ" sz="1600"/>
              <a:t> (</a:t>
            </a:r>
            <a:r>
              <a:rPr lang="cs-CZ" sz="1600"/>
              <a:t>vlastním </a:t>
            </a:r>
            <a:r>
              <a:rPr lang="cs-CZ" sz="1600" smtClean="0"/>
              <a:t>jménem po sňatku Alena Pravdová)</a:t>
            </a:r>
            <a:endParaRPr lang="cs-CZ" sz="1600" smtClean="0">
              <a:solidFill>
                <a:srgbClr val="0070C0"/>
              </a:solidFill>
            </a:endParaRPr>
          </a:p>
          <a:p>
            <a:endParaRPr lang="cs-CZ" smtClean="0">
              <a:solidFill>
                <a:srgbClr val="0070C0"/>
              </a:solidFill>
            </a:endParaRPr>
          </a:p>
          <a:p>
            <a:r>
              <a:rPr lang="cs-CZ" smtClean="0"/>
              <a:t>(zápis v </a:t>
            </a:r>
            <a:r>
              <a:rPr lang="cs-CZ" smtClean="0"/>
              <a:t>OR: </a:t>
            </a:r>
          </a:p>
          <a:p>
            <a:r>
              <a:rPr lang="cs-CZ" smtClean="0"/>
              <a:t>Podnikatel:  Alena Pravdová</a:t>
            </a:r>
          </a:p>
          <a:p>
            <a:r>
              <a:rPr lang="cs-CZ" smtClean="0"/>
              <a:t>Obch. firma: Alena Kopecká, kadeřnice)</a:t>
            </a:r>
          </a:p>
          <a:p>
            <a:endParaRPr lang="cs-CZ"/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4139952" y="4869160"/>
            <a:ext cx="4248472" cy="16312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000" b="1" u="sng"/>
              <a:t>Podnikatel</a:t>
            </a:r>
            <a:r>
              <a:rPr lang="cs-CZ" sz="2000" b="0" u="sng"/>
              <a:t> s obch. firmou: </a:t>
            </a:r>
            <a:endParaRPr lang="cs-CZ" sz="2000" b="0" u="sng" smtClean="0"/>
          </a:p>
          <a:p>
            <a:pPr>
              <a:defRPr/>
            </a:pPr>
            <a:endParaRPr lang="cs-CZ" sz="2000" b="0"/>
          </a:p>
          <a:p>
            <a:pPr>
              <a:defRPr/>
            </a:pPr>
            <a:r>
              <a:rPr lang="cs-CZ" sz="2000" b="0"/>
              <a:t>r. </a:t>
            </a:r>
            <a:r>
              <a:rPr lang="cs-CZ" sz="2000" b="0" smtClean="0"/>
              <a:t>2013: </a:t>
            </a:r>
            <a:r>
              <a:rPr lang="cs-CZ" sz="2000" smtClean="0">
                <a:solidFill>
                  <a:srgbClr val="00B050"/>
                </a:solidFill>
              </a:rPr>
              <a:t>„Kovář Jan Mazanec“ </a:t>
            </a:r>
            <a:endParaRPr lang="cs-CZ" sz="2000" b="0"/>
          </a:p>
          <a:p>
            <a:pPr>
              <a:defRPr/>
            </a:pPr>
            <a:r>
              <a:rPr lang="cs-CZ" sz="2000" b="0"/>
              <a:t>r. </a:t>
            </a:r>
            <a:r>
              <a:rPr lang="cs-CZ" sz="2000" b="0" smtClean="0"/>
              <a:t>2018: </a:t>
            </a:r>
            <a:r>
              <a:rPr lang="cs-CZ" sz="2000" smtClean="0">
                <a:solidFill>
                  <a:srgbClr val="00B050"/>
                </a:solidFill>
              </a:rPr>
              <a:t>„Kovář Jan Mazanec</a:t>
            </a:r>
            <a:r>
              <a:rPr lang="cs-CZ" sz="2000" smtClean="0">
                <a:solidFill>
                  <a:srgbClr val="00B050"/>
                </a:solidFill>
              </a:rPr>
              <a:t>“</a:t>
            </a:r>
          </a:p>
          <a:p>
            <a:pPr>
              <a:defRPr/>
            </a:pPr>
            <a:r>
              <a:rPr lang="cs-CZ" sz="1600" smtClean="0"/>
              <a:t>                  (vlastním jménem</a:t>
            </a:r>
            <a:r>
              <a:rPr lang="cs-CZ" sz="1600" smtClean="0"/>
              <a:t> Jan Modrovous)</a:t>
            </a:r>
            <a:endParaRPr lang="cs-CZ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1"/>
            <a:ext cx="7776864" cy="1224135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2900" smtClean="0"/>
              <a:t>Jak může vypadat </a:t>
            </a:r>
            <a:r>
              <a:rPr lang="cs-CZ" sz="2900" b="1" smtClean="0"/>
              <a:t>OBCHODNÍ FIRMA podnikatele </a:t>
            </a:r>
            <a:r>
              <a:rPr lang="cs-CZ" sz="2900" b="1" smtClean="0"/>
              <a:t>– právnické </a:t>
            </a:r>
            <a:r>
              <a:rPr lang="cs-CZ" sz="2900" b="1" smtClean="0"/>
              <a:t>osoby </a:t>
            </a:r>
            <a:r>
              <a:rPr lang="cs-CZ" sz="2900" smtClean="0"/>
              <a:t>(obchodní korporace) ?</a:t>
            </a:r>
          </a:p>
          <a:p>
            <a:pPr marL="0" indent="0">
              <a:buNone/>
            </a:pPr>
            <a:r>
              <a:rPr lang="cs-CZ" smtClean="0"/>
              <a:t>    				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smtClean="0"/>
              <a:t>		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34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/>
          <p:cNvSpPr>
            <a:spLocks noChangeArrowheads="1"/>
          </p:cNvSpPr>
          <p:nvPr/>
        </p:nvSpPr>
        <p:spPr bwMode="auto">
          <a:xfrm>
            <a:off x="428625" y="428625"/>
            <a:ext cx="36433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 b="1"/>
              <a:t>Podnikatelé - právnické </a:t>
            </a:r>
            <a:r>
              <a:rPr lang="cs-CZ" sz="2000" b="1" smtClean="0"/>
              <a:t>osoby </a:t>
            </a:r>
            <a:endParaRPr lang="cs-CZ" sz="2000" b="1"/>
          </a:p>
        </p:txBody>
      </p:sp>
      <p:sp>
        <p:nvSpPr>
          <p:cNvPr id="9219" name="Text Box 10"/>
          <p:cNvSpPr txBox="1">
            <a:spLocks noChangeArrowheads="1"/>
          </p:cNvSpPr>
          <p:nvPr/>
        </p:nvSpPr>
        <p:spPr bwMode="auto">
          <a:xfrm>
            <a:off x="500034" y="1571612"/>
            <a:ext cx="6376222" cy="298543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2000" b="1" i="1" smtClean="0"/>
              <a:t>osobní</a:t>
            </a:r>
            <a:r>
              <a:rPr lang="cs-CZ" sz="2000" b="0" smtClean="0"/>
              <a:t>  </a:t>
            </a:r>
            <a:r>
              <a:rPr lang="cs-CZ" sz="2000" b="0"/>
              <a:t>–   </a:t>
            </a:r>
            <a:r>
              <a:rPr lang="cs-CZ" sz="2000" b="0" smtClean="0"/>
              <a:t> </a:t>
            </a:r>
            <a:r>
              <a:rPr lang="cs-CZ" sz="2000" smtClean="0"/>
              <a:t>Koutný a Rohlíček,</a:t>
            </a:r>
            <a:r>
              <a:rPr lang="cs-CZ" sz="2000" b="0" smtClean="0"/>
              <a:t> </a:t>
            </a:r>
            <a:r>
              <a:rPr lang="cs-CZ" sz="2000" b="0"/>
              <a:t>a.s</a:t>
            </a:r>
            <a:r>
              <a:rPr lang="cs-CZ" sz="2000" b="0" smtClean="0"/>
              <a:t>.</a:t>
            </a:r>
            <a:endParaRPr lang="cs-CZ" sz="2000" b="0"/>
          </a:p>
          <a:p>
            <a:pPr>
              <a:lnSpc>
                <a:spcPct val="80000"/>
              </a:lnSpc>
            </a:pPr>
            <a:r>
              <a:rPr lang="cs-CZ" sz="2000" b="0"/>
              <a:t>                            </a:t>
            </a:r>
            <a:r>
              <a:rPr lang="cs-CZ" sz="2000" i="1"/>
              <a:t> </a:t>
            </a:r>
          </a:p>
          <a:p>
            <a:r>
              <a:rPr lang="cs-CZ" sz="2000" b="1" i="1"/>
              <a:t>věcný </a:t>
            </a:r>
            <a:r>
              <a:rPr lang="cs-CZ" sz="2000" b="1"/>
              <a:t> </a:t>
            </a:r>
            <a:r>
              <a:rPr lang="cs-CZ" sz="2000" b="0"/>
              <a:t>–    </a:t>
            </a:r>
            <a:r>
              <a:rPr lang="cs-CZ" sz="2000" smtClean="0"/>
              <a:t>   </a:t>
            </a:r>
            <a:r>
              <a:rPr lang="cs-CZ" sz="2000" b="0" smtClean="0"/>
              <a:t>Cestovní kancelář NÁVRAT, </a:t>
            </a:r>
            <a:r>
              <a:rPr lang="cs-CZ" sz="2000" b="0"/>
              <a:t>s.r.o</a:t>
            </a:r>
            <a:r>
              <a:rPr lang="cs-CZ" sz="2000" b="0" smtClean="0"/>
              <a:t>.                            </a:t>
            </a:r>
            <a:r>
              <a:rPr lang="cs-CZ" sz="2000" b="0"/>
              <a:t>	     </a:t>
            </a:r>
            <a:r>
              <a:rPr lang="cs-CZ" sz="2000" b="0" smtClean="0"/>
              <a:t> Stavební bytové </a:t>
            </a:r>
            <a:r>
              <a:rPr lang="cs-CZ" sz="2000" b="0" u="sng"/>
              <a:t>družstvo</a:t>
            </a:r>
            <a:r>
              <a:rPr lang="cs-CZ" sz="2000" b="0"/>
              <a:t> </a:t>
            </a:r>
            <a:r>
              <a:rPr lang="cs-CZ" sz="2000" b="0" smtClean="0"/>
              <a:t> Máj</a:t>
            </a:r>
            <a:endParaRPr lang="cs-CZ" sz="2000" b="0"/>
          </a:p>
          <a:p>
            <a:r>
              <a:rPr lang="cs-CZ" sz="2000" b="0"/>
              <a:t>	      </a:t>
            </a:r>
            <a:r>
              <a:rPr lang="cs-CZ" sz="2000" b="0" smtClean="0"/>
              <a:t>Fio </a:t>
            </a:r>
            <a:r>
              <a:rPr lang="cs-CZ" sz="2000" b="0" u="sng"/>
              <a:t>banka</a:t>
            </a:r>
            <a:r>
              <a:rPr lang="cs-CZ" sz="2000" b="0"/>
              <a:t>, a. s</a:t>
            </a:r>
            <a:r>
              <a:rPr lang="cs-CZ" sz="2000" b="0" smtClean="0"/>
              <a:t>. </a:t>
            </a:r>
            <a:endParaRPr lang="cs-CZ" sz="2000" b="0"/>
          </a:p>
          <a:p>
            <a:pPr>
              <a:lnSpc>
                <a:spcPct val="80000"/>
              </a:lnSpc>
            </a:pPr>
            <a:r>
              <a:rPr lang="cs-CZ" sz="2000" b="0"/>
              <a:t> 	          </a:t>
            </a:r>
          </a:p>
          <a:p>
            <a:pPr>
              <a:lnSpc>
                <a:spcPct val="80000"/>
              </a:lnSpc>
            </a:pPr>
            <a:r>
              <a:rPr lang="cs-CZ" sz="2000" b="1" i="1"/>
              <a:t>smíšený </a:t>
            </a:r>
            <a:r>
              <a:rPr lang="cs-CZ" sz="2000" b="0"/>
              <a:t>– </a:t>
            </a:r>
            <a:r>
              <a:rPr lang="cs-CZ" sz="2000" b="0" smtClean="0"/>
              <a:t>Hrabálkovo zahradnictví v Kuřimi, s. r. o.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	   Cestovní kancelář Zabloudil, s. r. o.</a:t>
            </a:r>
            <a:endParaRPr lang="cs-CZ" sz="2000" b="0"/>
          </a:p>
          <a:p>
            <a:pPr>
              <a:lnSpc>
                <a:spcPct val="80000"/>
              </a:lnSpc>
            </a:pPr>
            <a:r>
              <a:rPr lang="cs-CZ" sz="2000" i="1"/>
              <a:t>                            </a:t>
            </a:r>
          </a:p>
          <a:p>
            <a:pPr>
              <a:lnSpc>
                <a:spcPct val="80000"/>
              </a:lnSpc>
            </a:pPr>
            <a:r>
              <a:rPr lang="cs-CZ" sz="2000" b="1" i="1"/>
              <a:t>fantazijní</a:t>
            </a:r>
            <a:r>
              <a:rPr lang="cs-CZ" sz="2000" b="1"/>
              <a:t> </a:t>
            </a:r>
            <a:r>
              <a:rPr lang="cs-CZ" sz="2000" b="0" smtClean="0"/>
              <a:t>– </a:t>
            </a:r>
            <a:r>
              <a:rPr lang="cs-CZ" sz="2000" smtClean="0"/>
              <a:t>E.ON Distribuce, a.s., LILIE&amp;S COMPANY s.r.o.,     	     PAXERTIR, s.r.o.</a:t>
            </a:r>
            <a:endParaRPr lang="cs-CZ" sz="2000" b="0"/>
          </a:p>
        </p:txBody>
      </p:sp>
      <p:sp>
        <p:nvSpPr>
          <p:cNvPr id="9220" name="Text Box 12"/>
          <p:cNvSpPr txBox="1">
            <a:spLocks noChangeArrowheads="1"/>
          </p:cNvSpPr>
          <p:nvPr/>
        </p:nvSpPr>
        <p:spPr bwMode="auto">
          <a:xfrm>
            <a:off x="1428728" y="5286388"/>
            <a:ext cx="46434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i="1" smtClean="0"/>
              <a:t>	</a:t>
            </a:r>
            <a:r>
              <a:rPr lang="cs-CZ" b="0" smtClean="0"/>
              <a:t>veřejná obchodní společnost,  a spol.</a:t>
            </a:r>
          </a:p>
          <a:p>
            <a:pPr>
              <a:lnSpc>
                <a:spcPct val="80000"/>
              </a:lnSpc>
            </a:pPr>
            <a:r>
              <a:rPr lang="cs-CZ" b="0" smtClean="0"/>
              <a:t>	kom. spol., </a:t>
            </a:r>
          </a:p>
          <a:p>
            <a:pPr>
              <a:lnSpc>
                <a:spcPct val="80000"/>
              </a:lnSpc>
            </a:pPr>
            <a:r>
              <a:rPr lang="cs-CZ" b="0" smtClean="0"/>
              <a:t>	s. r. o.,</a:t>
            </a:r>
          </a:p>
          <a:p>
            <a:pPr>
              <a:lnSpc>
                <a:spcPct val="80000"/>
              </a:lnSpc>
            </a:pPr>
            <a:r>
              <a:rPr lang="cs-CZ" b="0" smtClean="0"/>
              <a:t>	akciová společnost, </a:t>
            </a:r>
          </a:p>
          <a:p>
            <a:pPr>
              <a:lnSpc>
                <a:spcPct val="80000"/>
              </a:lnSpc>
            </a:pPr>
            <a:r>
              <a:rPr lang="cs-CZ" b="0" smtClean="0"/>
              <a:t>	státní podnik	</a:t>
            </a:r>
            <a:endParaRPr lang="cs-CZ" b="0"/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>
            <a:off x="214282" y="1285860"/>
            <a:ext cx="2857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9224" name="Line 9"/>
          <p:cNvSpPr>
            <a:spLocks noChangeShapeType="1"/>
          </p:cNvSpPr>
          <p:nvPr/>
        </p:nvSpPr>
        <p:spPr bwMode="auto">
          <a:xfrm>
            <a:off x="285720" y="5000636"/>
            <a:ext cx="214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4714876" y="214290"/>
            <a:ext cx="4214842" cy="7143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1600" smtClean="0"/>
          </a:p>
          <a:p>
            <a:r>
              <a:rPr lang="cs-CZ" sz="1600" b="1" smtClean="0">
                <a:solidFill>
                  <a:srgbClr val="0070C0"/>
                </a:solidFill>
              </a:rPr>
              <a:t>§ 423 + § 132 až 134 OZ </a:t>
            </a:r>
          </a:p>
          <a:p>
            <a:r>
              <a:rPr lang="cs-CZ" sz="1600" b="1" smtClean="0">
                <a:solidFill>
                  <a:schemeClr val="accent6">
                    <a:lumMod val="50000"/>
                  </a:schemeClr>
                </a:solidFill>
              </a:rPr>
              <a:t>+ § 96, § 118/2, § 132/2, § 243/2, § 552/3  ZOK</a:t>
            </a:r>
          </a:p>
          <a:p>
            <a:pPr algn="ctr"/>
            <a:r>
              <a:rPr lang="cs-CZ" sz="160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cs-CZ" sz="16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14348" y="1142984"/>
            <a:ext cx="415690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cs-CZ" b="1" smtClean="0">
                <a:solidFill>
                  <a:schemeClr val="accent6">
                    <a:lumMod val="50000"/>
                  </a:schemeClr>
                </a:solidFill>
              </a:rPr>
              <a:t>Kmen: </a:t>
            </a:r>
            <a:r>
              <a:rPr lang="cs-CZ" b="1" smtClean="0"/>
              <a:t>jakýkoliv</a:t>
            </a:r>
            <a:r>
              <a:rPr lang="cs-CZ" b="1" smtClean="0">
                <a:solidFill>
                  <a:srgbClr val="00B050"/>
                </a:solidFill>
              </a:rPr>
              <a:t> </a:t>
            </a:r>
            <a:r>
              <a:rPr lang="cs-CZ" b="1" smtClean="0"/>
              <a:t>název </a:t>
            </a:r>
            <a:r>
              <a:rPr lang="cs-CZ" smtClean="0"/>
              <a:t> (tzv. firemní kmen)</a:t>
            </a: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42910" y="4857760"/>
            <a:ext cx="6357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smtClean="0">
                <a:solidFill>
                  <a:schemeClr val="accent6">
                    <a:lumMod val="50000"/>
                  </a:schemeClr>
                </a:solidFill>
              </a:rPr>
              <a:t>Označení </a:t>
            </a:r>
            <a:r>
              <a:rPr lang="cs-CZ" b="1" smtClean="0">
                <a:solidFill>
                  <a:srgbClr val="00B050"/>
                </a:solidFill>
              </a:rPr>
              <a:t> </a:t>
            </a:r>
            <a:r>
              <a:rPr lang="cs-CZ" smtClean="0"/>
              <a:t> vyjadřující </a:t>
            </a:r>
            <a:r>
              <a:rPr lang="cs-CZ" b="1" smtClean="0"/>
              <a:t>právní formu </a:t>
            </a:r>
            <a:r>
              <a:rPr lang="cs-CZ" i="1" smtClean="0"/>
              <a:t>konkrétní obchodní společnosti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1"/>
            <a:ext cx="7920880" cy="864096"/>
          </a:xfrm>
          <a:solidFill>
            <a:srgbClr val="FFFF99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smtClean="0"/>
              <a:t>Jak </a:t>
            </a:r>
            <a:r>
              <a:rPr lang="cs-CZ" sz="1800" smtClean="0"/>
              <a:t>soudy rozhodovaly </a:t>
            </a:r>
            <a:r>
              <a:rPr lang="cs-CZ" sz="1800"/>
              <a:t>a stále rozhodují o </a:t>
            </a:r>
            <a:r>
              <a:rPr lang="cs-CZ" sz="1800" b="1" smtClean="0"/>
              <a:t>zaměnitelnosti OBCHODNÍ FIRMY </a:t>
            </a:r>
            <a:r>
              <a:rPr lang="cs-CZ" sz="1800" smtClean="0"/>
              <a:t>s jinými firmami a </a:t>
            </a:r>
            <a:r>
              <a:rPr lang="cs-CZ" sz="1800" smtClean="0"/>
              <a:t>o </a:t>
            </a:r>
            <a:r>
              <a:rPr lang="cs-CZ" sz="1800" smtClean="0"/>
              <a:t>tom, komu svědčí </a:t>
            </a:r>
            <a:r>
              <a:rPr lang="cs-CZ" sz="1800" b="1" smtClean="0"/>
              <a:t>právo k FIRMĚ </a:t>
            </a:r>
            <a:r>
              <a:rPr lang="cs-CZ" sz="1800" smtClean="0"/>
              <a:t>?</a:t>
            </a:r>
          </a:p>
          <a:p>
            <a:pPr marL="0" indent="0">
              <a:buNone/>
            </a:pPr>
            <a:endParaRPr lang="cs-CZ" sz="1800" smtClean="0"/>
          </a:p>
          <a:p>
            <a:pPr marL="0" indent="0">
              <a:buNone/>
            </a:pPr>
            <a:r>
              <a:rPr lang="cs-CZ" sz="1800"/>
              <a:t>	</a:t>
            </a:r>
            <a:r>
              <a:rPr lang="cs-CZ" sz="1800" smtClean="0"/>
              <a:t>			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01477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444769" y="34574"/>
            <a:ext cx="1714480" cy="214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/>
              <a:t>Judikatura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14282" y="357166"/>
            <a:ext cx="8001056" cy="22837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0" smtClean="0"/>
              <a:t>žalobce 		</a:t>
            </a:r>
            <a:r>
              <a:rPr lang="cs-CZ" b="1" smtClean="0">
                <a:solidFill>
                  <a:srgbClr val="00B050"/>
                </a:solidFill>
              </a:rPr>
              <a:t>„</a:t>
            </a:r>
            <a:r>
              <a:rPr lang="cs-CZ" b="1">
                <a:solidFill>
                  <a:srgbClr val="00B050"/>
                </a:solidFill>
              </a:rPr>
              <a:t>SOREA, spol. </a:t>
            </a:r>
            <a:r>
              <a:rPr lang="cs-CZ" b="1" smtClean="0">
                <a:solidFill>
                  <a:srgbClr val="00B050"/>
                </a:solidFill>
              </a:rPr>
              <a:t>s r. o.“</a:t>
            </a:r>
          </a:p>
          <a:p>
            <a:pPr>
              <a:lnSpc>
                <a:spcPct val="80000"/>
              </a:lnSpc>
            </a:pPr>
            <a:r>
              <a:rPr lang="cs-CZ" b="0" smtClean="0"/>
              <a:t>žalovaný 		</a:t>
            </a:r>
            <a:r>
              <a:rPr lang="cs-CZ" b="1" smtClean="0">
                <a:solidFill>
                  <a:srgbClr val="C00000"/>
                </a:solidFill>
              </a:rPr>
              <a:t>„Soukromá reklamní agentura, s.r.o.“</a:t>
            </a:r>
          </a:p>
          <a:p>
            <a:pPr>
              <a:lnSpc>
                <a:spcPct val="80000"/>
              </a:lnSpc>
            </a:pPr>
            <a:endParaRPr lang="cs-CZ" b="0"/>
          </a:p>
          <a:p>
            <a:pPr>
              <a:lnSpc>
                <a:spcPct val="80000"/>
              </a:lnSpc>
            </a:pPr>
            <a:r>
              <a:rPr lang="cs-CZ" b="0"/>
              <a:t>Pokud je osvědčeno, že žalovaný </a:t>
            </a:r>
            <a:r>
              <a:rPr lang="cs-CZ" b="1" i="1"/>
              <a:t>běžně užívá</a:t>
            </a:r>
            <a:r>
              <a:rPr lang="cs-CZ" b="1"/>
              <a:t> </a:t>
            </a:r>
            <a:r>
              <a:rPr lang="cs-CZ" b="0"/>
              <a:t>nikoli své plné obchodní jméno, ale </a:t>
            </a:r>
          </a:p>
          <a:p>
            <a:pPr>
              <a:lnSpc>
                <a:spcPct val="80000"/>
              </a:lnSpc>
            </a:pPr>
            <a:r>
              <a:rPr lang="cs-CZ" b="0"/>
              <a:t>jeho</a:t>
            </a:r>
            <a:r>
              <a:rPr lang="cs-CZ" b="1" i="1"/>
              <a:t> zkratku</a:t>
            </a:r>
            <a:r>
              <a:rPr lang="cs-CZ" b="0"/>
              <a:t>, jež je však totožná s obchodním jménem žalobce, pak při posuzování </a:t>
            </a:r>
          </a:p>
          <a:p>
            <a:pPr>
              <a:lnSpc>
                <a:spcPct val="80000"/>
              </a:lnSpc>
            </a:pPr>
            <a:r>
              <a:rPr lang="cs-CZ" b="0"/>
              <a:t>podmínek pro vydání předběžného opatření, pokud jím má být uložena povinnost </a:t>
            </a:r>
          </a:p>
          <a:p>
            <a:pPr>
              <a:lnSpc>
                <a:spcPct val="80000"/>
              </a:lnSpc>
            </a:pPr>
            <a:r>
              <a:rPr lang="cs-CZ" b="0"/>
              <a:t>zdržet se tohoto užívání, je možno dovodit, že je zde dána značná pravděpodobnost </a:t>
            </a:r>
          </a:p>
          <a:p>
            <a:pPr>
              <a:lnSpc>
                <a:spcPct val="80000"/>
              </a:lnSpc>
            </a:pPr>
            <a:r>
              <a:rPr lang="cs-CZ" b="0"/>
              <a:t>odůvodněnosti tvrzení žalobce, že jednání žalovaného </a:t>
            </a:r>
            <a:r>
              <a:rPr lang="cs-CZ" b="1" i="1" smtClean="0"/>
              <a:t>narušuje </a:t>
            </a:r>
            <a:r>
              <a:rPr lang="cs-CZ" b="1" i="1"/>
              <a:t>jeho výlučná práva k obchodnímu jménu</a:t>
            </a:r>
            <a:r>
              <a:rPr lang="cs-CZ" b="1"/>
              <a:t>.</a:t>
            </a:r>
            <a:endParaRPr lang="cs-CZ" b="1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1600" smtClean="0">
                <a:solidFill>
                  <a:srgbClr val="0070C0"/>
                </a:solidFill>
              </a:rPr>
              <a:t>					       </a:t>
            </a:r>
            <a:r>
              <a:rPr lang="cs-CZ" sz="1600" smtClean="0">
                <a:solidFill>
                  <a:srgbClr val="C00000"/>
                </a:solidFill>
              </a:rPr>
              <a:t>VS Praha, sp. zn. 3 Cmo 426/95</a:t>
            </a:r>
            <a:endParaRPr lang="cs-CZ" sz="1600" b="0">
              <a:solidFill>
                <a:srgbClr val="C00000"/>
              </a:solidFill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428596" y="2643182"/>
            <a:ext cx="7429552" cy="20867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0" smtClean="0"/>
              <a:t>žalobce 		</a:t>
            </a:r>
            <a:r>
              <a:rPr lang="cs-CZ" b="1" smtClean="0">
                <a:solidFill>
                  <a:srgbClr val="00B050"/>
                </a:solidFill>
              </a:rPr>
              <a:t>„</a:t>
            </a:r>
            <a:r>
              <a:rPr lang="cs-CZ" b="1">
                <a:solidFill>
                  <a:srgbClr val="00B050"/>
                </a:solidFill>
              </a:rPr>
              <a:t>REKIS – Praha, spol. s r. o</a:t>
            </a:r>
            <a:r>
              <a:rPr lang="cs-CZ" b="1" smtClean="0">
                <a:solidFill>
                  <a:srgbClr val="00B050"/>
                </a:solidFill>
              </a:rPr>
              <a:t>.“</a:t>
            </a:r>
          </a:p>
          <a:p>
            <a:pPr>
              <a:lnSpc>
                <a:spcPct val="80000"/>
              </a:lnSpc>
            </a:pPr>
            <a:r>
              <a:rPr lang="cs-CZ" b="0" smtClean="0"/>
              <a:t>žalovaný 		</a:t>
            </a:r>
            <a:r>
              <a:rPr lang="cs-CZ" b="1" smtClean="0">
                <a:solidFill>
                  <a:srgbClr val="C00000"/>
                </a:solidFill>
              </a:rPr>
              <a:t>„</a:t>
            </a:r>
            <a:r>
              <a:rPr lang="cs-CZ" b="1">
                <a:solidFill>
                  <a:srgbClr val="C00000"/>
                </a:solidFill>
              </a:rPr>
              <a:t>REKIS – rekonstrukce, inženýrské sítě spol. s r</a:t>
            </a:r>
            <a:r>
              <a:rPr lang="cs-CZ" b="1" smtClean="0">
                <a:solidFill>
                  <a:srgbClr val="C00000"/>
                </a:solidFill>
              </a:rPr>
              <a:t>. o</a:t>
            </a:r>
            <a:r>
              <a:rPr lang="cs-CZ" b="1">
                <a:solidFill>
                  <a:srgbClr val="C00000"/>
                </a:solidFill>
              </a:rPr>
              <a:t>.“</a:t>
            </a:r>
          </a:p>
          <a:p>
            <a:pPr>
              <a:lnSpc>
                <a:spcPct val="80000"/>
              </a:lnSpc>
            </a:pPr>
            <a:endParaRPr lang="cs-CZ" b="0"/>
          </a:p>
          <a:p>
            <a:pPr>
              <a:lnSpc>
                <a:spcPct val="80000"/>
              </a:lnSpc>
            </a:pPr>
            <a:r>
              <a:rPr lang="cs-CZ" b="0"/>
              <a:t>Je nerozhodné, že rejstříkový soud povolil žalovanému zápis jeho </a:t>
            </a:r>
          </a:p>
          <a:p>
            <a:pPr>
              <a:lnSpc>
                <a:spcPct val="80000"/>
              </a:lnSpc>
            </a:pPr>
            <a:r>
              <a:rPr lang="cs-CZ" b="0"/>
              <a:t>obchodního jména, jehož </a:t>
            </a:r>
            <a:r>
              <a:rPr lang="cs-CZ" b="1" i="1"/>
              <a:t>zaměnitelnost s již dříve zapsaným obchodním </a:t>
            </a:r>
          </a:p>
          <a:p>
            <a:pPr>
              <a:lnSpc>
                <a:spcPct val="80000"/>
              </a:lnSpc>
            </a:pPr>
            <a:r>
              <a:rPr lang="cs-CZ" b="1" i="1"/>
              <a:t>jménem</a:t>
            </a:r>
            <a:r>
              <a:rPr lang="cs-CZ" b="0"/>
              <a:t> žalobce byla nyní v řízení zjištěna. </a:t>
            </a:r>
          </a:p>
          <a:p>
            <a:pPr>
              <a:lnSpc>
                <a:spcPct val="80000"/>
              </a:lnSpc>
            </a:pPr>
            <a:r>
              <a:rPr lang="cs-CZ" b="0"/>
              <a:t>Rozhodnutím o zápisu totiž nebylo rozhodnuto tak, že zapisované jméno </a:t>
            </a:r>
          </a:p>
          <a:p>
            <a:pPr>
              <a:lnSpc>
                <a:spcPct val="80000"/>
              </a:lnSpc>
            </a:pPr>
            <a:r>
              <a:rPr lang="cs-CZ" b="0"/>
              <a:t>je nezaměnitelné </a:t>
            </a:r>
            <a:r>
              <a:rPr lang="cs-CZ" b="0" smtClean="0"/>
              <a:t>s </a:t>
            </a:r>
            <a:r>
              <a:rPr lang="cs-CZ" b="0"/>
              <a:t>již dříve zapsanými obchodními jmény. </a:t>
            </a:r>
            <a:endParaRPr lang="cs-CZ" b="0" smtClean="0"/>
          </a:p>
          <a:p>
            <a:pPr>
              <a:lnSpc>
                <a:spcPct val="80000"/>
              </a:lnSpc>
            </a:pPr>
            <a:r>
              <a:rPr lang="cs-CZ" smtClean="0"/>
              <a:t>					</a:t>
            </a:r>
            <a:r>
              <a:rPr lang="cs-CZ" smtClean="0">
                <a:solidFill>
                  <a:srgbClr val="C00000"/>
                </a:solidFill>
              </a:rPr>
              <a:t>           </a:t>
            </a:r>
            <a:r>
              <a:rPr lang="cs-CZ" sz="1600" smtClean="0">
                <a:solidFill>
                  <a:srgbClr val="C00000"/>
                </a:solidFill>
              </a:rPr>
              <a:t>VS Praha, 3 Cmo 238/96</a:t>
            </a:r>
            <a:endParaRPr lang="cs-CZ" sz="1600" b="0">
              <a:solidFill>
                <a:srgbClr val="C00000"/>
              </a:solidFill>
            </a:endParaRP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214282" y="4786322"/>
            <a:ext cx="7858180" cy="18651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0" smtClean="0"/>
              <a:t>žalobce 		</a:t>
            </a:r>
            <a:r>
              <a:rPr lang="cs-CZ" b="1" smtClean="0">
                <a:solidFill>
                  <a:srgbClr val="00B050"/>
                </a:solidFill>
              </a:rPr>
              <a:t>„</a:t>
            </a:r>
            <a:r>
              <a:rPr lang="cs-CZ" b="1">
                <a:solidFill>
                  <a:srgbClr val="00B050"/>
                </a:solidFill>
              </a:rPr>
              <a:t>AZ Reklama, spol. s r.o</a:t>
            </a:r>
            <a:r>
              <a:rPr lang="cs-CZ" b="1" smtClean="0">
                <a:solidFill>
                  <a:srgbClr val="00B050"/>
                </a:solidFill>
              </a:rPr>
              <a:t>.“</a:t>
            </a:r>
          </a:p>
          <a:p>
            <a:pPr>
              <a:lnSpc>
                <a:spcPct val="80000"/>
              </a:lnSpc>
            </a:pPr>
            <a:r>
              <a:rPr lang="cs-CZ" b="0" smtClean="0"/>
              <a:t>žalovaný 		</a:t>
            </a:r>
            <a:r>
              <a:rPr lang="cs-CZ" b="1" smtClean="0">
                <a:solidFill>
                  <a:srgbClr val="C00000"/>
                </a:solidFill>
              </a:rPr>
              <a:t>„</a:t>
            </a:r>
            <a:r>
              <a:rPr lang="cs-CZ" b="1">
                <a:solidFill>
                  <a:srgbClr val="C00000"/>
                </a:solidFill>
              </a:rPr>
              <a:t>Jan Novák AZ reklama</a:t>
            </a:r>
            <a:r>
              <a:rPr lang="cs-CZ" b="1" smtClean="0">
                <a:solidFill>
                  <a:srgbClr val="C00000"/>
                </a:solidFill>
              </a:rPr>
              <a:t>“</a:t>
            </a:r>
          </a:p>
          <a:p>
            <a:pPr>
              <a:lnSpc>
                <a:spcPct val="80000"/>
              </a:lnSpc>
            </a:pPr>
            <a:endParaRPr lang="cs-CZ" b="0"/>
          </a:p>
          <a:p>
            <a:pPr>
              <a:lnSpc>
                <a:spcPct val="80000"/>
              </a:lnSpc>
            </a:pPr>
            <a:r>
              <a:rPr lang="cs-CZ" b="0"/>
              <a:t>Soutěžitel, jenž použil </a:t>
            </a:r>
            <a:r>
              <a:rPr lang="cs-CZ" b="1" i="1"/>
              <a:t>jako dodatek pro své obchodní jméno kmen </a:t>
            </a:r>
          </a:p>
          <a:p>
            <a:pPr>
              <a:lnSpc>
                <a:spcPct val="80000"/>
              </a:lnSpc>
            </a:pPr>
            <a:r>
              <a:rPr lang="cs-CZ" b="1" i="1"/>
              <a:t>obchodního jména druhého soutěžitele</a:t>
            </a:r>
            <a:r>
              <a:rPr lang="cs-CZ" b="0"/>
              <a:t>, vyvolal tak možnost, že oba účastníci </a:t>
            </a:r>
          </a:p>
          <a:p>
            <a:pPr>
              <a:lnSpc>
                <a:spcPct val="80000"/>
              </a:lnSpc>
            </a:pPr>
            <a:r>
              <a:rPr lang="cs-CZ" b="0"/>
              <a:t>řízení budou zaměňováni či bude vzbuzován dojem o existenci určitého </a:t>
            </a:r>
            <a:r>
              <a:rPr lang="cs-CZ" smtClean="0"/>
              <a:t>propojení </a:t>
            </a:r>
            <a:endParaRPr lang="cs-CZ" b="0"/>
          </a:p>
          <a:p>
            <a:pPr>
              <a:lnSpc>
                <a:spcPct val="80000"/>
              </a:lnSpc>
            </a:pPr>
            <a:r>
              <a:rPr lang="cs-CZ" b="0" smtClean="0"/>
              <a:t>účastníků</a:t>
            </a:r>
            <a:r>
              <a:rPr lang="cs-CZ" b="0"/>
              <a:t>, ač tady takové propojení není a naopak jde o vztah konkurence</a:t>
            </a:r>
            <a:r>
              <a:rPr lang="cs-CZ" b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b="0" smtClean="0"/>
              <a:t>				</a:t>
            </a:r>
            <a:r>
              <a:rPr lang="cs-CZ" smtClean="0"/>
              <a:t> 	         </a:t>
            </a:r>
            <a:r>
              <a:rPr lang="cs-CZ" sz="1600" smtClean="0">
                <a:solidFill>
                  <a:srgbClr val="C00000"/>
                </a:solidFill>
              </a:rPr>
              <a:t>VS Praha, sp. zn. 3 Cmo 254/97</a:t>
            </a:r>
            <a:endParaRPr lang="cs-CZ" sz="1600" b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785786" y="2500306"/>
            <a:ext cx="7572428" cy="20621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2000" b="0" smtClean="0"/>
              <a:t>žalobce 		</a:t>
            </a:r>
            <a:r>
              <a:rPr lang="cs-CZ" sz="2000" b="1" smtClean="0">
                <a:solidFill>
                  <a:srgbClr val="00B050"/>
                </a:solidFill>
              </a:rPr>
              <a:t>„</a:t>
            </a:r>
            <a:r>
              <a:rPr lang="cs-CZ" sz="2000" b="1">
                <a:solidFill>
                  <a:srgbClr val="00B050"/>
                </a:solidFill>
              </a:rPr>
              <a:t>Podzemní stavby Praha, a.s.“</a:t>
            </a:r>
            <a:r>
              <a:rPr lang="cs-CZ" sz="2000" b="0">
                <a:solidFill>
                  <a:srgbClr val="00B050"/>
                </a:solidFill>
              </a:rPr>
              <a:t>,</a:t>
            </a:r>
          </a:p>
          <a:p>
            <a:pPr>
              <a:lnSpc>
                <a:spcPct val="80000"/>
              </a:lnSpc>
            </a:pPr>
            <a:r>
              <a:rPr lang="cs-CZ" sz="2000" b="0" smtClean="0"/>
              <a:t>žalovaní 		</a:t>
            </a:r>
            <a:r>
              <a:rPr lang="cs-CZ" sz="2000" b="1" smtClean="0">
                <a:solidFill>
                  <a:srgbClr val="C00000"/>
                </a:solidFill>
              </a:rPr>
              <a:t>„</a:t>
            </a:r>
            <a:r>
              <a:rPr lang="cs-CZ" sz="2000" b="1">
                <a:solidFill>
                  <a:srgbClr val="C00000"/>
                </a:solidFill>
              </a:rPr>
              <a:t>Podzemní stavby Bohemia, a.s.“ a</a:t>
            </a:r>
          </a:p>
          <a:p>
            <a:pPr>
              <a:lnSpc>
                <a:spcPct val="80000"/>
              </a:lnSpc>
            </a:pPr>
            <a:r>
              <a:rPr lang="cs-CZ" sz="2000" b="1">
                <a:solidFill>
                  <a:srgbClr val="C00000"/>
                </a:solidFill>
              </a:rPr>
              <a:t>                             </a:t>
            </a:r>
            <a:r>
              <a:rPr lang="cs-CZ" sz="2000" b="1" smtClean="0">
                <a:solidFill>
                  <a:srgbClr val="C00000"/>
                </a:solidFill>
              </a:rPr>
              <a:t>	„</a:t>
            </a:r>
            <a:r>
              <a:rPr lang="cs-CZ" sz="2000" b="1">
                <a:solidFill>
                  <a:srgbClr val="C00000"/>
                </a:solidFill>
              </a:rPr>
              <a:t>Podzemní stavby Bohemia, divize 1, spol. s r. o.“</a:t>
            </a:r>
            <a:r>
              <a:rPr lang="cs-CZ" sz="2000" b="0"/>
              <a:t>		</a:t>
            </a:r>
          </a:p>
          <a:p>
            <a:pPr>
              <a:lnSpc>
                <a:spcPct val="80000"/>
              </a:lnSpc>
            </a:pPr>
            <a:r>
              <a:rPr lang="cs-CZ" sz="2000" b="0"/>
              <a:t>Zaměnitelnost obchodních jmen soud posuzuje především  </a:t>
            </a:r>
            <a:r>
              <a:rPr lang="cs-CZ" sz="2000" b="1"/>
              <a:t>z </a:t>
            </a:r>
            <a:r>
              <a:rPr lang="cs-CZ" sz="2000" b="1" i="1"/>
              <a:t>pohledu průměrného zákazníka účastníků</a:t>
            </a:r>
            <a:r>
              <a:rPr lang="cs-CZ" sz="2000" b="1" smtClean="0"/>
              <a:t>. 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		 			    </a:t>
            </a:r>
            <a:r>
              <a:rPr lang="cs-CZ" sz="1600" smtClean="0">
                <a:solidFill>
                  <a:srgbClr val="C00000"/>
                </a:solidFill>
              </a:rPr>
              <a:t>VS Praha, sp. zn. 3 Cmo 371/95</a:t>
            </a:r>
            <a:endParaRPr lang="cs-CZ" sz="1600" b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endParaRPr lang="cs-CZ" sz="2000" b="0">
              <a:solidFill>
                <a:srgbClr val="C00000"/>
              </a:solidFill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571472" y="4714884"/>
            <a:ext cx="7993063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cs-CZ" sz="2000" b="0" smtClean="0"/>
              <a:t>Nelze </a:t>
            </a:r>
            <a:r>
              <a:rPr lang="cs-CZ" sz="2000" b="0"/>
              <a:t>přisvědčit námitkám dovolatelů o nezaměnitelnosti stávajících obchodních jmen žalobce a obou žalovaných. Slovní spojení „Podzemní stavby“ je </a:t>
            </a:r>
            <a:r>
              <a:rPr lang="cs-CZ" sz="2000" b="1" i="1"/>
              <a:t>dominantním prvkem</a:t>
            </a:r>
            <a:r>
              <a:rPr lang="cs-CZ" sz="2000" b="1"/>
              <a:t> </a:t>
            </a:r>
            <a:r>
              <a:rPr lang="cs-CZ" sz="2000" b="0"/>
              <a:t>obchodních jmen</a:t>
            </a:r>
            <a:r>
              <a:rPr lang="cs-CZ" sz="2000" b="0" smtClean="0"/>
              <a:t>...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				</a:t>
            </a:r>
            <a:r>
              <a:rPr lang="cs-CZ" sz="2000" smtClean="0">
                <a:solidFill>
                  <a:srgbClr val="0070C0"/>
                </a:solidFill>
              </a:rPr>
              <a:t>       </a:t>
            </a:r>
            <a:r>
              <a:rPr lang="cs-CZ" sz="1600" smtClean="0">
                <a:solidFill>
                  <a:srgbClr val="C00000"/>
                </a:solidFill>
              </a:rPr>
              <a:t>NS ČR (k dovolání) , sp. zn. 1 Odon 108/97 </a:t>
            </a:r>
            <a:endParaRPr lang="cs-CZ" sz="1600" b="0">
              <a:solidFill>
                <a:srgbClr val="C00000"/>
              </a:solidFill>
            </a:endParaRP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447675" y="43846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b="0"/>
          </a:p>
        </p:txBody>
      </p:sp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357157" y="285751"/>
            <a:ext cx="8286809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2000" b="0" smtClean="0"/>
              <a:t>žalobce 		</a:t>
            </a:r>
            <a:r>
              <a:rPr lang="cs-CZ" sz="2000" b="1" smtClean="0">
                <a:solidFill>
                  <a:srgbClr val="00B050"/>
                </a:solidFill>
              </a:rPr>
              <a:t>„</a:t>
            </a:r>
            <a:r>
              <a:rPr lang="cs-CZ" sz="2000" b="1">
                <a:solidFill>
                  <a:srgbClr val="00B050"/>
                </a:solidFill>
              </a:rPr>
              <a:t>Jan Novák – PRIVAT TOUR, L.“</a:t>
            </a:r>
          </a:p>
          <a:p>
            <a:pPr>
              <a:lnSpc>
                <a:spcPct val="80000"/>
              </a:lnSpc>
            </a:pPr>
            <a:r>
              <a:rPr lang="cs-CZ" sz="2000" b="0" smtClean="0"/>
              <a:t>žalovaný 	</a:t>
            </a:r>
            <a:r>
              <a:rPr lang="cs-CZ" sz="2000" b="1" smtClean="0">
                <a:solidFill>
                  <a:srgbClr val="C00000"/>
                </a:solidFill>
              </a:rPr>
              <a:t>„</a:t>
            </a:r>
            <a:r>
              <a:rPr lang="cs-CZ" sz="2000" b="1">
                <a:solidFill>
                  <a:srgbClr val="C00000"/>
                </a:solidFill>
              </a:rPr>
              <a:t>PRIVAT TOUR, L., s</a:t>
            </a:r>
            <a:r>
              <a:rPr lang="cs-CZ" sz="2000" b="1" smtClean="0">
                <a:solidFill>
                  <a:srgbClr val="C00000"/>
                </a:solidFill>
              </a:rPr>
              <a:t>. r. o</a:t>
            </a:r>
            <a:r>
              <a:rPr lang="cs-CZ" sz="2000" b="1">
                <a:solidFill>
                  <a:srgbClr val="C00000"/>
                </a:solidFill>
              </a:rPr>
              <a:t>.“</a:t>
            </a:r>
          </a:p>
          <a:p>
            <a:pPr>
              <a:lnSpc>
                <a:spcPct val="80000"/>
              </a:lnSpc>
            </a:pPr>
            <a:endParaRPr lang="cs-CZ" sz="2000" b="0"/>
          </a:p>
          <a:p>
            <a:pPr>
              <a:lnSpc>
                <a:spcPct val="80000"/>
              </a:lnSpc>
            </a:pPr>
            <a:r>
              <a:rPr lang="cs-CZ" sz="2000" b="0"/>
              <a:t>V případě, kdy dva podnikatelé užívají shodné či zaměnitelné obchodní jméno,  </a:t>
            </a:r>
            <a:r>
              <a:rPr lang="cs-CZ" sz="2000" b="1" i="1"/>
              <a:t>právo na jeho ochranu</a:t>
            </a:r>
            <a:r>
              <a:rPr lang="cs-CZ" sz="2000" b="1"/>
              <a:t> </a:t>
            </a:r>
            <a:r>
              <a:rPr lang="cs-CZ" sz="2000" b="0"/>
              <a:t>má ten, v jehož prospěch </a:t>
            </a:r>
            <a:r>
              <a:rPr lang="cs-CZ" sz="2000" b="1" i="1"/>
              <a:t>svědčí časová priorita</a:t>
            </a:r>
            <a:r>
              <a:rPr lang="cs-CZ" sz="2000" b="0"/>
              <a:t>. Je přitom nerozhodné, zda jde o fyzickou či právnickou osobu</a:t>
            </a:r>
            <a:r>
              <a:rPr lang="cs-CZ" sz="2000" b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						</a:t>
            </a:r>
            <a:r>
              <a:rPr lang="cs-CZ" sz="1600" smtClean="0">
                <a:solidFill>
                  <a:srgbClr val="C00000"/>
                </a:solidFill>
              </a:rPr>
              <a:t>VS Praha, sp. zn. 3 Cmo 233/92</a:t>
            </a:r>
            <a:endParaRPr lang="cs-CZ" sz="1600" b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endParaRPr lang="cs-CZ" sz="2000" u="sng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1018015" y="1795995"/>
            <a:ext cx="114300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smtClean="0">
                <a:solidFill>
                  <a:srgbClr val="FF0000"/>
                </a:solidFill>
              </a:rPr>
              <a:t>SUBJEKT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5159367" y="834922"/>
            <a:ext cx="121443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   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 b="1" smtClean="0">
                <a:solidFill>
                  <a:srgbClr val="FF0000"/>
                </a:solidFill>
              </a:rPr>
              <a:t>OBJEKT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2058" name="Text Box 14"/>
          <p:cNvSpPr txBox="1">
            <a:spLocks noChangeArrowheads="1"/>
          </p:cNvSpPr>
          <p:nvPr/>
        </p:nvSpPr>
        <p:spPr bwMode="auto">
          <a:xfrm>
            <a:off x="510436" y="2485905"/>
            <a:ext cx="2262927" cy="160043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1"/>
              <a:t>podnikatel</a:t>
            </a:r>
          </a:p>
          <a:p>
            <a:r>
              <a:rPr lang="cs-CZ" sz="1600" b="0"/>
              <a:t>= obchodní společnost,</a:t>
            </a:r>
          </a:p>
          <a:p>
            <a:r>
              <a:rPr lang="cs-CZ" sz="1600" b="0"/>
              <a:t>   družstvo, státní podnik,</a:t>
            </a:r>
          </a:p>
          <a:p>
            <a:r>
              <a:rPr lang="cs-CZ" sz="1600" b="0"/>
              <a:t>   živnostník, advokát,</a:t>
            </a:r>
          </a:p>
          <a:p>
            <a:r>
              <a:rPr lang="cs-CZ" sz="1600" b="0"/>
              <a:t>   </a:t>
            </a:r>
            <a:r>
              <a:rPr lang="cs-CZ" sz="1600" smtClean="0"/>
              <a:t>notář, veterinář, </a:t>
            </a:r>
          </a:p>
          <a:p>
            <a:r>
              <a:rPr lang="cs-CZ" sz="1600" b="0" smtClean="0"/>
              <a:t>    zemědělec aj.</a:t>
            </a:r>
            <a:endParaRPr lang="cs-CZ" sz="1600" b="0"/>
          </a:p>
        </p:txBody>
      </p:sp>
      <p:sp>
        <p:nvSpPr>
          <p:cNvPr id="2063" name="Text Box 19"/>
          <p:cNvSpPr txBox="1">
            <a:spLocks noChangeArrowheads="1"/>
          </p:cNvSpPr>
          <p:nvPr/>
        </p:nvSpPr>
        <p:spPr bwMode="auto">
          <a:xfrm>
            <a:off x="5940425" y="3141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b="0"/>
          </a:p>
        </p:txBody>
      </p:sp>
      <p:sp>
        <p:nvSpPr>
          <p:cNvPr id="2064" name="Text Box 21"/>
          <p:cNvSpPr txBox="1">
            <a:spLocks noChangeArrowheads="1"/>
          </p:cNvSpPr>
          <p:nvPr/>
        </p:nvSpPr>
        <p:spPr bwMode="auto">
          <a:xfrm>
            <a:off x="4870118" y="1495341"/>
            <a:ext cx="1856654" cy="14773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smtClean="0"/>
              <a:t>obchodní závod</a:t>
            </a:r>
          </a:p>
          <a:p>
            <a:endParaRPr lang="cs-CZ" b="1"/>
          </a:p>
          <a:p>
            <a:endParaRPr lang="cs-CZ" b="1" smtClean="0"/>
          </a:p>
          <a:p>
            <a:endParaRPr lang="cs-CZ" b="1"/>
          </a:p>
          <a:p>
            <a:endParaRPr lang="cs-CZ" b="1"/>
          </a:p>
        </p:txBody>
      </p:sp>
      <p:sp>
        <p:nvSpPr>
          <p:cNvPr id="2065" name="Text Box 22"/>
          <p:cNvSpPr txBox="1">
            <a:spLocks noChangeArrowheads="1"/>
          </p:cNvSpPr>
          <p:nvPr/>
        </p:nvSpPr>
        <p:spPr bwMode="auto">
          <a:xfrm>
            <a:off x="5353656" y="4057725"/>
            <a:ext cx="317878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mtClean="0"/>
              <a:t>p</a:t>
            </a:r>
            <a:r>
              <a:rPr lang="cs-CZ" b="0" smtClean="0"/>
              <a:t>obočka, odštěpný závod,</a:t>
            </a:r>
          </a:p>
          <a:p>
            <a:r>
              <a:rPr lang="cs-CZ"/>
              <a:t>j</a:t>
            </a:r>
            <a:r>
              <a:rPr lang="cs-CZ" smtClean="0"/>
              <a:t>iná organizační složka</a:t>
            </a:r>
            <a:endParaRPr lang="cs-CZ" b="0"/>
          </a:p>
        </p:txBody>
      </p:sp>
      <p:sp>
        <p:nvSpPr>
          <p:cNvPr id="2066" name="Text Box 23"/>
          <p:cNvSpPr txBox="1">
            <a:spLocks noChangeArrowheads="1"/>
          </p:cNvSpPr>
          <p:nvPr/>
        </p:nvSpPr>
        <p:spPr bwMode="auto">
          <a:xfrm>
            <a:off x="5240200" y="5014640"/>
            <a:ext cx="132125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mtClean="0"/>
              <a:t>p</a:t>
            </a:r>
            <a:r>
              <a:rPr lang="cs-CZ" b="0" smtClean="0"/>
              <a:t>rovozovna </a:t>
            </a:r>
            <a:endParaRPr lang="cs-CZ" b="0"/>
          </a:p>
        </p:txBody>
      </p:sp>
      <p:sp>
        <p:nvSpPr>
          <p:cNvPr id="2067" name="Line 24"/>
          <p:cNvSpPr>
            <a:spLocks noChangeShapeType="1"/>
          </p:cNvSpPr>
          <p:nvPr/>
        </p:nvSpPr>
        <p:spPr bwMode="auto">
          <a:xfrm flipV="1">
            <a:off x="2773361" y="2165325"/>
            <a:ext cx="2093926" cy="976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9" name="Line 26"/>
          <p:cNvSpPr>
            <a:spLocks noChangeShapeType="1"/>
          </p:cNvSpPr>
          <p:nvPr/>
        </p:nvSpPr>
        <p:spPr bwMode="auto">
          <a:xfrm>
            <a:off x="2773361" y="3428999"/>
            <a:ext cx="2533494" cy="9779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71" name="Text Box 28"/>
          <p:cNvSpPr txBox="1">
            <a:spLocks noChangeArrowheads="1"/>
          </p:cNvSpPr>
          <p:nvPr/>
        </p:nvSpPr>
        <p:spPr bwMode="auto">
          <a:xfrm>
            <a:off x="1369845" y="4257780"/>
            <a:ext cx="1582356" cy="33855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smtClean="0">
                <a:solidFill>
                  <a:srgbClr val="0070C0"/>
                </a:solidFill>
              </a:rPr>
              <a:t>§ 420 a § 421 OZ</a:t>
            </a:r>
            <a:endParaRPr lang="cs-CZ" sz="1600" b="1">
              <a:solidFill>
                <a:srgbClr val="0070C0"/>
              </a:solidFill>
            </a:endParaRPr>
          </a:p>
        </p:txBody>
      </p:sp>
      <p:sp>
        <p:nvSpPr>
          <p:cNvPr id="2072" name="Text Box 29"/>
          <p:cNvSpPr txBox="1">
            <a:spLocks noChangeArrowheads="1"/>
          </p:cNvSpPr>
          <p:nvPr/>
        </p:nvSpPr>
        <p:spPr bwMode="auto">
          <a:xfrm>
            <a:off x="5465590" y="3071033"/>
            <a:ext cx="3664375" cy="73866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400" b="1" smtClean="0">
                <a:solidFill>
                  <a:srgbClr val="0070C0"/>
                </a:solidFill>
              </a:rPr>
              <a:t>§ 423 – 428  OZ</a:t>
            </a:r>
            <a:r>
              <a:rPr lang="cs-CZ" sz="1400" b="1">
                <a:solidFill>
                  <a:srgbClr val="0070C0"/>
                </a:solidFill>
              </a:rPr>
              <a:t> </a:t>
            </a:r>
            <a:endParaRPr lang="cs-CZ" sz="1400" b="1" smtClean="0">
              <a:solidFill>
                <a:srgbClr val="0070C0"/>
              </a:solidFill>
            </a:endParaRPr>
          </a:p>
          <a:p>
            <a:r>
              <a:rPr lang="cs-CZ" sz="1400" smtClean="0"/>
              <a:t>+ § 96, § 118/2, § 132/2, § 243/2, § 552/3  ZOK</a:t>
            </a:r>
          </a:p>
          <a:p>
            <a:r>
              <a:rPr lang="cs-CZ" sz="1400" smtClean="0"/>
              <a:t>+ zák. o veř. rejstřících</a:t>
            </a:r>
            <a:endParaRPr lang="cs-CZ" sz="1400"/>
          </a:p>
        </p:txBody>
      </p:sp>
      <p:sp>
        <p:nvSpPr>
          <p:cNvPr id="2073" name="Text Box 30"/>
          <p:cNvSpPr txBox="1">
            <a:spLocks noChangeArrowheads="1"/>
          </p:cNvSpPr>
          <p:nvPr/>
        </p:nvSpPr>
        <p:spPr bwMode="auto">
          <a:xfrm>
            <a:off x="6900176" y="1642107"/>
            <a:ext cx="1071570" cy="33855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smtClean="0">
                <a:solidFill>
                  <a:srgbClr val="0070C0"/>
                </a:solidFill>
              </a:rPr>
              <a:t>§ 502 OZ </a:t>
            </a:r>
            <a:endParaRPr lang="cs-CZ" sz="1600">
              <a:solidFill>
                <a:srgbClr val="0070C0"/>
              </a:solidFill>
            </a:endParaRPr>
          </a:p>
        </p:txBody>
      </p:sp>
      <p:sp>
        <p:nvSpPr>
          <p:cNvPr id="2074" name="Text Box 31"/>
          <p:cNvSpPr txBox="1">
            <a:spLocks noChangeArrowheads="1"/>
          </p:cNvSpPr>
          <p:nvPr/>
        </p:nvSpPr>
        <p:spPr bwMode="auto">
          <a:xfrm>
            <a:off x="7573447" y="4818638"/>
            <a:ext cx="921471" cy="33855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smtClean="0">
                <a:solidFill>
                  <a:srgbClr val="0070C0"/>
                </a:solidFill>
              </a:rPr>
              <a:t>§ 503 OZ</a:t>
            </a:r>
            <a:endParaRPr lang="cs-CZ" sz="1600">
              <a:solidFill>
                <a:srgbClr val="0070C0"/>
              </a:solidFill>
            </a:endParaRPr>
          </a:p>
        </p:txBody>
      </p:sp>
      <p:sp>
        <p:nvSpPr>
          <p:cNvPr id="2075" name="Text Box 32"/>
          <p:cNvSpPr txBox="1">
            <a:spLocks noChangeArrowheads="1"/>
          </p:cNvSpPr>
          <p:nvPr/>
        </p:nvSpPr>
        <p:spPr bwMode="auto">
          <a:xfrm>
            <a:off x="6124575" y="5480038"/>
            <a:ext cx="1104213" cy="33855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smtClean="0">
                <a:solidFill>
                  <a:srgbClr val="0070C0"/>
                </a:solidFill>
              </a:rPr>
              <a:t>§ 430/2 OZ</a:t>
            </a:r>
            <a:endParaRPr lang="cs-CZ" sz="1600">
              <a:solidFill>
                <a:srgbClr val="0070C0"/>
              </a:solidFill>
            </a:endParaRPr>
          </a:p>
        </p:txBody>
      </p:sp>
      <p:sp>
        <p:nvSpPr>
          <p:cNvPr id="2079" name="Line 36"/>
          <p:cNvSpPr>
            <a:spLocks noChangeShapeType="1"/>
          </p:cNvSpPr>
          <p:nvPr/>
        </p:nvSpPr>
        <p:spPr bwMode="auto">
          <a:xfrm>
            <a:off x="2773361" y="3606299"/>
            <a:ext cx="2400575" cy="15678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2" name="Text Box 18"/>
          <p:cNvSpPr txBox="1">
            <a:spLocks noChangeArrowheads="1"/>
          </p:cNvSpPr>
          <p:nvPr/>
        </p:nvSpPr>
        <p:spPr bwMode="auto">
          <a:xfrm>
            <a:off x="4975330" y="2411742"/>
            <a:ext cx="1643399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obchodní firma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61023" y="234699"/>
            <a:ext cx="2131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Základní pojmy</a:t>
            </a:r>
            <a:endParaRPr lang="cs-CZ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6"/>
          <p:cNvSpPr txBox="1">
            <a:spLocks noChangeArrowheads="1"/>
          </p:cNvSpPr>
          <p:nvPr/>
        </p:nvSpPr>
        <p:spPr bwMode="auto">
          <a:xfrm>
            <a:off x="214282" y="500042"/>
            <a:ext cx="8572500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cs-CZ" sz="2000" b="0" smtClean="0"/>
              <a:t>žalobce 		</a:t>
            </a:r>
            <a:r>
              <a:rPr lang="cs-CZ" sz="2000" b="1" smtClean="0">
                <a:solidFill>
                  <a:srgbClr val="00B050"/>
                </a:solidFill>
              </a:rPr>
              <a:t>„</a:t>
            </a:r>
            <a:r>
              <a:rPr lang="cs-CZ" sz="2000" b="1">
                <a:solidFill>
                  <a:srgbClr val="00B050"/>
                </a:solidFill>
              </a:rPr>
              <a:t>Delie Praha, spol. s r. o</a:t>
            </a:r>
            <a:r>
              <a:rPr lang="cs-CZ" sz="2000" b="1" smtClean="0">
                <a:solidFill>
                  <a:srgbClr val="00B050"/>
                </a:solidFill>
              </a:rPr>
              <a:t>.“    </a:t>
            </a:r>
            <a:r>
              <a:rPr lang="cs-CZ" sz="2000" b="0" smtClean="0"/>
              <a:t>se </a:t>
            </a:r>
            <a:r>
              <a:rPr lang="cs-CZ" sz="2000" b="0"/>
              <a:t>sídlem v </a:t>
            </a:r>
            <a:r>
              <a:rPr lang="cs-CZ" sz="2000" b="0" smtClean="0"/>
              <a:t>Praze</a:t>
            </a:r>
          </a:p>
          <a:p>
            <a:pPr>
              <a:lnSpc>
                <a:spcPct val="80000"/>
              </a:lnSpc>
            </a:pPr>
            <a:r>
              <a:rPr lang="cs-CZ" sz="2000" b="0" smtClean="0"/>
              <a:t>žalovaný 	</a:t>
            </a:r>
            <a:r>
              <a:rPr lang="cs-CZ" sz="2000" b="1" smtClean="0">
                <a:solidFill>
                  <a:srgbClr val="C00000"/>
                </a:solidFill>
              </a:rPr>
              <a:t>„</a:t>
            </a:r>
            <a:r>
              <a:rPr lang="cs-CZ" sz="2000" b="1">
                <a:solidFill>
                  <a:srgbClr val="C00000"/>
                </a:solidFill>
              </a:rPr>
              <a:t>DELIA FOCUS, spol. s r.o</a:t>
            </a:r>
            <a:r>
              <a:rPr lang="cs-CZ" sz="2000" b="1" smtClean="0">
                <a:solidFill>
                  <a:srgbClr val="C00000"/>
                </a:solidFill>
              </a:rPr>
              <a:t>.“</a:t>
            </a:r>
            <a:r>
              <a:rPr lang="cs-CZ" sz="2000" b="0" smtClean="0"/>
              <a:t>  se </a:t>
            </a:r>
            <a:r>
              <a:rPr lang="cs-CZ" sz="2000" b="0"/>
              <a:t>sídlem v Praze</a:t>
            </a:r>
          </a:p>
          <a:p>
            <a:pPr>
              <a:lnSpc>
                <a:spcPct val="80000"/>
              </a:lnSpc>
            </a:pPr>
            <a:endParaRPr lang="cs-CZ" sz="2000" b="0"/>
          </a:p>
          <a:p>
            <a:pPr>
              <a:lnSpc>
                <a:spcPct val="80000"/>
              </a:lnSpc>
            </a:pPr>
            <a:r>
              <a:rPr lang="cs-CZ" sz="2000" b="0"/>
              <a:t>Za zaměnitelné je třeba pokládat obchodní jméno tehdy, pokud </a:t>
            </a:r>
            <a:r>
              <a:rPr lang="cs-CZ" sz="2000" b="1" i="1"/>
              <a:t>se shoduje </a:t>
            </a:r>
            <a:r>
              <a:rPr lang="cs-CZ" sz="2000" b="0"/>
              <a:t>(či jen nepatrně odlišuje) </a:t>
            </a:r>
            <a:r>
              <a:rPr lang="cs-CZ" sz="2000" b="1" i="1"/>
              <a:t>v určité výrazné – dominantní části</a:t>
            </a:r>
            <a:r>
              <a:rPr lang="cs-CZ" sz="2000" b="1"/>
              <a:t> </a:t>
            </a:r>
            <a:r>
              <a:rPr lang="cs-CZ" sz="2000" smtClean="0"/>
              <a:t>s obchodním jménem </a:t>
            </a:r>
            <a:endParaRPr lang="cs-CZ" sz="2000" b="1"/>
          </a:p>
          <a:p>
            <a:pPr>
              <a:lnSpc>
                <a:spcPct val="80000"/>
              </a:lnSpc>
            </a:pPr>
            <a:r>
              <a:rPr lang="cs-CZ" sz="2000" b="0" smtClean="0"/>
              <a:t>jiného </a:t>
            </a:r>
            <a:r>
              <a:rPr lang="cs-CZ" sz="2000" b="0"/>
              <a:t>podnikatele. </a:t>
            </a:r>
            <a:endParaRPr lang="cs-CZ" sz="2000" b="0" smtClean="0"/>
          </a:p>
          <a:p>
            <a:pPr>
              <a:lnSpc>
                <a:spcPct val="80000"/>
              </a:lnSpc>
            </a:pPr>
            <a:r>
              <a:rPr lang="cs-CZ" sz="2000" b="0" smtClean="0"/>
              <a:t>Je </a:t>
            </a:r>
            <a:r>
              <a:rPr lang="cs-CZ" sz="2000" b="0"/>
              <a:t>totiž v přirozenosti zákazníků, že jim utkví v paměti povětšinou právě taková dominantní část obchodního jména</a:t>
            </a:r>
            <a:r>
              <a:rPr lang="cs-CZ" sz="2000" b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						</a:t>
            </a:r>
            <a:r>
              <a:rPr lang="cs-CZ" sz="1600" smtClean="0">
                <a:solidFill>
                  <a:srgbClr val="C00000"/>
                </a:solidFill>
              </a:rPr>
              <a:t>VS Praha, sp. zn. 3 Cmo 52/98</a:t>
            </a:r>
            <a:endParaRPr lang="cs-CZ" sz="1600" b="0">
              <a:solidFill>
                <a:srgbClr val="C00000"/>
              </a:solidFill>
            </a:endParaRPr>
          </a:p>
        </p:txBody>
      </p:sp>
      <p:sp>
        <p:nvSpPr>
          <p:cNvPr id="12291" name="Text Box 7"/>
          <p:cNvSpPr txBox="1">
            <a:spLocks noChangeArrowheads="1"/>
          </p:cNvSpPr>
          <p:nvPr/>
        </p:nvSpPr>
        <p:spPr bwMode="auto">
          <a:xfrm>
            <a:off x="214282" y="3214686"/>
            <a:ext cx="8493125" cy="21605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cs-CZ" sz="2000" b="0" smtClean="0"/>
              <a:t>Žalobce		</a:t>
            </a:r>
            <a:r>
              <a:rPr lang="cs-CZ" sz="2000" b="1" smtClean="0">
                <a:solidFill>
                  <a:srgbClr val="00B050"/>
                </a:solidFill>
              </a:rPr>
              <a:t>„</a:t>
            </a:r>
            <a:r>
              <a:rPr lang="cs-CZ" sz="2000" b="1">
                <a:solidFill>
                  <a:srgbClr val="00B050"/>
                </a:solidFill>
              </a:rPr>
              <a:t>Delie Praha, spol. s r. o</a:t>
            </a:r>
            <a:r>
              <a:rPr lang="cs-CZ" sz="2000" b="1" smtClean="0">
                <a:solidFill>
                  <a:srgbClr val="00B050"/>
                </a:solidFill>
              </a:rPr>
              <a:t>.“    </a:t>
            </a:r>
            <a:r>
              <a:rPr lang="cs-CZ" sz="2000" b="0" smtClean="0"/>
              <a:t>se </a:t>
            </a:r>
            <a:r>
              <a:rPr lang="cs-CZ" sz="2000" b="0"/>
              <a:t>sídlem v </a:t>
            </a:r>
            <a:r>
              <a:rPr lang="cs-CZ" sz="2000" b="0" smtClean="0"/>
              <a:t>Praze</a:t>
            </a:r>
          </a:p>
          <a:p>
            <a:pPr>
              <a:lnSpc>
                <a:spcPct val="80000"/>
              </a:lnSpc>
            </a:pPr>
            <a:r>
              <a:rPr lang="cs-CZ" sz="2000" b="0" smtClean="0"/>
              <a:t>žalovaný 	</a:t>
            </a:r>
            <a:r>
              <a:rPr lang="cs-CZ" sz="2000" b="1" smtClean="0">
                <a:solidFill>
                  <a:srgbClr val="C00000"/>
                </a:solidFill>
              </a:rPr>
              <a:t>„</a:t>
            </a:r>
            <a:r>
              <a:rPr lang="cs-CZ" sz="2000" b="1">
                <a:solidFill>
                  <a:srgbClr val="C00000"/>
                </a:solidFill>
              </a:rPr>
              <a:t>DELIA PLUS spol. s r. o</a:t>
            </a:r>
            <a:r>
              <a:rPr lang="cs-CZ" sz="2000" b="1" smtClean="0">
                <a:solidFill>
                  <a:srgbClr val="C00000"/>
                </a:solidFill>
              </a:rPr>
              <a:t>.“     </a:t>
            </a:r>
            <a:r>
              <a:rPr lang="cs-CZ" sz="2000" b="0" smtClean="0"/>
              <a:t>se </a:t>
            </a:r>
            <a:r>
              <a:rPr lang="cs-CZ" sz="2000" b="0"/>
              <a:t>sídlem v Brně</a:t>
            </a:r>
          </a:p>
          <a:p>
            <a:pPr>
              <a:lnSpc>
                <a:spcPct val="80000"/>
              </a:lnSpc>
            </a:pPr>
            <a:endParaRPr lang="cs-CZ" sz="2000" b="0"/>
          </a:p>
          <a:p>
            <a:pPr>
              <a:lnSpc>
                <a:spcPct val="80000"/>
              </a:lnSpc>
            </a:pPr>
            <a:r>
              <a:rPr lang="cs-CZ" sz="2000" b="0"/>
              <a:t>Návrh žalobce (</a:t>
            </a:r>
            <a:r>
              <a:rPr lang="cs-CZ" sz="2000" b="1" i="1"/>
              <a:t>petit) zúžený pouze na slovo či slovní kmen</a:t>
            </a:r>
            <a:r>
              <a:rPr lang="cs-CZ" sz="2000" b="0"/>
              <a:t>, opakující se v obchodních jménech účastníků (DELI) </a:t>
            </a:r>
            <a:r>
              <a:rPr lang="cs-CZ" sz="2000" b="1" i="1"/>
              <a:t>je příliš obecný a neurčitý </a:t>
            </a:r>
            <a:r>
              <a:rPr lang="cs-CZ" sz="2000" b="0"/>
              <a:t>a poskytuje příliš široké meze uvážení, jaké znění obchodního jména je ještě zaměnitelné a jaké již nikoliv. </a:t>
            </a:r>
            <a:endParaRPr lang="cs-CZ" sz="2000" b="0" smtClean="0"/>
          </a:p>
          <a:p>
            <a:pPr>
              <a:lnSpc>
                <a:spcPct val="80000"/>
              </a:lnSpc>
            </a:pPr>
            <a:r>
              <a:rPr lang="cs-CZ" sz="2000" smtClean="0"/>
              <a:t>					</a:t>
            </a:r>
            <a:r>
              <a:rPr lang="cs-CZ" sz="2800" smtClean="0"/>
              <a:t> 	</a:t>
            </a:r>
            <a:r>
              <a:rPr lang="cs-CZ" sz="1600" smtClean="0">
                <a:solidFill>
                  <a:srgbClr val="C00000"/>
                </a:solidFill>
              </a:rPr>
              <a:t>NS ČR, sp. zn. 1 Odon 5/97</a:t>
            </a:r>
            <a:endParaRPr lang="cs-CZ" sz="160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20688"/>
            <a:ext cx="8568952" cy="1224135"/>
          </a:xfrm>
          <a:solidFill>
            <a:srgbClr val="FFFF99"/>
          </a:solidFill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cs-CZ" sz="3300" smtClean="0"/>
          </a:p>
          <a:p>
            <a:pPr marL="0" indent="0">
              <a:buNone/>
            </a:pPr>
            <a:r>
              <a:rPr lang="cs-CZ" sz="5500" smtClean="0"/>
              <a:t>Jak </a:t>
            </a:r>
            <a:r>
              <a:rPr lang="cs-CZ" sz="5500" smtClean="0"/>
              <a:t>může vypadat </a:t>
            </a:r>
            <a:r>
              <a:rPr lang="cs-CZ" sz="5500" b="1" smtClean="0"/>
              <a:t>OBCHODNÍ FIRMA podnikatelů</a:t>
            </a:r>
            <a:r>
              <a:rPr lang="cs-CZ" sz="5500" smtClean="0"/>
              <a:t>, kteří jsou vzájemně ekonomicky propojeni ?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    				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smtClean="0"/>
              <a:t>	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11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7786710" y="0"/>
            <a:ext cx="1214446" cy="428628"/>
          </a:xfrm>
          <a:solidFill>
            <a:srgbClr val="E4EDF8"/>
          </a:solidFill>
        </p:spPr>
        <p:txBody>
          <a:bodyPr>
            <a:normAutofit fontScale="25000" lnSpcReduction="20000"/>
          </a:bodyPr>
          <a:lstStyle/>
          <a:p>
            <a:r>
              <a:rPr lang="cs-CZ" smtClean="0">
                <a:solidFill>
                  <a:srgbClr val="0070C0"/>
                </a:solidFill>
              </a:rPr>
              <a:t>	</a:t>
            </a:r>
            <a:r>
              <a:rPr lang="cs-CZ" sz="7200" smtClean="0">
                <a:solidFill>
                  <a:srgbClr val="0070C0"/>
                </a:solidFill>
              </a:rPr>
              <a:t>	    § 426 OZ</a:t>
            </a:r>
            <a:endParaRPr lang="cs-CZ" sz="7200">
              <a:solidFill>
                <a:srgbClr val="0070C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1285836" y="764704"/>
            <a:ext cx="4582308" cy="3816424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</a:t>
            </a:r>
            <a:r>
              <a:rPr lang="cs-CZ" sz="1800" smtClean="0">
                <a:solidFill>
                  <a:srgbClr val="0070C0"/>
                </a:solidFill>
              </a:rPr>
              <a:t>Je-li více obchodních závodů několika podnikatelů spojeno </a:t>
            </a:r>
            <a:r>
              <a:rPr lang="cs-CZ" sz="1800" b="1" smtClean="0">
                <a:solidFill>
                  <a:srgbClr val="0070C0"/>
                </a:solidFill>
              </a:rPr>
              <a:t>do</a:t>
            </a:r>
            <a:r>
              <a:rPr lang="cs-CZ" sz="1800" smtClean="0">
                <a:solidFill>
                  <a:srgbClr val="0070C0"/>
                </a:solidFill>
              </a:rPr>
              <a:t> </a:t>
            </a:r>
            <a:r>
              <a:rPr lang="cs-CZ" sz="1800" b="1" smtClean="0">
                <a:solidFill>
                  <a:srgbClr val="0070C0"/>
                </a:solidFill>
              </a:rPr>
              <a:t>podnikatelského seskupení</a:t>
            </a:r>
            <a:r>
              <a:rPr lang="cs-CZ" sz="1800" smtClean="0">
                <a:solidFill>
                  <a:srgbClr val="0070C0"/>
                </a:solidFill>
              </a:rPr>
              <a:t>, </a:t>
            </a:r>
          </a:p>
          <a:p>
            <a:pPr>
              <a:buNone/>
            </a:pPr>
            <a:r>
              <a:rPr lang="cs-CZ" smtClean="0">
                <a:solidFill>
                  <a:srgbClr val="0070C0"/>
                </a:solidFill>
              </a:rPr>
              <a:t>	</a:t>
            </a:r>
          </a:p>
          <a:p>
            <a:pPr>
              <a:buNone/>
            </a:pPr>
            <a:r>
              <a:rPr lang="cs-CZ" smtClean="0">
                <a:solidFill>
                  <a:srgbClr val="0070C0"/>
                </a:solidFill>
              </a:rPr>
              <a:t>	</a:t>
            </a:r>
            <a:r>
              <a:rPr lang="cs-CZ" sz="1800" smtClean="0">
                <a:solidFill>
                  <a:srgbClr val="0070C0"/>
                </a:solidFill>
              </a:rPr>
              <a:t>mohou jejich jména nebo obchodní firmy </a:t>
            </a:r>
          </a:p>
          <a:p>
            <a:pPr>
              <a:buNone/>
            </a:pPr>
            <a:r>
              <a:rPr lang="cs-CZ" sz="1800" smtClean="0">
                <a:solidFill>
                  <a:srgbClr val="0070C0"/>
                </a:solidFill>
              </a:rPr>
              <a:t>	obsahovat </a:t>
            </a:r>
            <a:r>
              <a:rPr lang="cs-CZ" sz="1800" b="1" smtClean="0">
                <a:solidFill>
                  <a:srgbClr val="0070C0"/>
                </a:solidFill>
              </a:rPr>
              <a:t>shodné prvky</a:t>
            </a:r>
            <a:r>
              <a:rPr lang="cs-CZ" sz="1800" smtClean="0">
                <a:solidFill>
                  <a:srgbClr val="0070C0"/>
                </a:solidFill>
              </a:rPr>
              <a:t>; </a:t>
            </a:r>
          </a:p>
          <a:p>
            <a:pPr>
              <a:buNone/>
            </a:pPr>
            <a:r>
              <a:rPr lang="cs-CZ" sz="1800" smtClean="0">
                <a:solidFill>
                  <a:srgbClr val="0070C0"/>
                </a:solidFill>
              </a:rPr>
              <a:t>	</a:t>
            </a:r>
          </a:p>
          <a:p>
            <a:pPr>
              <a:buNone/>
            </a:pPr>
            <a:r>
              <a:rPr lang="cs-CZ" smtClean="0">
                <a:solidFill>
                  <a:srgbClr val="0070C0"/>
                </a:solidFill>
              </a:rPr>
              <a:t>	</a:t>
            </a:r>
            <a:r>
              <a:rPr lang="cs-CZ" sz="1800" smtClean="0">
                <a:solidFill>
                  <a:srgbClr val="0070C0"/>
                </a:solidFill>
              </a:rPr>
              <a:t>veřejnost však musí být </a:t>
            </a:r>
            <a:r>
              <a:rPr lang="cs-CZ" sz="1800" b="1" smtClean="0">
                <a:solidFill>
                  <a:srgbClr val="0070C0"/>
                </a:solidFill>
              </a:rPr>
              <a:t>schopna je odlišit</a:t>
            </a:r>
            <a:r>
              <a:rPr lang="cs-CZ" sz="1800" smtClean="0">
                <a:solidFill>
                  <a:srgbClr val="0070C0"/>
                </a:solidFill>
              </a:rPr>
              <a:t>.	</a:t>
            </a:r>
            <a:endParaRPr lang="cs-CZ" sz="1800">
              <a:solidFill>
                <a:srgbClr val="0070C0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786050" y="0"/>
            <a:ext cx="4143404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 b="1" smtClean="0"/>
              <a:t>Podnikatelská seskupení / koncerny</a:t>
            </a:r>
            <a:endParaRPr lang="cs-CZ" sz="2000" b="1"/>
          </a:p>
        </p:txBody>
      </p:sp>
      <p:sp>
        <p:nvSpPr>
          <p:cNvPr id="10" name="TextovéPole 5"/>
          <p:cNvSpPr txBox="1">
            <a:spLocks noChangeArrowheads="1"/>
          </p:cNvSpPr>
          <p:nvPr/>
        </p:nvSpPr>
        <p:spPr bwMode="auto">
          <a:xfrm>
            <a:off x="214282" y="5357826"/>
            <a:ext cx="3286116" cy="1200329"/>
          </a:xfrm>
          <a:prstGeom prst="rect">
            <a:avLst/>
          </a:prstGeom>
          <a:solidFill>
            <a:srgbClr val="FFFF99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mtClean="0"/>
              <a:t>Př.:   </a:t>
            </a:r>
            <a:r>
              <a:rPr lang="cs-CZ" b="1" smtClean="0"/>
              <a:t>Královopolská </a:t>
            </a:r>
            <a:r>
              <a:rPr lang="cs-CZ" b="1"/>
              <a:t>holding, a. s</a:t>
            </a:r>
            <a:r>
              <a:rPr lang="cs-CZ" b="1" smtClean="0"/>
              <a:t>.</a:t>
            </a:r>
            <a:endParaRPr lang="cs-CZ" b="1"/>
          </a:p>
          <a:p>
            <a:r>
              <a:rPr lang="cs-CZ" b="0" smtClean="0"/>
              <a:t>Královopolská  </a:t>
            </a:r>
            <a:r>
              <a:rPr lang="cs-CZ" b="0"/>
              <a:t>- strojírna, a. s</a:t>
            </a:r>
            <a:r>
              <a:rPr lang="cs-CZ" b="0" smtClean="0"/>
              <a:t>.</a:t>
            </a:r>
            <a:endParaRPr lang="cs-CZ" b="0"/>
          </a:p>
          <a:p>
            <a:r>
              <a:rPr lang="cs-CZ" b="0" smtClean="0"/>
              <a:t>Královopolská  </a:t>
            </a:r>
            <a:r>
              <a:rPr lang="cs-CZ" b="0"/>
              <a:t>- slévárna, a. s</a:t>
            </a:r>
            <a:r>
              <a:rPr lang="cs-CZ" b="0" smtClean="0"/>
              <a:t>.</a:t>
            </a:r>
            <a:endParaRPr lang="cs-CZ" b="0"/>
          </a:p>
          <a:p>
            <a:r>
              <a:rPr lang="cs-CZ" b="0" smtClean="0"/>
              <a:t>Královopolská  </a:t>
            </a:r>
            <a:r>
              <a:rPr lang="cs-CZ" b="0"/>
              <a:t>- služby, a. s</a:t>
            </a:r>
            <a:r>
              <a:rPr lang="cs-CZ" b="0" smtClean="0"/>
              <a:t>.</a:t>
            </a:r>
            <a:endParaRPr lang="cs-CZ" b="0"/>
          </a:p>
        </p:txBody>
      </p:sp>
      <p:sp>
        <p:nvSpPr>
          <p:cNvPr id="12" name="Rectangle 39"/>
          <p:cNvSpPr>
            <a:spLocks noChangeArrowheads="1"/>
          </p:cNvSpPr>
          <p:nvPr/>
        </p:nvSpPr>
        <p:spPr bwMode="auto">
          <a:xfrm>
            <a:off x="3571868" y="5357826"/>
            <a:ext cx="5429320" cy="128589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sz="1600">
              <a:solidFill>
                <a:schemeClr val="bg1"/>
              </a:solidFill>
            </a:endParaRPr>
          </a:p>
          <a:p>
            <a:endParaRPr lang="cs-CZ" sz="1600"/>
          </a:p>
          <a:p>
            <a:endParaRPr lang="cs-CZ" sz="1600"/>
          </a:p>
          <a:p>
            <a:endParaRPr lang="cs-CZ" sz="1600"/>
          </a:p>
          <a:p>
            <a:endParaRPr lang="cs-CZ" sz="1600" smtClean="0"/>
          </a:p>
          <a:p>
            <a:r>
              <a:rPr lang="cs-CZ" sz="1600" b="1" smtClean="0"/>
              <a:t>Shell</a:t>
            </a:r>
            <a:r>
              <a:rPr lang="cs-CZ" sz="1600" b="1"/>
              <a:t>, a. s.</a:t>
            </a:r>
            <a:r>
              <a:rPr lang="cs-CZ" sz="1600"/>
              <a:t>, </a:t>
            </a:r>
            <a:r>
              <a:rPr lang="cs-CZ" sz="1600" b="0" i="1"/>
              <a:t>člen koncernu Shell  </a:t>
            </a:r>
            <a:endParaRPr lang="cs-CZ" sz="1600" b="0" i="1" smtClean="0"/>
          </a:p>
          <a:p>
            <a:r>
              <a:rPr lang="cs-CZ" sz="1600" b="0" smtClean="0"/>
              <a:t>(</a:t>
            </a:r>
            <a:r>
              <a:rPr lang="cs-CZ" sz="1600" b="0"/>
              <a:t>řídící podnikatel, mateřská společnost</a:t>
            </a:r>
            <a:r>
              <a:rPr lang="cs-CZ" sz="1600" b="0" smtClean="0"/>
              <a:t>)</a:t>
            </a:r>
            <a:endParaRPr lang="cs-CZ" sz="1600" b="0" i="1"/>
          </a:p>
          <a:p>
            <a:r>
              <a:rPr lang="cs-CZ" sz="1600"/>
              <a:t>	</a:t>
            </a:r>
            <a:r>
              <a:rPr lang="cs-CZ" sz="1600" b="0"/>
              <a:t>Shell, poradenské služby, s. r. o., </a:t>
            </a:r>
            <a:r>
              <a:rPr lang="cs-CZ" sz="1600" b="0" i="1"/>
              <a:t>člen koncernu Shell  </a:t>
            </a:r>
          </a:p>
          <a:p>
            <a:r>
              <a:rPr lang="cs-CZ" sz="1600"/>
              <a:t>	</a:t>
            </a:r>
            <a:r>
              <a:rPr lang="cs-CZ" sz="1600" b="0"/>
              <a:t>Shell, autodoplňky, s. r. o., </a:t>
            </a:r>
            <a:r>
              <a:rPr lang="cs-CZ" sz="1600" b="0" i="1"/>
              <a:t>člen koncernu Shell</a:t>
            </a:r>
          </a:p>
          <a:p>
            <a:endParaRPr lang="cs-CZ" sz="1600"/>
          </a:p>
          <a:p>
            <a:endParaRPr lang="cs-CZ" sz="1600"/>
          </a:p>
          <a:p>
            <a:endParaRPr lang="cs-CZ" sz="1600"/>
          </a:p>
          <a:p>
            <a:endParaRPr lang="cs-CZ" sz="1600"/>
          </a:p>
          <a:p>
            <a:endParaRPr lang="cs-CZ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48681"/>
            <a:ext cx="7776864" cy="792088"/>
          </a:xfrm>
          <a:solidFill>
            <a:srgbClr val="FFFF99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smtClean="0"/>
              <a:t>Může </a:t>
            </a:r>
            <a:r>
              <a:rPr lang="cs-CZ" sz="1800" b="1" smtClean="0"/>
              <a:t>OBCHODNÍ FIRMA podnikatele </a:t>
            </a:r>
            <a:r>
              <a:rPr lang="cs-CZ" sz="1800" smtClean="0"/>
              <a:t>přejít </a:t>
            </a:r>
            <a:r>
              <a:rPr lang="cs-CZ" sz="1800" smtClean="0"/>
              <a:t>nebo být převedena na jinou osobu ?</a:t>
            </a:r>
          </a:p>
          <a:p>
            <a:pPr marL="0" indent="0">
              <a:buNone/>
            </a:pPr>
            <a:endParaRPr lang="cs-CZ" sz="1800"/>
          </a:p>
          <a:p>
            <a:pPr marL="0" indent="0">
              <a:buNone/>
            </a:pPr>
            <a:r>
              <a:rPr lang="cs-CZ" sz="180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987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7500958" y="0"/>
            <a:ext cx="1143008" cy="42542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cs-CZ" smtClean="0">
                <a:solidFill>
                  <a:srgbClr val="0070C0"/>
                </a:solidFill>
              </a:rPr>
              <a:t>		    </a:t>
            </a:r>
            <a:r>
              <a:rPr lang="cs-CZ" sz="7200" smtClean="0">
                <a:solidFill>
                  <a:srgbClr val="0070C0"/>
                </a:solidFill>
              </a:rPr>
              <a:t>§ 427 OZ</a:t>
            </a:r>
            <a:endParaRPr lang="cs-CZ" sz="7200">
              <a:solidFill>
                <a:srgbClr val="0070C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2339752" y="1340768"/>
            <a:ext cx="4464496" cy="5090932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smtClean="0">
                <a:solidFill>
                  <a:srgbClr val="0070C0"/>
                </a:solidFill>
              </a:rPr>
              <a:t>	(1)  </a:t>
            </a:r>
            <a:r>
              <a:rPr lang="cs-CZ" sz="1800" b="1" smtClean="0">
                <a:solidFill>
                  <a:srgbClr val="0070C0"/>
                </a:solidFill>
              </a:rPr>
              <a:t>Kdo nabude obchodní firmu</a:t>
            </a:r>
            <a:r>
              <a:rPr lang="cs-CZ" sz="1800" smtClean="0">
                <a:solidFill>
                  <a:srgbClr val="0070C0"/>
                </a:solidFill>
              </a:rPr>
              <a:t>, má právo ji používat, pokud k tomu má </a:t>
            </a:r>
            <a:r>
              <a:rPr lang="cs-CZ" sz="1800" b="1" smtClean="0">
                <a:solidFill>
                  <a:srgbClr val="0070C0"/>
                </a:solidFill>
              </a:rPr>
              <a:t>souhlas </a:t>
            </a:r>
            <a:r>
              <a:rPr lang="cs-CZ" sz="1800" smtClean="0">
                <a:solidFill>
                  <a:srgbClr val="0070C0"/>
                </a:solidFill>
              </a:rPr>
              <a:t>svého předchůdce nebo jeho právního nástupce; vyžaduje se však, aby k obchodní firmě připojil </a:t>
            </a:r>
            <a:r>
              <a:rPr lang="cs-CZ" sz="1800" b="1" smtClean="0">
                <a:solidFill>
                  <a:srgbClr val="0070C0"/>
                </a:solidFill>
              </a:rPr>
              <a:t>údaj vyjadřující právní nástupnictví</a:t>
            </a:r>
            <a:r>
              <a:rPr lang="cs-CZ" sz="1800" smtClean="0">
                <a:solidFill>
                  <a:srgbClr val="0070C0"/>
                </a:solidFill>
              </a:rPr>
              <a:t>. </a:t>
            </a:r>
          </a:p>
          <a:p>
            <a:pPr>
              <a:buNone/>
            </a:pPr>
            <a:r>
              <a:rPr lang="cs-CZ" smtClean="0">
                <a:solidFill>
                  <a:srgbClr val="0070C0"/>
                </a:solidFill>
              </a:rPr>
              <a:t/>
            </a:r>
            <a:br>
              <a:rPr lang="cs-CZ" smtClean="0">
                <a:solidFill>
                  <a:srgbClr val="0070C0"/>
                </a:solidFill>
              </a:rPr>
            </a:br>
            <a:r>
              <a:rPr lang="cs-CZ" sz="1700" smtClean="0">
                <a:solidFill>
                  <a:srgbClr val="0070C0"/>
                </a:solidFill>
              </a:rPr>
              <a:t>(2)  </a:t>
            </a:r>
            <a:r>
              <a:rPr lang="cs-CZ" sz="1700" b="1" smtClean="0">
                <a:solidFill>
                  <a:srgbClr val="0070C0"/>
                </a:solidFill>
              </a:rPr>
              <a:t>Při přeměně právnické osoby </a:t>
            </a:r>
            <a:r>
              <a:rPr lang="cs-CZ" sz="1700" smtClean="0">
                <a:solidFill>
                  <a:srgbClr val="0070C0"/>
                </a:solidFill>
              </a:rPr>
              <a:t>přejde obchodní firma na právního nástupce, pokud s tím </a:t>
            </a:r>
            <a:r>
              <a:rPr lang="cs-CZ" sz="1700" b="1" smtClean="0">
                <a:solidFill>
                  <a:srgbClr val="0070C0"/>
                </a:solidFill>
              </a:rPr>
              <a:t>souhlasí</a:t>
            </a:r>
            <a:r>
              <a:rPr lang="cs-CZ" sz="1700" smtClean="0">
                <a:solidFill>
                  <a:srgbClr val="0070C0"/>
                </a:solidFill>
              </a:rPr>
              <a:t>; souhlas jiné osoby se nevyžaduje. </a:t>
            </a:r>
          </a:p>
          <a:p>
            <a:pPr>
              <a:buNone/>
            </a:pPr>
            <a:r>
              <a:rPr lang="cs-CZ" sz="1700" smtClean="0">
                <a:solidFill>
                  <a:srgbClr val="0070C0"/>
                </a:solidFill>
              </a:rPr>
              <a:t>	Má-li právnická osoba </a:t>
            </a:r>
            <a:r>
              <a:rPr lang="cs-CZ" sz="1700" b="1" smtClean="0">
                <a:solidFill>
                  <a:srgbClr val="0070C0"/>
                </a:solidFill>
              </a:rPr>
              <a:t>více právních nástupců</a:t>
            </a:r>
            <a:r>
              <a:rPr lang="cs-CZ" sz="1700" smtClean="0">
                <a:solidFill>
                  <a:srgbClr val="0070C0"/>
                </a:solidFill>
              </a:rPr>
              <a:t> a neurčí-li se, na kterého z nich obchodní firma přechází, nepřejde obchodní firma na žádného z nich.	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371259" y="18752"/>
            <a:ext cx="4432989" cy="3139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000" b="1"/>
              <a:t>Dispozice s </a:t>
            </a:r>
            <a:r>
              <a:rPr lang="cs-CZ" sz="2000" b="1" smtClean="0"/>
              <a:t>firmou – tzv. stará firma</a:t>
            </a:r>
            <a:endParaRPr lang="cs-CZ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285984" y="214290"/>
            <a:ext cx="392909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/>
              <a:t>Dispozice s </a:t>
            </a:r>
            <a:r>
              <a:rPr lang="cs-CZ" sz="2400" smtClean="0"/>
              <a:t>firmou – </a:t>
            </a:r>
            <a:r>
              <a:rPr lang="cs-CZ" sz="2400" b="1" smtClean="0">
                <a:solidFill>
                  <a:srgbClr val="0070C0"/>
                </a:solidFill>
              </a:rPr>
              <a:t>dle  OZ</a:t>
            </a:r>
            <a:endParaRPr lang="cs-CZ" sz="2400" b="1">
              <a:solidFill>
                <a:srgbClr val="0070C0"/>
              </a:solidFill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57158" y="1071546"/>
            <a:ext cx="6735121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cs-CZ" sz="2000">
                <a:latin typeface="Arial" charset="0"/>
              </a:rPr>
              <a:t>Lze podnikat pod dosavadní firmou</a:t>
            </a:r>
            <a:r>
              <a:rPr lang="cs-CZ" sz="2000" b="0">
                <a:latin typeface="Arial" charset="0"/>
              </a:rPr>
              <a:t> (</a:t>
            </a:r>
            <a:r>
              <a:rPr lang="cs-CZ" sz="2000">
                <a:latin typeface="Arial" charset="0"/>
              </a:rPr>
              <a:t>tzv</a:t>
            </a:r>
            <a:r>
              <a:rPr lang="cs-CZ" sz="2000" smtClean="0">
                <a:latin typeface="Arial" charset="0"/>
              </a:rPr>
              <a:t>. starou </a:t>
            </a:r>
            <a:r>
              <a:rPr lang="cs-CZ" sz="2000">
                <a:latin typeface="Arial" charset="0"/>
              </a:rPr>
              <a:t>firmou</a:t>
            </a:r>
            <a:r>
              <a:rPr lang="cs-CZ" sz="2000" b="0">
                <a:latin typeface="Arial" charset="0"/>
              </a:rPr>
              <a:t>), </a:t>
            </a:r>
          </a:p>
          <a:p>
            <a:pPr marL="342900" indent="-342900">
              <a:defRPr/>
            </a:pPr>
            <a:r>
              <a:rPr lang="cs-CZ" sz="2000" b="0">
                <a:latin typeface="Arial" charset="0"/>
              </a:rPr>
              <a:t>pokud jsou splněny následující zákonné podmínky :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357290" y="2285992"/>
            <a:ext cx="6215106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u="sng" smtClean="0"/>
              <a:t>souhlas</a:t>
            </a:r>
            <a:r>
              <a:rPr lang="cs-CZ" sz="2000" smtClean="0"/>
              <a:t>  svého předchůdce</a:t>
            </a:r>
            <a:r>
              <a:rPr lang="cs-CZ" sz="2000" b="0" smtClean="0"/>
              <a:t>, </a:t>
            </a:r>
            <a:r>
              <a:rPr lang="cs-CZ" sz="2000" b="0"/>
              <a:t>příp. </a:t>
            </a:r>
            <a:r>
              <a:rPr lang="cs-CZ" sz="2000" b="0" smtClean="0"/>
              <a:t>jeho právního nástupce </a:t>
            </a:r>
            <a:endParaRPr lang="cs-CZ" sz="2000" b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14348" y="2500306"/>
            <a:ext cx="290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357290" y="3143248"/>
            <a:ext cx="392909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u="sng" smtClean="0"/>
              <a:t>údaj vyjadřující právní nástupnictví</a:t>
            </a:r>
            <a:endParaRPr lang="cs-CZ" sz="2000" b="0" smtClean="0"/>
          </a:p>
          <a:p>
            <a:r>
              <a:rPr lang="cs-CZ" sz="2000" smtClean="0"/>
              <a:t>(nástupnický dodatek)</a:t>
            </a:r>
            <a:r>
              <a:rPr lang="cs-CZ" sz="2000" b="0" smtClean="0"/>
              <a:t> </a:t>
            </a:r>
            <a:endParaRPr lang="cs-CZ" sz="2000" b="0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785786" y="3357562"/>
            <a:ext cx="290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85720" y="4572008"/>
            <a:ext cx="85878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mtClean="0"/>
              <a:t>Údaj vyjadřující právní nástupnictví není  blíže specifikován , může mít jakoukoliv podobu, </a:t>
            </a:r>
          </a:p>
          <a:p>
            <a:r>
              <a:rPr lang="cs-CZ" smtClean="0"/>
              <a:t>např. „nabyvatel“, „nástupce“, „synové“, „nový vlastník“ apod. </a:t>
            </a:r>
          </a:p>
          <a:p>
            <a:endParaRPr lang="cs-CZ" smtClean="0"/>
          </a:p>
          <a:p>
            <a:r>
              <a:rPr lang="cs-CZ" smtClean="0"/>
              <a:t>Př.: „Pekař Jan Marhoul</a:t>
            </a:r>
            <a:r>
              <a:rPr lang="cs-CZ" i="1" smtClean="0"/>
              <a:t>, </a:t>
            </a:r>
            <a:r>
              <a:rPr lang="cs-CZ" b="1" i="1" smtClean="0"/>
              <a:t>vnuk</a:t>
            </a:r>
            <a:r>
              <a:rPr lang="cs-CZ" i="1" smtClean="0"/>
              <a:t>“ </a:t>
            </a:r>
            <a:r>
              <a:rPr lang="cs-CZ" smtClean="0"/>
              <a:t>nebo „Pletárna v Hrubé Vrbce, a. s., </a:t>
            </a:r>
            <a:r>
              <a:rPr lang="cs-CZ" b="1" i="1" smtClean="0"/>
              <a:t>nástupce</a:t>
            </a:r>
            <a:r>
              <a:rPr lang="cs-CZ" smtClean="0"/>
              <a:t>“.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76672"/>
            <a:ext cx="8496944" cy="1224136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900" smtClean="0"/>
              <a:t>Může </a:t>
            </a:r>
            <a:r>
              <a:rPr lang="cs-CZ" sz="1900" b="1" smtClean="0"/>
              <a:t>OBCHODNÍ FIRMU podnikatele</a:t>
            </a:r>
            <a:r>
              <a:rPr lang="cs-CZ" sz="1900" smtClean="0"/>
              <a:t>, </a:t>
            </a:r>
            <a:r>
              <a:rPr lang="cs-CZ" sz="1900" smtClean="0"/>
              <a:t>jejíž </a:t>
            </a:r>
            <a:r>
              <a:rPr lang="cs-CZ" sz="1900" smtClean="0"/>
              <a:t>součástí je jméno konkrétní osoby,  </a:t>
            </a:r>
          </a:p>
          <a:p>
            <a:pPr marL="0" indent="0">
              <a:buNone/>
            </a:pPr>
            <a:r>
              <a:rPr lang="cs-CZ" sz="1900" smtClean="0"/>
              <a:t>tento podnikatel </a:t>
            </a:r>
            <a:r>
              <a:rPr lang="cs-CZ" sz="1900" b="1" smtClean="0"/>
              <a:t>užívat stále </a:t>
            </a:r>
            <a:r>
              <a:rPr lang="cs-CZ" sz="1900" smtClean="0"/>
              <a:t>(</a:t>
            </a:r>
            <a:r>
              <a:rPr lang="cs-CZ" sz="1900" smtClean="0"/>
              <a:t>i po odchodu této osoby) ?</a:t>
            </a:r>
          </a:p>
          <a:p>
            <a:pPr marL="0" indent="0">
              <a:buNone/>
            </a:pPr>
            <a:endParaRPr lang="cs-CZ" sz="1800"/>
          </a:p>
          <a:p>
            <a:pPr marL="0" indent="0">
              <a:buNone/>
            </a:pPr>
            <a:r>
              <a:rPr lang="cs-CZ" sz="1800" smtClean="0"/>
              <a:t>    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142967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7762864" y="3430566"/>
            <a:ext cx="1142976" cy="35403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cs-CZ" smtClean="0">
                <a:solidFill>
                  <a:srgbClr val="0070C0"/>
                </a:solidFill>
              </a:rPr>
              <a:t>	</a:t>
            </a:r>
            <a:r>
              <a:rPr lang="cs-CZ" sz="6400" smtClean="0">
                <a:solidFill>
                  <a:srgbClr val="0070C0"/>
                </a:solidFill>
              </a:rPr>
              <a:t>	    § 428 OZ</a:t>
            </a:r>
            <a:endParaRPr lang="cs-CZ" sz="6400">
              <a:solidFill>
                <a:srgbClr val="0070C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3851920" y="3786190"/>
            <a:ext cx="5077798" cy="2857568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b="1" smtClean="0">
                <a:solidFill>
                  <a:srgbClr val="0070C0"/>
                </a:solidFill>
              </a:rPr>
              <a:t>Odvolat souhlas s užitím svého jména v obchodní firmě </a:t>
            </a:r>
            <a:r>
              <a:rPr lang="cs-CZ" sz="1600" smtClean="0">
                <a:solidFill>
                  <a:srgbClr val="0070C0"/>
                </a:solidFill>
              </a:rPr>
              <a:t>právnické osoby má právo ten, kdo k tomu má  </a:t>
            </a:r>
            <a:r>
              <a:rPr lang="cs-CZ" sz="1600" b="1" i="1" smtClean="0">
                <a:solidFill>
                  <a:srgbClr val="0070C0"/>
                </a:solidFill>
              </a:rPr>
              <a:t>tak závažný důvod, </a:t>
            </a:r>
            <a:r>
              <a:rPr lang="cs-CZ" sz="1600" smtClean="0">
                <a:solidFill>
                  <a:srgbClr val="0070C0"/>
                </a:solidFill>
              </a:rPr>
              <a:t>že po něm nelze spravedlivě požadovat, aby jeho jméno bylo v obchodní firmě využíváno; </a:t>
            </a:r>
          </a:p>
          <a:p>
            <a:pPr>
              <a:buNone/>
            </a:pPr>
            <a:r>
              <a:rPr lang="cs-CZ" sz="1600" smtClean="0">
                <a:solidFill>
                  <a:srgbClr val="0070C0"/>
                </a:solidFill>
              </a:rPr>
              <a:t>takovým důvodem může být zejména změna převažující povahy podnikání právnické osoby nebo změna vlastnické struktury obchodní korporace. </a:t>
            </a:r>
          </a:p>
          <a:p>
            <a:pPr>
              <a:buNone/>
            </a:pPr>
            <a:r>
              <a:rPr lang="cs-CZ" sz="1600" smtClean="0">
                <a:solidFill>
                  <a:srgbClr val="0070C0"/>
                </a:solidFill>
              </a:rPr>
              <a:t>Za těchto podmínek má právo odvolat souhlas </a:t>
            </a:r>
          </a:p>
          <a:p>
            <a:pPr>
              <a:buNone/>
            </a:pPr>
            <a:r>
              <a:rPr lang="cs-CZ" sz="1600" b="1" smtClean="0">
                <a:solidFill>
                  <a:srgbClr val="0070C0"/>
                </a:solidFill>
              </a:rPr>
              <a:t>	i právní nástupce osoby</a:t>
            </a:r>
            <a:r>
              <a:rPr lang="cs-CZ" sz="1600" smtClean="0">
                <a:solidFill>
                  <a:srgbClr val="0070C0"/>
                </a:solidFill>
              </a:rPr>
              <a:t>, která souhlas udělila.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188640"/>
            <a:ext cx="4786346" cy="310854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smtClean="0">
                <a:solidFill>
                  <a:srgbClr val="0070C0"/>
                </a:solidFill>
              </a:rPr>
              <a:t>§ 133 odst. 1 OZ:</a:t>
            </a:r>
          </a:p>
          <a:p>
            <a:r>
              <a:rPr lang="cs-CZ" sz="1400" b="1" smtClean="0">
                <a:solidFill>
                  <a:srgbClr val="0070C0"/>
                </a:solidFill>
              </a:rPr>
              <a:t>Název</a:t>
            </a:r>
            <a:r>
              <a:rPr lang="cs-CZ" sz="1400" b="1" smtClean="0"/>
              <a:t> </a:t>
            </a:r>
            <a:r>
              <a:rPr lang="cs-CZ" sz="1400" smtClean="0"/>
              <a:t>může obsahovat </a:t>
            </a:r>
            <a:r>
              <a:rPr lang="cs-CZ" sz="1400" smtClean="0">
                <a:solidFill>
                  <a:srgbClr val="0070C0"/>
                </a:solidFill>
              </a:rPr>
              <a:t>jméno člověka, k němuž </a:t>
            </a:r>
          </a:p>
          <a:p>
            <a:r>
              <a:rPr lang="cs-CZ" sz="1400" smtClean="0">
                <a:solidFill>
                  <a:srgbClr val="0070C0"/>
                </a:solidFill>
              </a:rPr>
              <a:t>má právnická osoby zvláštní vztah</a:t>
            </a:r>
            <a:r>
              <a:rPr lang="cs-CZ" sz="1400" smtClean="0"/>
              <a:t>. </a:t>
            </a:r>
          </a:p>
          <a:p>
            <a:r>
              <a:rPr lang="cs-CZ" sz="1400" smtClean="0"/>
              <a:t>Je-li člověk živ, lze užít jeho jméno v názvu právn. osoby </a:t>
            </a:r>
          </a:p>
          <a:p>
            <a:r>
              <a:rPr lang="cs-CZ" sz="1400" smtClean="0">
                <a:solidFill>
                  <a:srgbClr val="0070C0"/>
                </a:solidFill>
              </a:rPr>
              <a:t>jen s jeho souhlasem</a:t>
            </a:r>
            <a:r>
              <a:rPr lang="cs-CZ" sz="1400" smtClean="0"/>
              <a:t>; zemřel-li, aniž dal souhlas, vyžaduje se souhlas jeho manžela, a pokud není, souhlas zletilého potomka, a pokud není on, souhlas předka.</a:t>
            </a:r>
          </a:p>
          <a:p>
            <a:r>
              <a:rPr lang="cs-CZ" sz="1400" b="1" smtClean="0">
                <a:solidFill>
                  <a:srgbClr val="0070C0"/>
                </a:solidFill>
              </a:rPr>
              <a:t>§ 134 odst. 1  a 2 OZ:</a:t>
            </a:r>
          </a:p>
          <a:p>
            <a:r>
              <a:rPr lang="cs-CZ" sz="1400" b="1" smtClean="0">
                <a:solidFill>
                  <a:srgbClr val="0070C0"/>
                </a:solidFill>
              </a:rPr>
              <a:t>Název </a:t>
            </a:r>
            <a:r>
              <a:rPr lang="cs-CZ" sz="1400" smtClean="0"/>
              <a:t>právnické osoby může obsahovat </a:t>
            </a:r>
            <a:r>
              <a:rPr lang="cs-CZ" sz="1400" smtClean="0">
                <a:solidFill>
                  <a:srgbClr val="0070C0"/>
                </a:solidFill>
              </a:rPr>
              <a:t>některý příznačný prvek názvu jiné právnické osoby</a:t>
            </a:r>
            <a:r>
              <a:rPr lang="cs-CZ" sz="1400" smtClean="0"/>
              <a:t>, je-li pro to  důvod v jejich vzájemném vztahu. I v tom případě musí být veřejnost s to oba názvy dostatečně rozlišit.</a:t>
            </a:r>
          </a:p>
          <a:p>
            <a:r>
              <a:rPr lang="cs-CZ" sz="1400" smtClean="0"/>
              <a:t>Příznačný prvek názvu jiné právn.osoby nelze v názvu použít </a:t>
            </a:r>
          </a:p>
          <a:p>
            <a:r>
              <a:rPr lang="cs-CZ" sz="1400" smtClean="0"/>
              <a:t>bez jejího </a:t>
            </a:r>
            <a:r>
              <a:rPr lang="cs-CZ" sz="1400" smtClean="0">
                <a:solidFill>
                  <a:srgbClr val="0070C0"/>
                </a:solidFill>
              </a:rPr>
              <a:t>souhlasu</a:t>
            </a:r>
            <a:r>
              <a:rPr lang="cs-CZ" sz="14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875182" y="1844824"/>
            <a:ext cx="7358114" cy="12858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b="1" smtClean="0">
                <a:solidFill>
                  <a:srgbClr val="0070C0"/>
                </a:solidFill>
              </a:rPr>
              <a:t>Obchodní firma </a:t>
            </a:r>
            <a:r>
              <a:rPr lang="cs-CZ" b="0" smtClean="0"/>
              <a:t>					</a:t>
            </a:r>
            <a:r>
              <a:rPr lang="cs-CZ" smtClean="0"/>
              <a:t>           </a:t>
            </a:r>
            <a:r>
              <a:rPr lang="cs-CZ" b="1" smtClean="0">
                <a:solidFill>
                  <a:srgbClr val="0070C0"/>
                </a:solidFill>
              </a:rPr>
              <a:t>§ 423/1 OZ  </a:t>
            </a:r>
            <a:r>
              <a:rPr lang="cs-CZ" b="0" smtClean="0">
                <a:solidFill>
                  <a:srgbClr val="0070C0"/>
                </a:solidFill>
              </a:rPr>
              <a:t>	</a:t>
            </a:r>
            <a:r>
              <a:rPr lang="cs-CZ" b="0" smtClean="0"/>
              <a:t>											</a:t>
            </a:r>
            <a:endParaRPr lang="cs-CZ" b="0"/>
          </a:p>
          <a:p>
            <a:r>
              <a:rPr lang="cs-CZ" smtClean="0"/>
              <a:t>	= jméno, pod nímž je podnikatel zapsán do obchodního rejstříku</a:t>
            </a:r>
            <a:endParaRPr lang="cs-CZ" b="0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875182" y="3861048"/>
            <a:ext cx="7358114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b="1" smtClean="0">
              <a:solidFill>
                <a:srgbClr val="00B050"/>
              </a:solidFill>
            </a:endParaRPr>
          </a:p>
          <a:p>
            <a:r>
              <a:rPr lang="cs-CZ" b="1" smtClean="0">
                <a:solidFill>
                  <a:srgbClr val="00B050"/>
                </a:solidFill>
              </a:rPr>
              <a:t>Firma </a:t>
            </a:r>
            <a:r>
              <a:rPr lang="cs-CZ" smtClean="0"/>
              <a:t>				</a:t>
            </a:r>
            <a:r>
              <a:rPr lang="cs-CZ" smtClean="0">
                <a:solidFill>
                  <a:srgbClr val="00B050"/>
                </a:solidFill>
              </a:rPr>
              <a:t>§ 96,</a:t>
            </a:r>
            <a:r>
              <a:rPr lang="cs-CZ" b="1" smtClean="0">
                <a:solidFill>
                  <a:srgbClr val="00B050"/>
                </a:solidFill>
              </a:rPr>
              <a:t> </a:t>
            </a:r>
            <a:r>
              <a:rPr lang="cs-CZ" smtClean="0">
                <a:solidFill>
                  <a:srgbClr val="00B050"/>
                </a:solidFill>
              </a:rPr>
              <a:t>§ 118/2, § 132/2, § 243/2 </a:t>
            </a:r>
            <a:r>
              <a:rPr lang="cs-CZ" b="1" smtClean="0">
                <a:solidFill>
                  <a:srgbClr val="00B050"/>
                </a:solidFill>
              </a:rPr>
              <a:t>ZOK </a:t>
            </a:r>
            <a:r>
              <a:rPr lang="cs-CZ" smtClean="0">
                <a:solidFill>
                  <a:srgbClr val="00B050"/>
                </a:solidFill>
              </a:rPr>
              <a:t>  	</a:t>
            </a:r>
            <a:endParaRPr lang="cs-CZ" smtClean="0"/>
          </a:p>
          <a:p>
            <a:r>
              <a:rPr lang="cs-CZ" smtClean="0"/>
              <a:t>obsahuje </a:t>
            </a:r>
            <a:r>
              <a:rPr lang="cs-CZ" b="1" i="1" smtClean="0"/>
              <a:t>označení </a:t>
            </a:r>
            <a:r>
              <a:rPr lang="cs-CZ" smtClean="0"/>
              <a:t>„…………“ </a:t>
            </a:r>
          </a:p>
          <a:p>
            <a:pPr algn="ctr"/>
            <a:r>
              <a:rPr lang="cs-CZ" smtClean="0"/>
              <a:t>	</a:t>
            </a:r>
            <a:endParaRPr lang="cs-CZ" b="0"/>
          </a:p>
        </p:txBody>
      </p:sp>
      <p:sp>
        <p:nvSpPr>
          <p:cNvPr id="10" name="Obdélník 9"/>
          <p:cNvSpPr/>
          <p:nvPr/>
        </p:nvSpPr>
        <p:spPr>
          <a:xfrm>
            <a:off x="6266038" y="925662"/>
            <a:ext cx="1883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mtClean="0"/>
              <a:t>Od r</a:t>
            </a:r>
            <a:r>
              <a:rPr lang="cs-CZ" smtClean="0"/>
              <a:t>. 2014 </a:t>
            </a:r>
            <a:r>
              <a:rPr lang="cs-CZ" smtClean="0"/>
              <a:t>  </a:t>
            </a:r>
            <a:r>
              <a:rPr lang="cs-CZ" smtClean="0"/>
              <a:t>dosud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1"/>
            <a:ext cx="6264696" cy="1296143"/>
          </a:xfrm>
          <a:solidFill>
            <a:srgbClr val="FFFF99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smtClean="0"/>
              <a:t>Příklady OBCHODNÍCH FIREM podnikatelů </a:t>
            </a:r>
          </a:p>
          <a:p>
            <a:pPr marL="0" indent="0">
              <a:buNone/>
            </a:pPr>
            <a:r>
              <a:rPr lang="cs-CZ" sz="1800"/>
              <a:t>z</a:t>
            </a:r>
            <a:r>
              <a:rPr lang="cs-CZ" sz="1800" smtClean="0"/>
              <a:t> obchodního rejstříku mohou posloužit i novým podnikatelům </a:t>
            </a:r>
            <a:endParaRPr lang="cs-CZ" sz="1800" smtClean="0"/>
          </a:p>
          <a:p>
            <a:pPr marL="0" indent="0">
              <a:buNone/>
            </a:pPr>
            <a:r>
              <a:rPr lang="cs-CZ" sz="1800"/>
              <a:t>p</a:t>
            </a:r>
            <a:r>
              <a:rPr lang="cs-CZ" sz="1800" smtClean="0"/>
              <a:t>ři tvoření jejich nových firem </a:t>
            </a:r>
            <a:r>
              <a:rPr lang="cs-CZ" sz="1800" smtClean="0"/>
              <a:t>?</a:t>
            </a:r>
            <a:endParaRPr lang="cs-CZ" sz="1800"/>
          </a:p>
          <a:p>
            <a:pPr marL="0" indent="0">
              <a:buNone/>
            </a:pPr>
            <a:r>
              <a:rPr lang="cs-CZ" sz="1800" smtClean="0"/>
              <a:t>    </a:t>
            </a:r>
          </a:p>
          <a:p>
            <a:pPr marL="0" indent="0">
              <a:buNone/>
            </a:pPr>
            <a:r>
              <a:rPr lang="cs-CZ" sz="1800" smtClean="0"/>
              <a:t>  			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426280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8681"/>
            <a:ext cx="8352928" cy="1368152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300" smtClean="0"/>
              <a:t>Jak se </a:t>
            </a:r>
            <a:r>
              <a:rPr lang="cs-CZ" sz="2300" b="1" smtClean="0"/>
              <a:t>právní úprava OBCHODNÍ FIRMY podnikatele</a:t>
            </a:r>
          </a:p>
          <a:p>
            <a:pPr marL="0" indent="0">
              <a:buNone/>
            </a:pPr>
            <a:r>
              <a:rPr lang="cs-CZ" sz="2300"/>
              <a:t>v</a:t>
            </a:r>
            <a:r>
              <a:rPr lang="cs-CZ" sz="2300" smtClean="0"/>
              <a:t>yvíjela od přijetí obchodního zákoníku (r. 1991) </a:t>
            </a:r>
            <a:r>
              <a:rPr lang="cs-CZ" sz="2300" smtClean="0"/>
              <a:t>až </a:t>
            </a:r>
            <a:r>
              <a:rPr lang="cs-CZ" sz="2300" smtClean="0"/>
              <a:t>do současné podoby (od r. 2014</a:t>
            </a:r>
            <a:r>
              <a:rPr lang="cs-CZ" sz="2300" smtClean="0"/>
              <a:t>)? </a:t>
            </a:r>
            <a:r>
              <a:rPr lang="cs-CZ" sz="2300" smtClean="0"/>
              <a:t>	</a:t>
            </a:r>
            <a:r>
              <a:rPr lang="cs-CZ" smtClean="0"/>
              <a:t>			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smtClean="0"/>
              <a:t>		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6424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bdélník 3"/>
          <p:cNvSpPr>
            <a:spLocks noChangeArrowheads="1"/>
          </p:cNvSpPr>
          <p:nvPr/>
        </p:nvSpPr>
        <p:spPr bwMode="auto">
          <a:xfrm>
            <a:off x="142875" y="142875"/>
            <a:ext cx="8858250" cy="538609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 smtClean="0"/>
              <a:t>Příklady </a:t>
            </a:r>
            <a:r>
              <a:rPr lang="cs-CZ" sz="2000" b="1"/>
              <a:t>obchodních firem </a:t>
            </a:r>
            <a:r>
              <a:rPr lang="cs-CZ" sz="2000" b="0"/>
              <a:t>z obchodního rejstříku</a:t>
            </a:r>
            <a:r>
              <a:rPr lang="cs-CZ" sz="2000" b="0" smtClean="0"/>
              <a:t>:</a:t>
            </a:r>
            <a:endParaRPr lang="cs-CZ" sz="2000" b="0"/>
          </a:p>
          <a:p>
            <a:endParaRPr lang="cs-CZ" b="0">
              <a:solidFill>
                <a:srgbClr val="0070C0"/>
              </a:solidFill>
            </a:endParaRPr>
          </a:p>
          <a:p>
            <a:r>
              <a:rPr lang="cs-CZ" b="0">
                <a:solidFill>
                  <a:srgbClr val="0070C0"/>
                </a:solidFill>
              </a:rPr>
              <a:t>1) </a:t>
            </a:r>
            <a:r>
              <a:rPr lang="cs-CZ" b="1" u="sng">
                <a:solidFill>
                  <a:srgbClr val="0070C0"/>
                </a:solidFill>
              </a:rPr>
              <a:t>Fyzické osoby :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Michal Hák - HOTEL KRAKONOŠ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Ing. Petr Varyš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HLADÍK IVAN – TEZEP</a:t>
            </a:r>
          </a:p>
          <a:p>
            <a:endParaRPr lang="cs-CZ" b="0" i="1">
              <a:solidFill>
                <a:srgbClr val="C00000"/>
              </a:solidFill>
            </a:endParaRPr>
          </a:p>
          <a:p>
            <a:endParaRPr lang="cs-CZ" b="0">
              <a:solidFill>
                <a:srgbClr val="0070C0"/>
              </a:solidFill>
            </a:endParaRPr>
          </a:p>
          <a:p>
            <a:r>
              <a:rPr lang="cs-CZ" b="0">
                <a:solidFill>
                  <a:srgbClr val="0070C0"/>
                </a:solidFill>
              </a:rPr>
              <a:t>2) </a:t>
            </a:r>
            <a:r>
              <a:rPr lang="cs-CZ" b="1" u="sng">
                <a:solidFill>
                  <a:srgbClr val="0070C0"/>
                </a:solidFill>
              </a:rPr>
              <a:t>Veřejná obchodní společnost :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JULIE, veřejná obchodní společnost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Advokátní kancelář Veselý a spol.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Advokátní kancelář Economy JUDr. Pecl a spol., v.o.s.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ADVOKÁTNÍ KANCELÁŘ - Čermák, Kolínová, Rožnovský, veřejná obchodní společnost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Advokátní kancelář Müller, Novák a partneři, v.o.s.</a:t>
            </a:r>
          </a:p>
          <a:p>
            <a:endParaRPr lang="cs-CZ" i="1">
              <a:solidFill>
                <a:srgbClr val="C00000"/>
              </a:solidFill>
            </a:endParaRPr>
          </a:p>
          <a:p>
            <a:endParaRPr lang="cs-CZ" b="0">
              <a:solidFill>
                <a:srgbClr val="0070C0"/>
              </a:solidFill>
            </a:endParaRPr>
          </a:p>
          <a:p>
            <a:r>
              <a:rPr lang="cs-CZ" b="0">
                <a:solidFill>
                  <a:srgbClr val="0070C0"/>
                </a:solidFill>
              </a:rPr>
              <a:t>3) </a:t>
            </a:r>
            <a:r>
              <a:rPr lang="cs-CZ" b="1" u="sng">
                <a:solidFill>
                  <a:srgbClr val="0070C0"/>
                </a:solidFill>
              </a:rPr>
              <a:t>Komanditní společnost :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Komanditní společnost Orio</a:t>
            </a:r>
          </a:p>
          <a:p>
            <a:endParaRPr lang="cs-CZ" i="1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bdélník 3"/>
          <p:cNvSpPr>
            <a:spLocks noChangeArrowheads="1"/>
          </p:cNvSpPr>
          <p:nvPr/>
        </p:nvSpPr>
        <p:spPr bwMode="auto">
          <a:xfrm>
            <a:off x="357188" y="357188"/>
            <a:ext cx="4007379" cy="5078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b="0">
              <a:solidFill>
                <a:srgbClr val="0070C0"/>
              </a:solidFill>
            </a:endParaRPr>
          </a:p>
          <a:p>
            <a:r>
              <a:rPr lang="cs-CZ" b="0">
                <a:solidFill>
                  <a:srgbClr val="0070C0"/>
                </a:solidFill>
              </a:rPr>
              <a:t>4) </a:t>
            </a:r>
            <a:r>
              <a:rPr lang="cs-CZ" b="1" u="sng">
                <a:solidFill>
                  <a:srgbClr val="0070C0"/>
                </a:solidFill>
              </a:rPr>
              <a:t>Společnost s ručením omezeným :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HAMIKO, s.r.o.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HAVEL Václav s.r.o.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Advertising Media s.r.o.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SÝKORA sportswear s.r.o.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SÝKORA - Transport s.r.o.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Directors  s.r.o.</a:t>
            </a:r>
          </a:p>
          <a:p>
            <a:endParaRPr lang="cs-CZ" b="0">
              <a:solidFill>
                <a:srgbClr val="0070C0"/>
              </a:solidFill>
            </a:endParaRPr>
          </a:p>
          <a:p>
            <a:endParaRPr lang="cs-CZ" b="0">
              <a:solidFill>
                <a:srgbClr val="0070C0"/>
              </a:solidFill>
            </a:endParaRPr>
          </a:p>
          <a:p>
            <a:r>
              <a:rPr lang="cs-CZ" b="0">
                <a:solidFill>
                  <a:srgbClr val="0070C0"/>
                </a:solidFill>
              </a:rPr>
              <a:t>5) </a:t>
            </a:r>
            <a:r>
              <a:rPr lang="cs-CZ" b="1" u="sng">
                <a:solidFill>
                  <a:srgbClr val="0070C0"/>
                </a:solidFill>
              </a:rPr>
              <a:t>Akciová společnost </a:t>
            </a:r>
            <a:r>
              <a:rPr lang="cs-CZ" b="0">
                <a:solidFill>
                  <a:srgbClr val="0070C0"/>
                </a:solidFill>
              </a:rPr>
              <a:t>/ </a:t>
            </a:r>
            <a:r>
              <a:rPr lang="cs-CZ" b="1" u="sng">
                <a:solidFill>
                  <a:srgbClr val="0070C0"/>
                </a:solidFill>
              </a:rPr>
              <a:t>odštěpný závod </a:t>
            </a:r>
            <a:r>
              <a:rPr lang="cs-CZ" b="0">
                <a:solidFill>
                  <a:srgbClr val="0070C0"/>
                </a:solidFill>
              </a:rPr>
              <a:t>: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Skanska a.s.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+   Skanska a.s., odštěpný závod Brno</a:t>
            </a:r>
          </a:p>
          <a:p>
            <a:endParaRPr lang="cs-CZ" b="0" i="1">
              <a:solidFill>
                <a:srgbClr val="C00000"/>
              </a:solidFill>
            </a:endParaRPr>
          </a:p>
          <a:p>
            <a:endParaRPr lang="cs-CZ" b="0">
              <a:solidFill>
                <a:srgbClr val="0070C0"/>
              </a:solidFill>
            </a:endParaRPr>
          </a:p>
          <a:p>
            <a:r>
              <a:rPr lang="cs-CZ" b="0">
                <a:solidFill>
                  <a:srgbClr val="0070C0"/>
                </a:solidFill>
              </a:rPr>
              <a:t>6) </a:t>
            </a:r>
            <a:r>
              <a:rPr lang="cs-CZ" b="1" u="sng">
                <a:solidFill>
                  <a:srgbClr val="0070C0"/>
                </a:solidFill>
              </a:rPr>
              <a:t>Družstvo: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DRUTĚVA, výrobní družstvo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Sněžka, výrobní družstvo Náchod</a:t>
            </a:r>
            <a:endParaRPr lang="cs-CZ" b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531" name="Obdélník 4"/>
          <p:cNvSpPr>
            <a:spLocks noChangeArrowheads="1"/>
          </p:cNvSpPr>
          <p:nvPr/>
        </p:nvSpPr>
        <p:spPr bwMode="auto">
          <a:xfrm>
            <a:off x="5357813" y="3571875"/>
            <a:ext cx="3222625" cy="203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K zaměnitelnosti firem :</a:t>
            </a:r>
          </a:p>
          <a:p>
            <a:endParaRPr lang="cs-CZ">
              <a:solidFill>
                <a:srgbClr val="0070C0"/>
              </a:solidFill>
            </a:endParaRP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BAŤA, akciová společnost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Baťa J. a spol., spol. s r.o.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BAŤÁK, s.r.o.</a:t>
            </a:r>
          </a:p>
          <a:p>
            <a:r>
              <a:rPr lang="cs-CZ" b="0" i="1">
                <a:solidFill>
                  <a:schemeClr val="accent6">
                    <a:lumMod val="50000"/>
                  </a:schemeClr>
                </a:solidFill>
              </a:rPr>
              <a:t>BAŤACZ s.r.o.</a:t>
            </a:r>
          </a:p>
          <a:p>
            <a:endParaRPr lang="cs-CZ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bdélník 3"/>
          <p:cNvSpPr>
            <a:spLocks noChangeArrowheads="1"/>
          </p:cNvSpPr>
          <p:nvPr/>
        </p:nvSpPr>
        <p:spPr bwMode="auto">
          <a:xfrm>
            <a:off x="285720" y="714356"/>
            <a:ext cx="8001000" cy="5078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0">
                <a:solidFill>
                  <a:srgbClr val="0070C0"/>
                </a:solidFill>
              </a:rPr>
              <a:t>7) </a:t>
            </a:r>
            <a:r>
              <a:rPr lang="cs-CZ" b="1" u="sng">
                <a:solidFill>
                  <a:srgbClr val="0070C0"/>
                </a:solidFill>
              </a:rPr>
              <a:t>Zahraniční podnikatel - organizační složka v ČR :</a:t>
            </a:r>
          </a:p>
          <a:p>
            <a:endParaRPr lang="cs-CZ" b="1">
              <a:solidFill>
                <a:srgbClr val="0070C0"/>
              </a:solidFill>
            </a:endParaRPr>
          </a:p>
          <a:p>
            <a:r>
              <a:rPr lang="cs-CZ" b="1">
                <a:solidFill>
                  <a:schemeClr val="accent6">
                    <a:lumMod val="50000"/>
                  </a:schemeClr>
                </a:solidFill>
              </a:rPr>
              <a:t>BELUPO lijekovi i kozmetika, d.d</a:t>
            </a:r>
            <a:r>
              <a:rPr lang="cs-CZ" b="1" smtClean="0">
                <a:solidFill>
                  <a:schemeClr val="accent6">
                    <a:lumMod val="50000"/>
                  </a:schemeClr>
                </a:solidFill>
              </a:rPr>
              <a:t>.    </a:t>
            </a:r>
            <a:r>
              <a:rPr lang="cs-CZ" b="0" smtClean="0"/>
              <a:t>/zřizovatel/</a:t>
            </a:r>
            <a:endParaRPr lang="cs-CZ" b="0"/>
          </a:p>
          <a:p>
            <a:r>
              <a:rPr lang="cs-CZ" b="0"/>
              <a:t>Sídlo: Koprivnica, Ulica Danica 5, Chorvatská republika</a:t>
            </a:r>
          </a:p>
          <a:p>
            <a:r>
              <a:rPr lang="cs-CZ" b="0"/>
              <a:t>(zapsán do soudního rejstříku Obchodního soudu v Bjelovaru v registrační vložce s matričním číslem subjektu zápisu (MBS) 0100006854) </a:t>
            </a:r>
            <a:endParaRPr lang="cs-CZ" b="0" i="1">
              <a:solidFill>
                <a:srgbClr val="00B050"/>
              </a:solidFill>
            </a:endParaRPr>
          </a:p>
          <a:p>
            <a:endParaRPr lang="cs-CZ" b="0" i="1">
              <a:solidFill>
                <a:srgbClr val="00B050"/>
              </a:solidFill>
            </a:endParaRPr>
          </a:p>
          <a:p>
            <a:endParaRPr lang="cs-CZ" b="0" i="1">
              <a:solidFill>
                <a:srgbClr val="00B050"/>
              </a:solidFill>
            </a:endParaRPr>
          </a:p>
          <a:p>
            <a:r>
              <a:rPr lang="cs-CZ" b="0"/>
              <a:t>Obchodní firma: </a:t>
            </a:r>
            <a:r>
              <a:rPr lang="cs-CZ" b="1" i="1">
                <a:solidFill>
                  <a:schemeClr val="accent6">
                    <a:lumMod val="50000"/>
                  </a:schemeClr>
                </a:solidFill>
              </a:rPr>
              <a:t>BELUPO léky a kosmetika, s.r.o. </a:t>
            </a:r>
            <a:r>
              <a:rPr lang="cs-CZ" b="0" i="1">
                <a:solidFill>
                  <a:srgbClr val="00B050"/>
                </a:solidFill>
              </a:rPr>
              <a:t>- </a:t>
            </a:r>
            <a:r>
              <a:rPr lang="cs-CZ" b="0" i="1"/>
              <a:t>organizační </a:t>
            </a:r>
            <a:r>
              <a:rPr lang="cs-CZ" b="0" i="1" smtClean="0"/>
              <a:t>složka </a:t>
            </a:r>
          </a:p>
          <a:p>
            <a:r>
              <a:rPr lang="cs-CZ" i="1" smtClean="0"/>
              <a:t>   		/</a:t>
            </a:r>
            <a:r>
              <a:rPr lang="cs-CZ" smtClean="0"/>
              <a:t>odštěpný závod zahraniční právnické osoby/</a:t>
            </a:r>
            <a:endParaRPr lang="cs-CZ" b="0" i="1"/>
          </a:p>
          <a:p>
            <a:endParaRPr lang="cs-CZ" b="0" i="1"/>
          </a:p>
          <a:p>
            <a:r>
              <a:rPr lang="cs-CZ" b="0"/>
              <a:t>Zahraniční organizační složka mimo nadace a nadační fondy</a:t>
            </a:r>
          </a:p>
          <a:p>
            <a:r>
              <a:rPr lang="cs-CZ" b="0"/>
              <a:t>Sídlo:  Praha 10, Černokostelecká 178/9, PSČ 100 00</a:t>
            </a:r>
          </a:p>
          <a:p>
            <a:endParaRPr lang="cs-CZ" b="0"/>
          </a:p>
          <a:p>
            <a:r>
              <a:rPr lang="cs-CZ" b="0"/>
              <a:t>Základní kapitál zřizovatele: 154.025.800,00 kun </a:t>
            </a:r>
          </a:p>
          <a:p>
            <a:r>
              <a:rPr lang="cs-CZ" b="0"/>
              <a:t>Předmět podnikání zřizovatele</a:t>
            </a:r>
            <a:r>
              <a:rPr lang="cs-CZ"/>
              <a:t>:  …………..</a:t>
            </a:r>
            <a:endParaRPr lang="cs-CZ" b="0"/>
          </a:p>
          <a:p>
            <a:r>
              <a:rPr lang="cs-CZ" b="0"/>
              <a:t>Zřizovatel organizační složky se řídí podle práva Chorvatské republiky.</a:t>
            </a:r>
            <a:br>
              <a:rPr lang="cs-CZ" b="0"/>
            </a:br>
            <a:r>
              <a:rPr lang="cs-CZ" b="0"/>
              <a:t>Zapsáno: 20. srpna 2001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548681"/>
            <a:ext cx="6696744" cy="1008111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smtClean="0"/>
              <a:t>Jak se označují </a:t>
            </a:r>
            <a:r>
              <a:rPr lang="cs-CZ" sz="1800" b="1" smtClean="0"/>
              <a:t>podnikatelé, kteří nemají OBCHODNÍ FIRMU </a:t>
            </a:r>
            <a:r>
              <a:rPr lang="cs-CZ" sz="1800" smtClean="0"/>
              <a:t>?</a:t>
            </a:r>
            <a:endParaRPr lang="cs-CZ" sz="1800" smtClean="0"/>
          </a:p>
        </p:txBody>
      </p:sp>
    </p:spTree>
    <p:extLst>
      <p:ext uri="{BB962C8B-B14F-4D97-AF65-F5344CB8AC3E}">
        <p14:creationId xmlns:p14="http://schemas.microsoft.com/office/powerpoint/2010/main" val="367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059832" y="108730"/>
            <a:ext cx="3816424" cy="832637"/>
          </a:xfrm>
          <a:prstGeom prst="rect">
            <a:avLst/>
          </a:prstGeom>
          <a:solidFill>
            <a:schemeClr val="bg1">
              <a:alpha val="94901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 smtClean="0"/>
              <a:t>Obchodní firmu nemají </a:t>
            </a:r>
            <a:endParaRPr lang="cs-CZ" b="0"/>
          </a:p>
          <a:p>
            <a:r>
              <a:rPr lang="cs-CZ" sz="1600" b="0" smtClean="0"/>
              <a:t>(již od </a:t>
            </a:r>
            <a:r>
              <a:rPr lang="cs-CZ" sz="1600" b="0"/>
              <a:t>r. </a:t>
            </a:r>
            <a:r>
              <a:rPr lang="cs-CZ" sz="1600" b="0" smtClean="0"/>
              <a:t>2001 – dle obch. zák, </a:t>
            </a:r>
            <a:r>
              <a:rPr lang="cs-CZ" sz="1600" smtClean="0"/>
              <a:t>stále – dle OZ)</a:t>
            </a:r>
            <a:endParaRPr lang="cs-CZ" sz="1600" b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14348" y="1000108"/>
            <a:ext cx="5545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podnikatel nezapsaný v obchodním rejstříku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57250" y="2071688"/>
            <a:ext cx="71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857224" y="5072074"/>
            <a:ext cx="1714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nepodnikatel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835150" y="20605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857224" y="1357298"/>
            <a:ext cx="5715040" cy="3698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/>
              <a:t>fyzická osoba</a:t>
            </a:r>
            <a:r>
              <a:rPr lang="cs-CZ" b="0"/>
              <a:t> – podniká pod svým jménem a </a:t>
            </a:r>
            <a:r>
              <a:rPr lang="cs-CZ" b="0" smtClean="0"/>
              <a:t>příjmením</a:t>
            </a:r>
            <a:r>
              <a:rPr lang="cs-CZ" baseline="30000" smtClean="0"/>
              <a:t> *)</a:t>
            </a:r>
            <a:endParaRPr lang="cs-CZ" b="0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214282" y="1000108"/>
            <a:ext cx="431800" cy="341312"/>
          </a:xfrm>
          <a:prstGeom prst="rightArrow">
            <a:avLst>
              <a:gd name="adj1" fmla="val 50000"/>
              <a:gd name="adj2" fmla="val 316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285720" y="5072074"/>
            <a:ext cx="431800" cy="341312"/>
          </a:xfrm>
          <a:prstGeom prst="rightArrow">
            <a:avLst>
              <a:gd name="adj1" fmla="val 50000"/>
              <a:gd name="adj2" fmla="val 316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071538" y="1785926"/>
            <a:ext cx="5429250" cy="369888"/>
          </a:xfrm>
          <a:prstGeom prst="rect">
            <a:avLst/>
          </a:prstGeom>
          <a:solidFill>
            <a:schemeClr val="bg1">
              <a:alpha val="52156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právnická osoba</a:t>
            </a:r>
            <a:r>
              <a:rPr lang="cs-CZ" b="0"/>
              <a:t> – podniká pod svým názvem </a:t>
            </a:r>
            <a:r>
              <a:rPr lang="cs-CZ" b="0" baseline="30000"/>
              <a:t>*)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808038" y="3521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b="0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714612" y="5072074"/>
            <a:ext cx="5000647" cy="1477963"/>
          </a:xfrm>
          <a:prstGeom prst="rect">
            <a:avLst/>
          </a:prstGeom>
          <a:solidFill>
            <a:schemeClr val="bg1">
              <a:alpha val="45882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0"/>
              <a:t>např. fyzická osoba, právnická osoba, stát, státní organizace, sdružení, nadace, obecně prospěšná společnost, apod. </a:t>
            </a:r>
          </a:p>
          <a:p>
            <a:endParaRPr lang="cs-CZ" b="0"/>
          </a:p>
          <a:p>
            <a:r>
              <a:rPr lang="cs-CZ" b="0"/>
              <a:t>– jedná pod svým jménem nebo pod svým názvem</a:t>
            </a: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7572396" y="2071678"/>
            <a:ext cx="101931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smtClean="0">
                <a:solidFill>
                  <a:srgbClr val="0070C0"/>
                </a:solidFill>
              </a:rPr>
              <a:t>§ 422 OZ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214282" y="2500306"/>
            <a:ext cx="8001056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indent="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smtClean="0">
                <a:solidFill>
                  <a:srgbClr val="0070C0"/>
                </a:solidFill>
                <a:ea typeface="Times New Roman" pitchFamily="18" charset="0"/>
                <a:cs typeface="Times New Roman" pitchFamily="18" charset="0"/>
              </a:rPr>
              <a:t>Podnikatel, který nemá obchodní firmu</a:t>
            </a:r>
            <a:r>
              <a:rPr lang="cs-CZ" smtClean="0">
                <a:solidFill>
                  <a:srgbClr val="0070C0"/>
                </a:solidFill>
                <a:ea typeface="Times New Roman" pitchFamily="18" charset="0"/>
                <a:cs typeface="Times New Roman" pitchFamily="18" charset="0"/>
              </a:rPr>
              <a:t>, právně jedná při svém podnikání pod 	</a:t>
            </a:r>
            <a:r>
              <a:rPr lang="cs-CZ" b="1" smtClean="0">
                <a:solidFill>
                  <a:srgbClr val="0070C0"/>
                </a:solidFill>
                <a:ea typeface="Times New Roman" pitchFamily="18" charset="0"/>
                <a:cs typeface="Times New Roman" pitchFamily="18" charset="0"/>
              </a:rPr>
              <a:t>vlastním jménem</a:t>
            </a:r>
            <a:r>
              <a:rPr lang="cs-CZ" smtClean="0">
                <a:solidFill>
                  <a:srgbClr val="0070C0"/>
                </a:solidFill>
                <a:ea typeface="Times New Roman" pitchFamily="18" charset="0"/>
                <a:cs typeface="Times New Roman" pitchFamily="18" charset="0"/>
              </a:rPr>
              <a:t>; připojí-li k němu </a:t>
            </a:r>
            <a:r>
              <a:rPr lang="cs-CZ" baseline="30000" smtClean="0">
                <a:solidFill>
                  <a:srgbClr val="0070C0"/>
                </a:solidFill>
              </a:rPr>
              <a:t>*)</a:t>
            </a:r>
            <a:r>
              <a:rPr lang="cs-CZ" smtClean="0">
                <a:solidFill>
                  <a:srgbClr val="0070C0"/>
                </a:solidFill>
              </a:rPr>
              <a:t> </a:t>
            </a:r>
            <a:r>
              <a:rPr lang="cs-CZ" b="1" smtClean="0">
                <a:solidFill>
                  <a:srgbClr val="0070C0"/>
                </a:solidFill>
                <a:ea typeface="Times New Roman" pitchFamily="18" charset="0"/>
                <a:cs typeface="Times New Roman" pitchFamily="18" charset="0"/>
              </a:rPr>
              <a:t>dodatky </a:t>
            </a:r>
            <a:r>
              <a:rPr lang="cs-CZ" smtClean="0">
                <a:solidFill>
                  <a:srgbClr val="0070C0"/>
                </a:solidFill>
                <a:ea typeface="Times New Roman" pitchFamily="18" charset="0"/>
                <a:cs typeface="Times New Roman" pitchFamily="18" charset="0"/>
              </a:rPr>
              <a:t>charakterizující blíže jeho 	osobu nebo obchodní závod, nesmí být klamavé.</a:t>
            </a:r>
            <a:endParaRPr lang="cs-CZ" smtClean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786050" y="3500438"/>
            <a:ext cx="4522254" cy="132343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smtClean="0"/>
              <a:t>Lze usuzovat na dodatky :</a:t>
            </a:r>
          </a:p>
          <a:p>
            <a:r>
              <a:rPr lang="cs-CZ" sz="1600" smtClean="0"/>
              <a:t>- osobní: Marie Nová, </a:t>
            </a:r>
            <a:r>
              <a:rPr lang="cs-CZ" sz="1600" b="1" i="1" smtClean="0"/>
              <a:t>starší</a:t>
            </a:r>
            <a:endParaRPr lang="cs-CZ" sz="1600" smtClean="0"/>
          </a:p>
          <a:p>
            <a:pPr>
              <a:buFontTx/>
              <a:buChar char="-"/>
            </a:pPr>
            <a:r>
              <a:rPr lang="cs-CZ" sz="1600" smtClean="0"/>
              <a:t> věcné: Jiří Kučera,</a:t>
            </a:r>
            <a:r>
              <a:rPr lang="cs-CZ" sz="1600" b="1" smtClean="0"/>
              <a:t> </a:t>
            </a:r>
            <a:r>
              <a:rPr lang="cs-CZ" sz="1600" b="1" i="1" smtClean="0"/>
              <a:t>zedník</a:t>
            </a:r>
            <a:endParaRPr lang="cs-CZ" sz="1600" smtClean="0"/>
          </a:p>
          <a:p>
            <a:pPr>
              <a:buFontTx/>
              <a:buChar char="-"/>
            </a:pPr>
            <a:r>
              <a:rPr lang="cs-CZ" sz="1600" smtClean="0"/>
              <a:t> smíšené: Petr Zajíček, </a:t>
            </a:r>
            <a:r>
              <a:rPr lang="cs-CZ" sz="1600" b="1" i="1" smtClean="0"/>
              <a:t>mistr kominický mladší</a:t>
            </a:r>
            <a:r>
              <a:rPr lang="cs-CZ" sz="1600" smtClean="0"/>
              <a:t> </a:t>
            </a:r>
          </a:p>
          <a:p>
            <a:r>
              <a:rPr lang="cs-CZ" sz="1600" smtClean="0"/>
              <a:t>- místní: Anežka Lídlová </a:t>
            </a:r>
            <a:r>
              <a:rPr lang="cs-CZ" sz="1600" b="1" i="1" smtClean="0"/>
              <a:t>v Nové Pace</a:t>
            </a:r>
            <a:endParaRPr lang="cs-CZ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1"/>
            <a:ext cx="6840760" cy="1224135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100" smtClean="0"/>
              <a:t>Další problematika související s </a:t>
            </a:r>
            <a:r>
              <a:rPr lang="cs-CZ" sz="2100" b="1" smtClean="0"/>
              <a:t>označováním podnikatelů ?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35934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404664"/>
            <a:ext cx="8856984" cy="646330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smtClean="0"/>
              <a:t>                                             Informační povinnost podnikatelů </a:t>
            </a:r>
            <a:r>
              <a:rPr lang="cs-CZ" smtClean="0"/>
              <a:t> podle </a:t>
            </a:r>
            <a:r>
              <a:rPr lang="cs-CZ" b="1" smtClean="0">
                <a:solidFill>
                  <a:srgbClr val="0070C0"/>
                </a:solidFill>
              </a:rPr>
              <a:t>§ 435 OZ</a:t>
            </a:r>
          </a:p>
          <a:p>
            <a:endParaRPr lang="cs-CZ" u="sng" smtClean="0">
              <a:solidFill>
                <a:srgbClr val="0070C0"/>
              </a:solidFill>
            </a:endParaRPr>
          </a:p>
          <a:p>
            <a:r>
              <a:rPr lang="cs-CZ" b="1" u="sng" smtClean="0">
                <a:solidFill>
                  <a:srgbClr val="0070C0"/>
                </a:solidFill>
              </a:rPr>
              <a:t>Odst. 1:</a:t>
            </a:r>
          </a:p>
          <a:p>
            <a:endParaRPr lang="cs-CZ" b="1" u="sng" smtClean="0">
              <a:solidFill>
                <a:srgbClr val="0070C0"/>
              </a:solidFill>
            </a:endParaRPr>
          </a:p>
          <a:p>
            <a:r>
              <a:rPr lang="cs-CZ" b="1" smtClean="0">
                <a:solidFill>
                  <a:srgbClr val="0070C0"/>
                </a:solidFill>
              </a:rPr>
              <a:t>Každý podnikatel </a:t>
            </a:r>
            <a:r>
              <a:rPr lang="cs-CZ" smtClean="0">
                <a:solidFill>
                  <a:srgbClr val="0070C0"/>
                </a:solidFill>
              </a:rPr>
              <a:t>musí uvádět na obchodních listinách a v rámci informací </a:t>
            </a:r>
          </a:p>
          <a:p>
            <a:r>
              <a:rPr lang="cs-CZ" smtClean="0">
                <a:solidFill>
                  <a:srgbClr val="0070C0"/>
                </a:solidFill>
              </a:rPr>
              <a:t>zpřístupňovaných veřejnosti prostřednictvím dálkového přístupu  </a:t>
            </a:r>
            <a:r>
              <a:rPr lang="cs-CZ" b="1" smtClean="0">
                <a:solidFill>
                  <a:srgbClr val="0070C0"/>
                </a:solidFill>
              </a:rPr>
              <a:t>své jméno a sídlo</a:t>
            </a:r>
            <a:r>
              <a:rPr lang="cs-CZ" smtClean="0">
                <a:solidFill>
                  <a:srgbClr val="0070C0"/>
                </a:solidFill>
              </a:rPr>
              <a:t>.</a:t>
            </a:r>
          </a:p>
          <a:p>
            <a:endParaRPr lang="cs-CZ" smtClean="0">
              <a:solidFill>
                <a:srgbClr val="0070C0"/>
              </a:solidFill>
            </a:endParaRPr>
          </a:p>
          <a:p>
            <a:endParaRPr lang="cs-CZ" smtClean="0">
              <a:solidFill>
                <a:srgbClr val="0070C0"/>
              </a:solidFill>
            </a:endParaRPr>
          </a:p>
          <a:p>
            <a:r>
              <a:rPr lang="cs-CZ" b="1" smtClean="0">
                <a:solidFill>
                  <a:srgbClr val="0070C0"/>
                </a:solidFill>
              </a:rPr>
              <a:t>Podnikatel zapsaný v obchodním rejstříku </a:t>
            </a:r>
            <a:r>
              <a:rPr lang="cs-CZ" smtClean="0">
                <a:solidFill>
                  <a:srgbClr val="0070C0"/>
                </a:solidFill>
              </a:rPr>
              <a:t>uvede na obchodní listině též údaj o tomto zápisu, </a:t>
            </a:r>
          </a:p>
          <a:p>
            <a:r>
              <a:rPr lang="cs-CZ" smtClean="0">
                <a:solidFill>
                  <a:srgbClr val="0070C0"/>
                </a:solidFill>
              </a:rPr>
              <a:t>vč. oddílu a vložky;</a:t>
            </a:r>
          </a:p>
          <a:p>
            <a:endParaRPr lang="cs-CZ" smtClean="0">
              <a:solidFill>
                <a:srgbClr val="0070C0"/>
              </a:solidFill>
            </a:endParaRPr>
          </a:p>
          <a:p>
            <a:r>
              <a:rPr lang="cs-CZ" smtClean="0">
                <a:solidFill>
                  <a:srgbClr val="0070C0"/>
                </a:solidFill>
              </a:rPr>
              <a:t>podnikatel </a:t>
            </a:r>
            <a:r>
              <a:rPr lang="cs-CZ" b="1" smtClean="0">
                <a:solidFill>
                  <a:srgbClr val="0070C0"/>
                </a:solidFill>
              </a:rPr>
              <a:t>zapsaný v jiném veřejném rejstříku </a:t>
            </a:r>
            <a:r>
              <a:rPr lang="cs-CZ" smtClean="0">
                <a:solidFill>
                  <a:srgbClr val="0070C0"/>
                </a:solidFill>
              </a:rPr>
              <a:t>uvede údaj o svém zápisu do tohoto rejstříku;</a:t>
            </a:r>
          </a:p>
          <a:p>
            <a:endParaRPr lang="cs-CZ" smtClean="0">
              <a:solidFill>
                <a:srgbClr val="0070C0"/>
              </a:solidFill>
            </a:endParaRPr>
          </a:p>
          <a:p>
            <a:r>
              <a:rPr lang="cs-CZ" smtClean="0">
                <a:solidFill>
                  <a:srgbClr val="0070C0"/>
                </a:solidFill>
              </a:rPr>
              <a:t>podnikatel </a:t>
            </a:r>
            <a:r>
              <a:rPr lang="cs-CZ" b="1" smtClean="0">
                <a:solidFill>
                  <a:srgbClr val="0070C0"/>
                </a:solidFill>
              </a:rPr>
              <a:t>nezapsaný ve veřejném rejstříku </a:t>
            </a:r>
            <a:r>
              <a:rPr lang="cs-CZ" smtClean="0">
                <a:solidFill>
                  <a:srgbClr val="0070C0"/>
                </a:solidFill>
              </a:rPr>
              <a:t>uvede údaj o svém zápisu do jiné evidence.</a:t>
            </a:r>
          </a:p>
          <a:p>
            <a:endParaRPr lang="cs-CZ" smtClean="0">
              <a:solidFill>
                <a:srgbClr val="0070C0"/>
              </a:solidFill>
            </a:endParaRPr>
          </a:p>
          <a:p>
            <a:r>
              <a:rPr lang="cs-CZ" smtClean="0">
                <a:solidFill>
                  <a:srgbClr val="0070C0"/>
                </a:solidFill>
              </a:rPr>
              <a:t>Byl-li podnikateli přidělen </a:t>
            </a:r>
            <a:r>
              <a:rPr lang="cs-CZ" b="1" smtClean="0">
                <a:solidFill>
                  <a:srgbClr val="0070C0"/>
                </a:solidFill>
              </a:rPr>
              <a:t>identifikující údaj</a:t>
            </a:r>
            <a:r>
              <a:rPr lang="cs-CZ" smtClean="0">
                <a:solidFill>
                  <a:srgbClr val="0070C0"/>
                </a:solidFill>
              </a:rPr>
              <a:t>, uvede i ten.</a:t>
            </a:r>
          </a:p>
          <a:p>
            <a:endParaRPr lang="cs-CZ" smtClean="0">
              <a:solidFill>
                <a:srgbClr val="0070C0"/>
              </a:solidFill>
            </a:endParaRPr>
          </a:p>
          <a:p>
            <a:endParaRPr lang="cs-CZ">
              <a:solidFill>
                <a:srgbClr val="0070C0"/>
              </a:solidFill>
            </a:endParaRPr>
          </a:p>
          <a:p>
            <a:endParaRPr lang="cs-CZ" smtClean="0">
              <a:solidFill>
                <a:srgbClr val="0070C0"/>
              </a:solidFill>
            </a:endParaRPr>
          </a:p>
          <a:p>
            <a:r>
              <a:rPr lang="cs-CZ" b="1" u="sng" smtClean="0">
                <a:solidFill>
                  <a:srgbClr val="0070C0"/>
                </a:solidFill>
              </a:rPr>
              <a:t>Odst. 2:</a:t>
            </a:r>
          </a:p>
          <a:p>
            <a:endParaRPr lang="cs-CZ" b="1" u="sng" smtClean="0">
              <a:solidFill>
                <a:srgbClr val="0070C0"/>
              </a:solidFill>
            </a:endParaRPr>
          </a:p>
          <a:p>
            <a:r>
              <a:rPr lang="cs-CZ" smtClean="0">
                <a:solidFill>
                  <a:srgbClr val="0070C0"/>
                </a:solidFill>
              </a:rPr>
              <a:t>Na listině podle odst. 1 lze uvést </a:t>
            </a:r>
            <a:r>
              <a:rPr lang="cs-CZ" b="1" smtClean="0">
                <a:solidFill>
                  <a:srgbClr val="0070C0"/>
                </a:solidFill>
              </a:rPr>
              <a:t>i další údaje</a:t>
            </a:r>
            <a:r>
              <a:rPr lang="cs-CZ" smtClean="0">
                <a:solidFill>
                  <a:srgbClr val="0070C0"/>
                </a:solidFill>
              </a:rPr>
              <a:t>, nejsou-li způsobilé vyvolat klamavý dojem.</a:t>
            </a:r>
          </a:p>
          <a:p>
            <a:endParaRPr lang="cs-CZ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692696"/>
            <a:ext cx="8577689" cy="535531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b="1" smtClean="0">
              <a:solidFill>
                <a:srgbClr val="0070C0"/>
              </a:solidFill>
            </a:endParaRPr>
          </a:p>
          <a:p>
            <a:r>
              <a:rPr lang="cs-CZ" b="1" smtClean="0">
                <a:solidFill>
                  <a:srgbClr val="0070C0"/>
                </a:solidFill>
              </a:rPr>
              <a:t>                                     </a:t>
            </a:r>
            <a:r>
              <a:rPr lang="cs-CZ" b="1" smtClean="0"/>
              <a:t>Tzv. předběžná společnost </a:t>
            </a:r>
            <a:r>
              <a:rPr lang="cs-CZ" b="1" smtClean="0">
                <a:solidFill>
                  <a:srgbClr val="0070C0"/>
                </a:solidFill>
              </a:rPr>
              <a:t>- § 127 OZ </a:t>
            </a:r>
            <a:endParaRPr lang="cs-CZ" b="1">
              <a:solidFill>
                <a:srgbClr val="0070C0"/>
              </a:solidFill>
            </a:endParaRPr>
          </a:p>
          <a:p>
            <a:endParaRPr lang="cs-CZ" b="1" smtClean="0">
              <a:solidFill>
                <a:srgbClr val="0070C0"/>
              </a:solidFill>
            </a:endParaRPr>
          </a:p>
          <a:p>
            <a:r>
              <a:rPr lang="cs-CZ" smtClean="0">
                <a:solidFill>
                  <a:srgbClr val="0070C0"/>
                </a:solidFill>
              </a:rPr>
              <a:t>Za právnickou osobu lze jednat </a:t>
            </a:r>
            <a:r>
              <a:rPr lang="cs-CZ" b="1" smtClean="0">
                <a:solidFill>
                  <a:srgbClr val="0070C0"/>
                </a:solidFill>
              </a:rPr>
              <a:t>jejím jménem </a:t>
            </a:r>
            <a:r>
              <a:rPr lang="cs-CZ" smtClean="0">
                <a:solidFill>
                  <a:srgbClr val="0070C0"/>
                </a:solidFill>
              </a:rPr>
              <a:t>již před jejím vznikem.</a:t>
            </a:r>
          </a:p>
          <a:p>
            <a:r>
              <a:rPr lang="cs-CZ" smtClean="0">
                <a:solidFill>
                  <a:srgbClr val="0070C0"/>
                </a:solidFill>
              </a:rPr>
              <a:t>…</a:t>
            </a:r>
          </a:p>
          <a:p>
            <a:r>
              <a:rPr lang="cs-CZ" smtClean="0">
                <a:solidFill>
                  <a:srgbClr val="0070C0"/>
                </a:solidFill>
              </a:rPr>
              <a:t>Právnická osoba může účinky těchto jednání pro sebe do tří měsíců od svého vzniku převzít.</a:t>
            </a:r>
          </a:p>
          <a:p>
            <a:r>
              <a:rPr lang="cs-CZ" smtClean="0">
                <a:solidFill>
                  <a:srgbClr val="0070C0"/>
                </a:solidFill>
              </a:rPr>
              <a:t>…</a:t>
            </a:r>
          </a:p>
          <a:p>
            <a:endParaRPr lang="cs-CZ" smtClean="0"/>
          </a:p>
          <a:p>
            <a:endParaRPr lang="cs-CZ" smtClean="0"/>
          </a:p>
          <a:p>
            <a:r>
              <a:rPr lang="cs-CZ" b="1" smtClean="0"/>
              <a:t>                  Tzv. předregistrace obchodní firmy v OR</a:t>
            </a:r>
            <a:r>
              <a:rPr lang="cs-CZ" smtClean="0"/>
              <a:t> - </a:t>
            </a:r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§ 48 odst. 2 zákona o veř. rejstřících…:</a:t>
            </a:r>
          </a:p>
          <a:p>
            <a:endParaRPr lang="cs-CZ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Navrhnou-li to všichni zakladatelé, zapíše rejstříkový soud do obchodního rejstříku </a:t>
            </a:r>
            <a:r>
              <a:rPr lang="cs-CZ" b="1" smtClean="0">
                <a:solidFill>
                  <a:schemeClr val="accent6">
                    <a:lumMod val="50000"/>
                  </a:schemeClr>
                </a:solidFill>
              </a:rPr>
              <a:t>obchodní firmu </a:t>
            </a:r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(dále jen „firma“) </a:t>
            </a:r>
            <a:r>
              <a:rPr lang="cs-CZ" i="1" u="sng" smtClean="0">
                <a:solidFill>
                  <a:schemeClr val="accent6">
                    <a:lumMod val="50000"/>
                  </a:schemeClr>
                </a:solidFill>
              </a:rPr>
              <a:t>řádně založené obchodní korporace</a:t>
            </a:r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; </a:t>
            </a:r>
          </a:p>
          <a:p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přílohou návrhu je zakladatelské právní jednání. </a:t>
            </a:r>
          </a:p>
          <a:p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Není-li podán </a:t>
            </a:r>
            <a:r>
              <a:rPr lang="cs-CZ" i="1" smtClean="0">
                <a:solidFill>
                  <a:schemeClr val="accent6">
                    <a:lumMod val="50000"/>
                  </a:schemeClr>
                </a:solidFill>
              </a:rPr>
              <a:t>návrh na zápis obchodní korporace</a:t>
            </a:r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, jejíž zakladatelé o zápis firmy požádali, </a:t>
            </a:r>
            <a:r>
              <a:rPr lang="cs-CZ" i="1" u="sng" smtClean="0">
                <a:solidFill>
                  <a:schemeClr val="accent6">
                    <a:lumMod val="50000"/>
                  </a:schemeClr>
                </a:solidFill>
              </a:rPr>
              <a:t>do 1 měsíce od zápisu firmy</a:t>
            </a:r>
            <a:r>
              <a:rPr lang="cs-CZ" smtClean="0">
                <a:solidFill>
                  <a:schemeClr val="accent6">
                    <a:lumMod val="50000"/>
                  </a:schemeClr>
                </a:solidFill>
              </a:rPr>
              <a:t>, rejstříkový soud firmu vymaže.</a:t>
            </a:r>
          </a:p>
          <a:p>
            <a:endParaRPr lang="cs-CZ" smtClean="0"/>
          </a:p>
          <a:p>
            <a:r>
              <a:rPr lang="cs-CZ" smtClean="0"/>
              <a:t>  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229600" cy="4525963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sz="1600" smtClean="0"/>
              <a:t>Příklady </a:t>
            </a:r>
            <a:r>
              <a:rPr lang="cs-CZ" sz="1600" b="1" u="sng" smtClean="0"/>
              <a:t>vhodného </a:t>
            </a:r>
            <a:r>
              <a:rPr lang="cs-CZ" sz="1600" b="1" u="sng"/>
              <a:t>použití </a:t>
            </a:r>
            <a:r>
              <a:rPr lang="cs-CZ" sz="1600"/>
              <a:t>pojmu „firma“ v právních předpisech:</a:t>
            </a:r>
          </a:p>
          <a:p>
            <a:pPr marL="0" indent="0">
              <a:buNone/>
            </a:pPr>
            <a:endParaRPr lang="cs-CZ" sz="1600" b="1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1600" b="1" smtClean="0">
                <a:solidFill>
                  <a:srgbClr val="0070C0"/>
                </a:solidFill>
              </a:rPr>
              <a:t>Tichá společnost:  </a:t>
            </a:r>
            <a:r>
              <a:rPr lang="cs-CZ" sz="1600">
                <a:solidFill>
                  <a:srgbClr val="0070C0"/>
                </a:solidFill>
              </a:rPr>
              <a:t>§ 2750 OZ </a:t>
            </a:r>
            <a:endParaRPr lang="cs-CZ" sz="160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1600" smtClean="0"/>
              <a:t>(2</a:t>
            </a:r>
            <a:r>
              <a:rPr lang="cs-CZ" sz="1600"/>
              <a:t>) Je-li </a:t>
            </a:r>
            <a:r>
              <a:rPr lang="cs-CZ" sz="1600" b="1"/>
              <a:t>jméno</a:t>
            </a:r>
            <a:r>
              <a:rPr lang="cs-CZ" sz="1600"/>
              <a:t> tichého společníka obsaženo </a:t>
            </a:r>
            <a:r>
              <a:rPr lang="cs-CZ" sz="1600" b="1"/>
              <a:t>ve jménu, </a:t>
            </a:r>
            <a:r>
              <a:rPr lang="cs-CZ" sz="1600"/>
              <a:t>popřípadě </a:t>
            </a:r>
            <a:r>
              <a:rPr lang="cs-CZ" sz="1600" b="1"/>
              <a:t>v obchodní firmě </a:t>
            </a:r>
            <a:r>
              <a:rPr lang="cs-CZ" sz="1600"/>
              <a:t>podnikatele, ručí tichý </a:t>
            </a:r>
            <a:r>
              <a:rPr lang="cs-CZ" sz="1600" smtClean="0"/>
              <a:t>společník </a:t>
            </a:r>
            <a:r>
              <a:rPr lang="cs-CZ" sz="1600"/>
              <a:t>za dluhy </a:t>
            </a:r>
            <a:r>
              <a:rPr lang="cs-CZ" sz="1600" smtClean="0"/>
              <a:t>podnikatele.</a:t>
            </a:r>
          </a:p>
          <a:p>
            <a:pPr marL="0" indent="0">
              <a:buNone/>
            </a:pPr>
            <a:endParaRPr lang="cs-CZ" sz="1600" b="1" smtClean="0"/>
          </a:p>
          <a:p>
            <a:pPr marL="0" indent="0">
              <a:buNone/>
            </a:pPr>
            <a:endParaRPr lang="cs-CZ" sz="1600" b="1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600">
                <a:solidFill>
                  <a:schemeClr val="accent6">
                    <a:lumMod val="50000"/>
                  </a:schemeClr>
                </a:solidFill>
              </a:rPr>
              <a:t>z</a:t>
            </a:r>
            <a:r>
              <a:rPr lang="cs-CZ" sz="1600" smtClean="0">
                <a:solidFill>
                  <a:schemeClr val="accent6">
                    <a:lumMod val="50000"/>
                  </a:schemeClr>
                </a:solidFill>
              </a:rPr>
              <a:t>ák. 134/2016 Sb., o zadávání veřejných zakázek - </a:t>
            </a:r>
            <a:r>
              <a:rPr lang="cs-CZ" sz="1600" smtClean="0"/>
              <a:t>§ 28 (vymezení pojmů)</a:t>
            </a:r>
            <a:endParaRPr lang="cs-CZ" sz="1600"/>
          </a:p>
          <a:p>
            <a:pPr marL="0" indent="0">
              <a:buNone/>
            </a:pPr>
            <a:r>
              <a:rPr lang="cs-CZ" sz="1600" smtClean="0"/>
              <a:t>Odst. 1</a:t>
            </a:r>
          </a:p>
          <a:p>
            <a:pPr marL="0" indent="0">
              <a:buNone/>
            </a:pPr>
            <a:r>
              <a:rPr lang="cs-CZ" sz="1600" smtClean="0"/>
              <a:t>g</a:t>
            </a:r>
            <a:r>
              <a:rPr lang="cs-CZ" sz="1600"/>
              <a:t>) identifikačními údaji </a:t>
            </a:r>
            <a:r>
              <a:rPr lang="cs-CZ" sz="1600" b="1"/>
              <a:t>obchodní firma </a:t>
            </a:r>
            <a:r>
              <a:rPr lang="cs-CZ" sz="1600"/>
              <a:t>nebo </a:t>
            </a:r>
            <a:r>
              <a:rPr lang="cs-CZ" sz="1600" b="1"/>
              <a:t>název, </a:t>
            </a:r>
            <a:r>
              <a:rPr lang="cs-CZ" sz="1600"/>
              <a:t>sídlo, právní forma, jde-li o právnickou osobu, a </a:t>
            </a:r>
            <a:r>
              <a:rPr lang="cs-CZ" sz="1600" b="1"/>
              <a:t>obchodní firma </a:t>
            </a:r>
            <a:r>
              <a:rPr lang="cs-CZ" sz="1600"/>
              <a:t>nebo </a:t>
            </a:r>
            <a:r>
              <a:rPr lang="cs-CZ" sz="1600" b="1"/>
              <a:t>jméno</a:t>
            </a:r>
            <a:r>
              <a:rPr lang="cs-CZ" sz="1600"/>
              <a:t> nebo jména a příjmení, jde-li o fyzickou osobu</a:t>
            </a:r>
            <a:r>
              <a:rPr lang="cs-CZ" sz="1600" smtClean="0"/>
              <a:t>,  …</a:t>
            </a:r>
          </a:p>
          <a:p>
            <a:pPr marL="0" indent="0">
              <a:buNone/>
            </a:pPr>
            <a:endParaRPr lang="cs-CZ" sz="1600"/>
          </a:p>
        </p:txBody>
      </p:sp>
    </p:spTree>
    <p:extLst>
      <p:ext uri="{BB962C8B-B14F-4D97-AF65-F5344CB8AC3E}">
        <p14:creationId xmlns:p14="http://schemas.microsoft.com/office/powerpoint/2010/main" val="29650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1"/>
            <a:ext cx="8424936" cy="67413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smtClean="0"/>
              <a:t>Příklad </a:t>
            </a:r>
            <a:r>
              <a:rPr lang="cs-CZ" sz="1600" b="1" u="sng" smtClean="0"/>
              <a:t>nevhodného použití </a:t>
            </a:r>
            <a:r>
              <a:rPr lang="cs-CZ" sz="1600" smtClean="0"/>
              <a:t>pojmu „firma“ v právních předpisech:</a:t>
            </a:r>
          </a:p>
          <a:p>
            <a:endParaRPr lang="cs-CZ" sz="1600"/>
          </a:p>
          <a:p>
            <a:r>
              <a:rPr lang="cs-CZ" sz="1600" smtClean="0">
                <a:solidFill>
                  <a:srgbClr val="7030A0"/>
                </a:solidFill>
              </a:rPr>
              <a:t>zák</a:t>
            </a:r>
            <a:r>
              <a:rPr lang="cs-CZ" sz="1600">
                <a:solidFill>
                  <a:srgbClr val="7030A0"/>
                </a:solidFill>
              </a:rPr>
              <a:t>. č. 256/2001 Sb</a:t>
            </a:r>
            <a:r>
              <a:rPr lang="cs-CZ" sz="1600" smtClean="0">
                <a:solidFill>
                  <a:srgbClr val="7030A0"/>
                </a:solidFill>
              </a:rPr>
              <a:t>., </a:t>
            </a:r>
            <a:r>
              <a:rPr lang="cs-CZ" sz="1600">
                <a:solidFill>
                  <a:srgbClr val="7030A0"/>
                </a:solidFill>
              </a:rPr>
              <a:t>o pohřebnictví a o změně některých </a:t>
            </a:r>
            <a:r>
              <a:rPr lang="cs-CZ" sz="1600" smtClean="0">
                <a:solidFill>
                  <a:srgbClr val="7030A0"/>
                </a:solidFill>
              </a:rPr>
              <a:t>zákonů </a:t>
            </a:r>
          </a:p>
          <a:p>
            <a:r>
              <a:rPr lang="cs-CZ" sz="1600" b="1" smtClean="0"/>
              <a:t>§ 21</a:t>
            </a:r>
            <a:r>
              <a:rPr lang="cs-CZ" sz="1600"/>
              <a:t> </a:t>
            </a:r>
            <a:r>
              <a:rPr lang="cs-CZ" sz="1600" smtClean="0"/>
              <a:t> (1)  Evidence související s provozováním pohřebiště vedená podle § 20 písm. c) obsahuje následující údaje:</a:t>
            </a:r>
            <a:endParaRPr lang="cs-CZ" sz="1600"/>
          </a:p>
          <a:p>
            <a:r>
              <a:rPr lang="cs-CZ" sz="1600"/>
              <a:t>/</a:t>
            </a:r>
            <a:r>
              <a:rPr lang="cs-CZ" sz="1600" smtClean="0"/>
              <a:t>dříve/</a:t>
            </a:r>
          </a:p>
          <a:p>
            <a:r>
              <a:rPr lang="cs-CZ" sz="1600" smtClean="0"/>
              <a:t>     </a:t>
            </a:r>
            <a:r>
              <a:rPr lang="cs-CZ" sz="1600" b="1" smtClean="0"/>
              <a:t> f</a:t>
            </a:r>
            <a:r>
              <a:rPr lang="cs-CZ" sz="1600" b="1"/>
              <a:t>) jméno, příjmení</a:t>
            </a:r>
            <a:r>
              <a:rPr lang="cs-CZ" sz="1600"/>
              <a:t>, adresu místa trvalého pobytu a rodné číslo nájemce </a:t>
            </a:r>
            <a:r>
              <a:rPr lang="cs-CZ" sz="1600" smtClean="0"/>
              <a:t>hrobového  místa</a:t>
            </a:r>
            <a:r>
              <a:rPr lang="cs-CZ" sz="1600"/>
              <a:t>, </a:t>
            </a:r>
            <a:endParaRPr lang="cs-CZ" sz="1600" smtClean="0"/>
          </a:p>
          <a:p>
            <a:r>
              <a:rPr lang="cs-CZ" sz="1600" smtClean="0"/>
              <a:t>jde-li </a:t>
            </a:r>
            <a:r>
              <a:rPr lang="cs-CZ" sz="1600"/>
              <a:t>o fyzickou osobu, nebo </a:t>
            </a:r>
            <a:endParaRPr lang="cs-CZ" sz="1600" smtClean="0"/>
          </a:p>
          <a:p>
            <a:r>
              <a:rPr lang="cs-CZ" sz="1600" b="1" smtClean="0"/>
              <a:t>obchodní </a:t>
            </a:r>
            <a:r>
              <a:rPr lang="cs-CZ" sz="1600" b="1"/>
              <a:t>jméno</a:t>
            </a:r>
            <a:r>
              <a:rPr lang="cs-CZ" sz="1600"/>
              <a:t>, nebo </a:t>
            </a:r>
            <a:r>
              <a:rPr lang="cs-CZ" sz="1600" b="1">
                <a:solidFill>
                  <a:srgbClr val="C00000"/>
                </a:solidFill>
              </a:rPr>
              <a:t>název </a:t>
            </a:r>
            <a:r>
              <a:rPr lang="cs-CZ" sz="1600" b="1" smtClean="0">
                <a:solidFill>
                  <a:srgbClr val="C00000"/>
                </a:solidFill>
              </a:rPr>
              <a:t>firmy</a:t>
            </a:r>
            <a:r>
              <a:rPr lang="cs-CZ" sz="1600">
                <a:solidFill>
                  <a:srgbClr val="C00000"/>
                </a:solidFill>
              </a:rPr>
              <a:t>, </a:t>
            </a:r>
            <a:r>
              <a:rPr lang="cs-CZ" sz="1600"/>
              <a:t>sídlo a </a:t>
            </a:r>
            <a:r>
              <a:rPr lang="cs-CZ" sz="1600" smtClean="0"/>
              <a:t>identifikační </a:t>
            </a:r>
            <a:r>
              <a:rPr lang="cs-CZ" sz="1600"/>
              <a:t>číslo osoby nájemce </a:t>
            </a:r>
            <a:r>
              <a:rPr lang="cs-CZ" sz="1600" smtClean="0"/>
              <a:t>hrobového </a:t>
            </a:r>
            <a:r>
              <a:rPr lang="cs-CZ" sz="1600"/>
              <a:t>místa, </a:t>
            </a:r>
            <a:endParaRPr lang="cs-CZ" sz="1600" smtClean="0"/>
          </a:p>
          <a:p>
            <a:r>
              <a:rPr lang="cs-CZ" sz="1600" smtClean="0"/>
              <a:t>jde-li </a:t>
            </a:r>
            <a:r>
              <a:rPr lang="cs-CZ" sz="1600"/>
              <a:t>o </a:t>
            </a:r>
            <a:r>
              <a:rPr lang="cs-CZ" sz="1600" smtClean="0"/>
              <a:t>právnickou osobu,  …</a:t>
            </a:r>
          </a:p>
          <a:p>
            <a:r>
              <a:rPr lang="cs-CZ" sz="1600" smtClean="0"/>
              <a:t>	nyní (po novelizaci) :</a:t>
            </a:r>
            <a:endParaRPr lang="cs-CZ" sz="1600"/>
          </a:p>
          <a:p>
            <a:r>
              <a:rPr lang="cs-CZ" sz="1600" smtClean="0"/>
              <a:t>	f</a:t>
            </a:r>
            <a:r>
              <a:rPr lang="cs-CZ" sz="1600"/>
              <a:t>) </a:t>
            </a:r>
            <a:r>
              <a:rPr lang="cs-CZ" sz="1600" b="1"/>
              <a:t>jméno, popřípadě jména, příjmení</a:t>
            </a:r>
            <a:r>
              <a:rPr lang="cs-CZ" sz="1600"/>
              <a:t>, adresu místa trvalého pobytu a datum narození </a:t>
            </a:r>
            <a:r>
              <a:rPr lang="cs-CZ" sz="1600" smtClean="0"/>
              <a:t>		nájemce </a:t>
            </a:r>
            <a:r>
              <a:rPr lang="cs-CZ" sz="1600"/>
              <a:t>hrobového místa, jde-li o fyzickou osobu, nebo </a:t>
            </a:r>
            <a:r>
              <a:rPr lang="cs-CZ" sz="1600" b="1"/>
              <a:t>obchodní jméno</a:t>
            </a:r>
            <a:r>
              <a:rPr lang="cs-CZ" sz="1600"/>
              <a:t>, </a:t>
            </a:r>
            <a:r>
              <a:rPr lang="cs-CZ" sz="1600" smtClean="0"/>
              <a:t>		nebo </a:t>
            </a:r>
            <a:r>
              <a:rPr lang="cs-CZ" sz="1600" b="1" smtClean="0"/>
              <a:t>obchodní firmu</a:t>
            </a:r>
            <a:r>
              <a:rPr lang="cs-CZ" sz="1600"/>
              <a:t>, sídlo a identifikační číslo osoby nájemce hrobového místa, </a:t>
            </a:r>
            <a:endParaRPr lang="cs-CZ" sz="1600" smtClean="0"/>
          </a:p>
          <a:p>
            <a:r>
              <a:rPr lang="cs-CZ" sz="1600"/>
              <a:t>	</a:t>
            </a:r>
            <a:r>
              <a:rPr lang="cs-CZ" sz="1600" smtClean="0"/>
              <a:t>jde-li </a:t>
            </a:r>
            <a:r>
              <a:rPr lang="cs-CZ" sz="1600"/>
              <a:t>o právnickou osobu</a:t>
            </a:r>
            <a:r>
              <a:rPr lang="cs-CZ" sz="1600" smtClean="0"/>
              <a:t>,</a:t>
            </a:r>
          </a:p>
          <a:p>
            <a:r>
              <a:rPr lang="cs-CZ" sz="1600" b="1"/>
              <a:t>§ </a:t>
            </a:r>
            <a:r>
              <a:rPr lang="cs-CZ" sz="1600" b="1" smtClean="0"/>
              <a:t>33  (změna ZRR): </a:t>
            </a:r>
            <a:r>
              <a:rPr lang="pl-PL" sz="1600" smtClean="0"/>
              <a:t>V </a:t>
            </a:r>
            <a:r>
              <a:rPr lang="pl-PL" sz="1600"/>
              <a:t>zákoně č. 40/1995 Sb., o regulaci </a:t>
            </a:r>
            <a:r>
              <a:rPr lang="pl-PL" sz="1600" smtClean="0"/>
              <a:t>reklamy...  </a:t>
            </a:r>
            <a:r>
              <a:rPr lang="pl-PL" sz="1600"/>
              <a:t>se za § 6 vkládá </a:t>
            </a:r>
            <a:r>
              <a:rPr lang="pl-PL" sz="1600" b="1"/>
              <a:t>nový § 6a</a:t>
            </a:r>
            <a:r>
              <a:rPr lang="pl-PL" sz="1600"/>
              <a:t>, který zní:</a:t>
            </a:r>
            <a:endParaRPr lang="cs-CZ" sz="1600"/>
          </a:p>
          <a:p>
            <a:r>
              <a:rPr lang="cs-CZ" sz="1600" b="1" smtClean="0"/>
              <a:t>(</a:t>
            </a:r>
            <a:r>
              <a:rPr lang="cs-CZ" sz="1600" b="1"/>
              <a:t>1) </a:t>
            </a:r>
            <a:r>
              <a:rPr lang="cs-CZ" sz="1600"/>
              <a:t>Reklama poskytování pohřebních služeb, provádění balzamace a konzervace, provozování krematoria a provozování veřejného pohřebiště (dále jen "činnosti v pohřebnictví") může obsahovat pouze následující údaje:</a:t>
            </a:r>
          </a:p>
          <a:p>
            <a:r>
              <a:rPr lang="cs-CZ" sz="1600" b="1" smtClean="0"/>
              <a:t>a) </a:t>
            </a:r>
            <a:r>
              <a:rPr lang="cs-CZ" sz="1600" b="1" smtClean="0">
                <a:solidFill>
                  <a:srgbClr val="C00000"/>
                </a:solidFill>
              </a:rPr>
              <a:t>název </a:t>
            </a:r>
            <a:r>
              <a:rPr lang="cs-CZ" sz="1600" b="1">
                <a:solidFill>
                  <a:srgbClr val="C00000"/>
                </a:solidFill>
              </a:rPr>
              <a:t>obchodní firmy</a:t>
            </a:r>
            <a:r>
              <a:rPr lang="cs-CZ" sz="1600"/>
              <a:t> nebo jméno, příjmení nebo název provozovatele činností v </a:t>
            </a:r>
            <a:r>
              <a:rPr lang="cs-CZ" sz="1600" smtClean="0"/>
              <a:t>pohřebnictví…</a:t>
            </a:r>
            <a:endParaRPr lang="cs-CZ" sz="1600"/>
          </a:p>
          <a:p>
            <a:r>
              <a:rPr lang="pl-PL" sz="1600" b="1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pl-PL" sz="1400" b="1" smtClean="0">
                <a:solidFill>
                  <a:schemeClr val="accent6">
                    <a:lumMod val="50000"/>
                  </a:schemeClr>
                </a:solidFill>
              </a:rPr>
              <a:t>zákon </a:t>
            </a:r>
            <a:r>
              <a:rPr lang="pl-PL" sz="1400" b="1">
                <a:solidFill>
                  <a:schemeClr val="accent6">
                    <a:lumMod val="50000"/>
                  </a:schemeClr>
                </a:solidFill>
              </a:rPr>
              <a:t>č. 40/1995 Sb., o regulaci reklamy </a:t>
            </a:r>
            <a:r>
              <a:rPr lang="pl-PL" sz="1400" b="1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pl-PL" sz="1400" smtClean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cs-CZ" sz="1400" b="1" smtClean="0"/>
              <a:t>§ 6a Činnosti </a:t>
            </a:r>
            <a:r>
              <a:rPr lang="cs-CZ" sz="1400" b="1"/>
              <a:t>v </a:t>
            </a:r>
            <a:r>
              <a:rPr lang="cs-CZ" sz="1400" b="1" smtClean="0"/>
              <a:t>pohřebnictví</a:t>
            </a:r>
            <a:endParaRPr lang="cs-CZ" sz="1400" b="1"/>
          </a:p>
          <a:p>
            <a:r>
              <a:rPr lang="cs-CZ" sz="1400" smtClean="0"/>
              <a:t>	Reklama </a:t>
            </a:r>
            <a:r>
              <a:rPr lang="cs-CZ" sz="1400"/>
              <a:t>na provozování pohřební služby, na provozování krematoria nebo na provádění </a:t>
            </a:r>
            <a:r>
              <a:rPr lang="cs-CZ" sz="1400" smtClean="0"/>
              <a:t>	balzamace </a:t>
            </a:r>
            <a:r>
              <a:rPr lang="cs-CZ" sz="1400"/>
              <a:t>a </a:t>
            </a:r>
            <a:r>
              <a:rPr lang="cs-CZ" sz="1400" smtClean="0"/>
              <a:t>	konzervace </a:t>
            </a:r>
            <a:r>
              <a:rPr lang="cs-CZ" sz="1400"/>
              <a:t>nesmí být </a:t>
            </a:r>
            <a:r>
              <a:rPr lang="cs-CZ" sz="1400" smtClean="0"/>
              <a:t>šířena</a:t>
            </a:r>
            <a:endParaRPr lang="cs-CZ" sz="1400"/>
          </a:p>
          <a:p>
            <a:r>
              <a:rPr lang="cs-CZ" sz="1400" smtClean="0"/>
              <a:t>	a</a:t>
            </a:r>
            <a:r>
              <a:rPr lang="cs-CZ" sz="1400"/>
              <a:t>) v areálu zdravotnického zařízení a zařízení sociálních služeb</a:t>
            </a:r>
            <a:r>
              <a:rPr lang="cs-CZ" sz="1400" smtClean="0"/>
              <a:t>,</a:t>
            </a:r>
            <a:endParaRPr lang="cs-CZ" sz="1400"/>
          </a:p>
          <a:p>
            <a:r>
              <a:rPr lang="cs-CZ" sz="1400" smtClean="0"/>
              <a:t>	b</a:t>
            </a:r>
            <a:r>
              <a:rPr lang="cs-CZ" sz="1400"/>
              <a:t>) adresnou formou, zejména prostřednictvím dopisů, letáků nebo elektronickou poštou, </a:t>
            </a:r>
            <a:r>
              <a:rPr lang="cs-CZ" sz="1400" smtClean="0"/>
              <a:t>	nebo</a:t>
            </a:r>
            <a:endParaRPr lang="cs-CZ" sz="1400"/>
          </a:p>
          <a:p>
            <a:r>
              <a:rPr lang="cs-CZ" sz="1400" smtClean="0"/>
              <a:t>	c</a:t>
            </a:r>
            <a:r>
              <a:rPr lang="cs-CZ" sz="1400"/>
              <a:t>) v souvislosti s informováním o smrti</a:t>
            </a:r>
            <a:r>
              <a:rPr lang="cs-CZ" sz="1400" smtClean="0"/>
              <a:t>.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146068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16632"/>
            <a:ext cx="8748464" cy="510909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000" b="1">
                <a:latin typeface="Arial" charset="0"/>
              </a:rPr>
              <a:t>PŘEHLED </a:t>
            </a:r>
            <a:r>
              <a:rPr lang="cs-CZ" sz="2000" b="1" smtClean="0">
                <a:latin typeface="Arial" charset="0"/>
              </a:rPr>
              <a:t>vývoje právní </a:t>
            </a:r>
            <a:r>
              <a:rPr lang="cs-CZ" sz="2000" b="1">
                <a:latin typeface="Arial" charset="0"/>
              </a:rPr>
              <a:t>úpravy</a:t>
            </a:r>
          </a:p>
          <a:p>
            <a:pPr>
              <a:defRPr/>
            </a:pPr>
            <a:endParaRPr lang="cs-CZ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cs-CZ" smtClean="0">
                <a:solidFill>
                  <a:srgbClr val="000000"/>
                </a:solidFill>
                <a:latin typeface="Arial" charset="0"/>
              </a:rPr>
              <a:t>	1</a:t>
            </a:r>
            <a:r>
              <a:rPr lang="cs-CZ">
                <a:solidFill>
                  <a:srgbClr val="000000"/>
                </a:solidFill>
                <a:latin typeface="Arial" charset="0"/>
              </a:rPr>
              <a:t>) Období 1992 – 2000:  </a:t>
            </a:r>
            <a:r>
              <a:rPr lang="cs-CZ" b="1">
                <a:latin typeface="Arial" charset="0"/>
              </a:rPr>
              <a:t>OBCHODNÍ JMÉNO / jméno</a:t>
            </a:r>
          </a:p>
          <a:p>
            <a:pPr>
              <a:defRPr/>
            </a:pPr>
            <a:r>
              <a:rPr lang="cs-CZ" smtClean="0">
                <a:solidFill>
                  <a:srgbClr val="000000"/>
                </a:solidFill>
                <a:latin typeface="Arial" charset="0"/>
              </a:rPr>
              <a:t>	    </a:t>
            </a:r>
            <a:r>
              <a:rPr lang="cs-CZ">
                <a:solidFill>
                  <a:srgbClr val="C00000"/>
                </a:solidFill>
                <a:latin typeface="Arial" charset="0"/>
              </a:rPr>
              <a:t>obchodní zákoník </a:t>
            </a:r>
            <a:r>
              <a:rPr lang="cs-CZ" b="0">
                <a:solidFill>
                  <a:srgbClr val="C00000"/>
                </a:solidFill>
                <a:latin typeface="Arial" charset="0"/>
              </a:rPr>
              <a:t>č. 513/1991 Sb. </a:t>
            </a:r>
            <a:r>
              <a:rPr lang="cs-CZ" b="0">
                <a:solidFill>
                  <a:srgbClr val="000000"/>
                </a:solidFill>
                <a:latin typeface="Arial" charset="0"/>
              </a:rPr>
              <a:t>(v ČSFR, </a:t>
            </a:r>
            <a:r>
              <a:rPr lang="cs-CZ" b="0" smtClean="0">
                <a:solidFill>
                  <a:srgbClr val="000000"/>
                </a:solidFill>
                <a:latin typeface="Arial" charset="0"/>
              </a:rPr>
              <a:t>pak </a:t>
            </a:r>
            <a:r>
              <a:rPr lang="cs-CZ" smtClean="0">
                <a:solidFill>
                  <a:srgbClr val="000000"/>
                </a:solidFill>
                <a:latin typeface="Arial" charset="0"/>
              </a:rPr>
              <a:t>v ČR </a:t>
            </a:r>
            <a:r>
              <a:rPr lang="cs-CZ" b="0" smtClean="0">
                <a:solidFill>
                  <a:srgbClr val="000000"/>
                </a:solidFill>
                <a:latin typeface="Arial" charset="0"/>
              </a:rPr>
              <a:t>od 1.1.1993)</a:t>
            </a:r>
            <a:endParaRPr lang="cs-CZ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cs-CZ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defRPr/>
            </a:pPr>
            <a:r>
              <a:rPr lang="cs-CZ" smtClean="0">
                <a:solidFill>
                  <a:srgbClr val="000000"/>
                </a:solidFill>
                <a:latin typeface="Arial" charset="0"/>
              </a:rPr>
              <a:t>		2</a:t>
            </a:r>
            <a:r>
              <a:rPr lang="cs-CZ">
                <a:solidFill>
                  <a:srgbClr val="000000"/>
                </a:solidFill>
                <a:latin typeface="Arial" charset="0"/>
              </a:rPr>
              <a:t>) Období 2001 – 2013:  </a:t>
            </a:r>
            <a:r>
              <a:rPr lang="cs-CZ" b="1">
                <a:latin typeface="Arial" charset="0"/>
              </a:rPr>
              <a:t>OBCHODNÍ FIRMA / firma</a:t>
            </a:r>
          </a:p>
          <a:p>
            <a:pPr marL="342900" indent="-342900">
              <a:defRPr/>
            </a:pPr>
            <a:r>
              <a:rPr lang="cs-CZ" smtClean="0">
                <a:solidFill>
                  <a:srgbClr val="C00000"/>
                </a:solidFill>
                <a:latin typeface="Arial" charset="0"/>
              </a:rPr>
              <a:t>		    </a:t>
            </a:r>
            <a:r>
              <a:rPr lang="cs-CZ">
                <a:solidFill>
                  <a:srgbClr val="C00000"/>
                </a:solidFill>
                <a:latin typeface="Arial" charset="0"/>
              </a:rPr>
              <a:t>obchodní zákoník </a:t>
            </a:r>
            <a:r>
              <a:rPr lang="cs-CZ" b="0">
                <a:solidFill>
                  <a:srgbClr val="C00000"/>
                </a:solidFill>
                <a:latin typeface="Arial" charset="0"/>
              </a:rPr>
              <a:t>č. 513/1991 Sb. </a:t>
            </a:r>
            <a:r>
              <a:rPr lang="cs-CZ" b="0">
                <a:solidFill>
                  <a:srgbClr val="000000"/>
                </a:solidFill>
                <a:latin typeface="Arial" charset="0"/>
              </a:rPr>
              <a:t>(v ČR) </a:t>
            </a:r>
            <a:r>
              <a:rPr lang="cs-CZ" b="0" smtClean="0">
                <a:solidFill>
                  <a:srgbClr val="000000"/>
                </a:solidFill>
                <a:latin typeface="Arial" charset="0"/>
              </a:rPr>
              <a:t>po </a:t>
            </a:r>
            <a:r>
              <a:rPr lang="cs-CZ" b="0">
                <a:solidFill>
                  <a:srgbClr val="000000"/>
                </a:solidFill>
                <a:latin typeface="Arial" charset="0"/>
              </a:rPr>
              <a:t>harmoniz. </a:t>
            </a:r>
            <a:r>
              <a:rPr lang="cs-CZ" b="0" smtClean="0">
                <a:solidFill>
                  <a:srgbClr val="000000"/>
                </a:solidFill>
                <a:latin typeface="Arial" charset="0"/>
              </a:rPr>
              <a:t>novele 		    z</a:t>
            </a:r>
            <a:r>
              <a:rPr lang="cs-CZ" smtClean="0">
                <a:solidFill>
                  <a:srgbClr val="000000"/>
                </a:solidFill>
                <a:latin typeface="Arial" charset="0"/>
              </a:rPr>
              <a:t>ákonem</a:t>
            </a:r>
            <a:r>
              <a:rPr lang="cs-CZ" b="0" smtClean="0">
                <a:solidFill>
                  <a:srgbClr val="000000"/>
                </a:solidFill>
                <a:latin typeface="Arial" charset="0"/>
              </a:rPr>
              <a:t> č</a:t>
            </a:r>
            <a:r>
              <a:rPr lang="cs-CZ" b="0">
                <a:solidFill>
                  <a:srgbClr val="000000"/>
                </a:solidFill>
                <a:latin typeface="Arial" charset="0"/>
              </a:rPr>
              <a:t>. 370/2000 Sb.</a:t>
            </a:r>
          </a:p>
          <a:p>
            <a:pPr>
              <a:defRPr/>
            </a:pPr>
            <a:r>
              <a:rPr lang="cs-CZ" smtClean="0">
                <a:solidFill>
                  <a:srgbClr val="000000"/>
                </a:solidFill>
                <a:latin typeface="Arial" charset="0"/>
              </a:rPr>
              <a:t>	</a:t>
            </a:r>
            <a:endParaRPr lang="cs-CZ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cs-CZ" smtClean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cs-CZ" smtClean="0">
                <a:solidFill>
                  <a:srgbClr val="000000"/>
                </a:solidFill>
                <a:latin typeface="Arial" charset="0"/>
              </a:rPr>
              <a:t>	3</a:t>
            </a:r>
            <a:r>
              <a:rPr lang="cs-CZ">
                <a:solidFill>
                  <a:srgbClr val="000000"/>
                </a:solidFill>
                <a:latin typeface="Arial" charset="0"/>
              </a:rPr>
              <a:t>) </a:t>
            </a:r>
            <a:r>
              <a:rPr lang="cs-CZ" smtClean="0">
                <a:solidFill>
                  <a:srgbClr val="000000"/>
                </a:solidFill>
                <a:latin typeface="Arial" charset="0"/>
              </a:rPr>
              <a:t>Od r. 2014 </a:t>
            </a:r>
            <a:r>
              <a:rPr lang="cs-CZ">
                <a:solidFill>
                  <a:srgbClr val="000000"/>
                </a:solidFill>
                <a:latin typeface="Arial" charset="0"/>
              </a:rPr>
              <a:t>– </a:t>
            </a:r>
            <a:r>
              <a:rPr lang="cs-CZ" smtClean="0">
                <a:solidFill>
                  <a:srgbClr val="000000"/>
                </a:solidFill>
                <a:latin typeface="Arial" charset="0"/>
              </a:rPr>
              <a:t>dosud </a:t>
            </a:r>
            <a:r>
              <a:rPr lang="cs-CZ">
                <a:solidFill>
                  <a:srgbClr val="000000"/>
                </a:solidFill>
                <a:latin typeface="Arial" charset="0"/>
              </a:rPr>
              <a:t>:  </a:t>
            </a:r>
            <a:r>
              <a:rPr lang="cs-CZ" b="1" smtClean="0">
                <a:solidFill>
                  <a:srgbClr val="000000"/>
                </a:solidFill>
                <a:latin typeface="Arial" charset="0"/>
              </a:rPr>
              <a:t>OBCHODNÍ FIRMA</a:t>
            </a:r>
          </a:p>
          <a:p>
            <a:pPr>
              <a:defRPr/>
            </a:pPr>
            <a:r>
              <a:rPr lang="cs-CZ" b="1">
                <a:solidFill>
                  <a:srgbClr val="000000"/>
                </a:solidFill>
                <a:latin typeface="Arial" charset="0"/>
              </a:rPr>
              <a:t>	</a:t>
            </a:r>
            <a:r>
              <a:rPr lang="cs-CZ" b="1" smtClean="0">
                <a:solidFill>
                  <a:srgbClr val="000000"/>
                </a:solidFill>
                <a:latin typeface="Arial" charset="0"/>
              </a:rPr>
              <a:t>*  </a:t>
            </a:r>
            <a:r>
              <a:rPr lang="cs-CZ" smtClean="0">
                <a:solidFill>
                  <a:srgbClr val="00B050"/>
                </a:solidFill>
                <a:latin typeface="Arial" charset="0"/>
              </a:rPr>
              <a:t>občanský </a:t>
            </a:r>
            <a:r>
              <a:rPr lang="cs-CZ">
                <a:solidFill>
                  <a:srgbClr val="00B050"/>
                </a:solidFill>
                <a:latin typeface="Arial" charset="0"/>
              </a:rPr>
              <a:t>zákoník č. 89/2012 Sb. </a:t>
            </a:r>
            <a:r>
              <a:rPr lang="cs-CZ">
                <a:solidFill>
                  <a:srgbClr val="000000"/>
                </a:solidFill>
                <a:latin typeface="Arial" charset="0"/>
              </a:rPr>
              <a:t> </a:t>
            </a:r>
            <a:r>
              <a:rPr lang="cs-CZ" smtClean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cs-CZ" b="0" smtClean="0">
                <a:latin typeface="Arial" charset="0"/>
              </a:rPr>
              <a:t>OZ)</a:t>
            </a:r>
            <a:endParaRPr lang="cs-CZ" b="0">
              <a:latin typeface="Arial" charset="0"/>
            </a:endParaRPr>
          </a:p>
          <a:p>
            <a:pPr>
              <a:defRPr/>
            </a:pPr>
            <a:r>
              <a:rPr lang="cs-CZ" smtClean="0">
                <a:latin typeface="Arial" charset="0"/>
              </a:rPr>
              <a:t>    	*  zákon o obchodních korporacích č. 90/2012 Sb. (</a:t>
            </a:r>
            <a:r>
              <a:rPr lang="cs-CZ" b="0" smtClean="0">
                <a:latin typeface="Arial" charset="0"/>
              </a:rPr>
              <a:t>ZOK)</a:t>
            </a:r>
          </a:p>
          <a:p>
            <a:pPr>
              <a:defRPr/>
            </a:pPr>
            <a:r>
              <a:rPr lang="cs-CZ">
                <a:latin typeface="Arial" charset="0"/>
              </a:rPr>
              <a:t>	</a:t>
            </a:r>
            <a:r>
              <a:rPr lang="cs-CZ" smtClean="0">
                <a:latin typeface="Arial" charset="0"/>
              </a:rPr>
              <a:t>*  zákon </a:t>
            </a:r>
            <a:r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o veřejných rejstřících práv. a fyz. osob č. </a:t>
            </a:r>
            <a:r>
              <a:rPr lang="cs-CZ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304/2013 </a:t>
            </a:r>
            <a:r>
              <a:rPr lang="cs-CZ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Sb. (ZVeřR)</a:t>
            </a:r>
            <a:endParaRPr lang="cs-CZ" b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cs-CZ" smtClean="0">
                <a:latin typeface="Arial" charset="0"/>
              </a:rPr>
              <a:t>     </a:t>
            </a:r>
            <a:endParaRPr lang="cs-CZ"/>
          </a:p>
          <a:p>
            <a:pPr>
              <a:defRPr/>
            </a:pPr>
            <a:endParaRPr lang="cs-CZ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 b="0" smtClean="0">
                <a:solidFill>
                  <a:srgbClr val="000000"/>
                </a:solidFill>
              </a:rPr>
              <a:t>       			</a:t>
            </a:r>
            <a:r>
              <a:rPr lang="cs-CZ" smtClean="0">
                <a:solidFill>
                  <a:srgbClr val="000000"/>
                </a:solidFill>
              </a:rPr>
              <a:t>Na Slovensku </a:t>
            </a:r>
            <a:r>
              <a:rPr lang="cs-CZ" b="0" smtClean="0">
                <a:solidFill>
                  <a:srgbClr val="000000"/>
                </a:solidFill>
              </a:rPr>
              <a:t>od r. 1993 obchodný zákonník č. 513/1991 Zb.:  </a:t>
            </a:r>
            <a:endParaRPr lang="cs-CZ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b="0" smtClean="0">
                <a:solidFill>
                  <a:srgbClr val="000000"/>
                </a:solidFill>
              </a:rPr>
              <a:t>	 	 	OBCHODNÉ MENO</a:t>
            </a:r>
            <a:endParaRPr lang="cs-CZ" b="0">
              <a:latin typeface="Arial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67544" y="620688"/>
            <a:ext cx="7848871" cy="1872208"/>
          </a:xfrm>
          <a:prstGeom prst="rect">
            <a:avLst/>
          </a:prstGeom>
          <a:noFill/>
          <a:ln>
            <a:solidFill>
              <a:srgbClr val="FA94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699792" y="4437112"/>
            <a:ext cx="5760640" cy="71660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5" name="Obdélník 4"/>
          <p:cNvSpPr/>
          <p:nvPr/>
        </p:nvSpPr>
        <p:spPr>
          <a:xfrm>
            <a:off x="683568" y="620688"/>
            <a:ext cx="576064" cy="1872208"/>
          </a:xfrm>
          <a:prstGeom prst="rect">
            <a:avLst/>
          </a:prstGeom>
          <a:solidFill>
            <a:srgbClr val="FA94EB">
              <a:alpha val="2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23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22478" y="1273889"/>
            <a:ext cx="8662376" cy="1107996"/>
          </a:xfrm>
          <a:prstGeom prst="rect">
            <a:avLst/>
          </a:prstGeom>
          <a:solidFill>
            <a:schemeClr val="bg1"/>
          </a:solidFill>
          <a:ln>
            <a:solidFill>
              <a:srgbClr val="FA94EB"/>
            </a:solidFill>
          </a:ln>
        </p:spPr>
        <p:txBody>
          <a:bodyPr wrap="square" rtlCol="0">
            <a:spAutoFit/>
          </a:bodyPr>
          <a:lstStyle/>
          <a:p>
            <a:endParaRPr lang="cs-CZ" sz="1600" b="1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1) V r. 1991 – 2000: </a:t>
            </a:r>
            <a:r>
              <a:rPr lang="cs-CZ" sz="16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 jméno 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      	</a:t>
            </a:r>
            <a:r>
              <a:rPr lang="cs-CZ" sz="1600" i="1" smtClean="0">
                <a:latin typeface="Arial" panose="020B0604020202020204" pitchFamily="34" charset="0"/>
                <a:cs typeface="Arial" panose="020B0604020202020204" pitchFamily="34" charset="0"/>
              </a:rPr>
              <a:t>Obchodním jménem se rozumí </a:t>
            </a:r>
            <a:r>
              <a:rPr lang="cs-CZ" sz="1600" b="1" i="1" smtClean="0">
                <a:latin typeface="Arial" panose="020B0604020202020204" pitchFamily="34" charset="0"/>
                <a:cs typeface="Arial" panose="020B0604020202020204" pitchFamily="34" charset="0"/>
              </a:rPr>
              <a:t>název, pod kterým podnikatel činí právní úkony 	</a:t>
            </a:r>
            <a:r>
              <a:rPr lang="cs-CZ" sz="1600" i="1" smtClean="0">
                <a:latin typeface="Arial" panose="020B0604020202020204" pitchFamily="34" charset="0"/>
                <a:cs typeface="Arial" panose="020B0604020202020204" pitchFamily="34" charset="0"/>
              </a:rPr>
              <a:t>při své podnikatelské činnosti.</a:t>
            </a:r>
            <a:r>
              <a:rPr lang="cs-CZ" b="1" smtClean="0"/>
              <a:t>     </a:t>
            </a:r>
            <a:endParaRPr lang="cs-CZ" sz="2000" b="1"/>
          </a:p>
        </p:txBody>
      </p:sp>
      <p:sp>
        <p:nvSpPr>
          <p:cNvPr id="3" name="Obdélník 2"/>
          <p:cNvSpPr/>
          <p:nvPr/>
        </p:nvSpPr>
        <p:spPr>
          <a:xfrm>
            <a:off x="539751" y="1273889"/>
            <a:ext cx="431849" cy="1107996"/>
          </a:xfrm>
          <a:prstGeom prst="rect">
            <a:avLst/>
          </a:prstGeom>
          <a:solidFill>
            <a:srgbClr val="FA94EB">
              <a:alpha val="2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71886" y="2634208"/>
            <a:ext cx="8712968" cy="1354217"/>
          </a:xfrm>
          <a:prstGeom prst="rect">
            <a:avLst/>
          </a:prstGeom>
          <a:solidFill>
            <a:schemeClr val="bg1"/>
          </a:solidFill>
          <a:ln>
            <a:solidFill>
              <a:srgbClr val="FA94EB"/>
            </a:solidFill>
          </a:ln>
        </p:spPr>
        <p:txBody>
          <a:bodyPr wrap="square" rtlCol="0">
            <a:spAutoFit/>
          </a:bodyPr>
          <a:lstStyle/>
          <a:p>
            <a:endParaRPr lang="cs-CZ" sz="1600"/>
          </a:p>
          <a:p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2)  V </a:t>
            </a:r>
            <a:r>
              <a:rPr lang="cs-CZ" sz="1600">
                <a:latin typeface="Arial" panose="020B0604020202020204" pitchFamily="34" charset="0"/>
                <a:cs typeface="Arial" panose="020B0604020202020204" pitchFamily="34" charset="0"/>
              </a:rPr>
              <a:t>r. 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2000 - 2013:  </a:t>
            </a:r>
            <a:r>
              <a:rPr lang="cs-CZ" sz="16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  firma 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      	</a:t>
            </a:r>
          </a:p>
          <a:p>
            <a:pPr algn="just"/>
            <a:r>
              <a:rPr lang="cs-CZ" sz="1600" b="1" i="1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600" i="1" smtClean="0"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cs-CZ" sz="1600" i="1">
                <a:latin typeface="Arial" panose="020B0604020202020204" pitchFamily="34" charset="0"/>
                <a:cs typeface="Arial" panose="020B0604020202020204" pitchFamily="34" charset="0"/>
              </a:rPr>
              <a:t>) Obchodní firma (dále jen "firma") je </a:t>
            </a:r>
            <a:r>
              <a:rPr lang="cs-CZ" sz="1600" b="1" i="1">
                <a:latin typeface="Arial" panose="020B0604020202020204" pitchFamily="34" charset="0"/>
                <a:cs typeface="Arial" panose="020B0604020202020204" pitchFamily="34" charset="0"/>
              </a:rPr>
              <a:t>název, pod kterým je podnikatel </a:t>
            </a:r>
            <a:r>
              <a:rPr lang="cs-CZ" sz="1600" b="1" i="1" smtClean="0">
                <a:latin typeface="Arial" panose="020B0604020202020204" pitchFamily="34" charset="0"/>
                <a:cs typeface="Arial" panose="020B0604020202020204" pitchFamily="34" charset="0"/>
              </a:rPr>
              <a:t>zapsán </a:t>
            </a:r>
          </a:p>
          <a:p>
            <a:pPr algn="just"/>
            <a:r>
              <a:rPr lang="cs-CZ" sz="1600" b="1" i="1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600" b="1" i="1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cs-CZ" sz="1600" b="1" i="1">
                <a:latin typeface="Arial" panose="020B0604020202020204" pitchFamily="34" charset="0"/>
                <a:cs typeface="Arial" panose="020B0604020202020204" pitchFamily="34" charset="0"/>
              </a:rPr>
              <a:t>obchodního rejstříku</a:t>
            </a:r>
            <a:r>
              <a:rPr lang="cs-CZ" sz="1600" i="1">
                <a:latin typeface="Arial" panose="020B0604020202020204" pitchFamily="34" charset="0"/>
                <a:cs typeface="Arial" panose="020B0604020202020204" pitchFamily="34" charset="0"/>
              </a:rPr>
              <a:t>. Podnikatel je povinen činit právní úkony pod </a:t>
            </a:r>
            <a:r>
              <a:rPr lang="cs-CZ" sz="1600" i="1" smtClean="0">
                <a:latin typeface="Arial" panose="020B0604020202020204" pitchFamily="34" charset="0"/>
                <a:cs typeface="Arial" panose="020B0604020202020204" pitchFamily="34" charset="0"/>
              </a:rPr>
              <a:t>svou </a:t>
            </a:r>
            <a:r>
              <a:rPr lang="cs-CZ" sz="1600" i="1">
                <a:latin typeface="Arial" panose="020B0604020202020204" pitchFamily="34" charset="0"/>
                <a:cs typeface="Arial" panose="020B0604020202020204" pitchFamily="34" charset="0"/>
              </a:rPr>
              <a:t>firmou</a:t>
            </a:r>
            <a:r>
              <a:rPr lang="cs-CZ" sz="1600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s-CZ" i="1"/>
              <a:t>	</a:t>
            </a:r>
            <a:endParaRPr lang="cs-CZ" i="1" smtClean="0"/>
          </a:p>
        </p:txBody>
      </p:sp>
      <p:sp>
        <p:nvSpPr>
          <p:cNvPr id="7" name="Obdélník 6"/>
          <p:cNvSpPr/>
          <p:nvPr/>
        </p:nvSpPr>
        <p:spPr>
          <a:xfrm>
            <a:off x="539751" y="2662916"/>
            <a:ext cx="431849" cy="1325509"/>
          </a:xfrm>
          <a:prstGeom prst="rect">
            <a:avLst/>
          </a:prstGeom>
          <a:solidFill>
            <a:srgbClr val="FA94EB">
              <a:alpha val="2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8100" y="57621"/>
            <a:ext cx="1913536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algn="ctr"/>
            <a:r>
              <a:rPr lang="cs-CZ" sz="1600" b="1" smtClean="0"/>
              <a:t>od </a:t>
            </a:r>
            <a:r>
              <a:rPr lang="cs-CZ" sz="1600" b="1"/>
              <a:t>r. 1991 do r. 2013</a:t>
            </a:r>
          </a:p>
        </p:txBody>
      </p:sp>
      <p:sp>
        <p:nvSpPr>
          <p:cNvPr id="9" name="TextovéPole 3"/>
          <p:cNvSpPr txBox="1">
            <a:spLocks noChangeArrowheads="1"/>
          </p:cNvSpPr>
          <p:nvPr/>
        </p:nvSpPr>
        <p:spPr bwMode="auto">
          <a:xfrm>
            <a:off x="239048" y="5445224"/>
            <a:ext cx="8444873" cy="10772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cs-CZ" sz="16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 firma </a:t>
            </a:r>
            <a:r>
              <a:rPr lang="cs-CZ" sz="160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600" b="0" smtClean="0">
                <a:latin typeface="Arial" panose="020B0604020202020204" pitchFamily="34" charset="0"/>
                <a:cs typeface="Arial" panose="020B0604020202020204" pitchFamily="34" charset="0"/>
              </a:rPr>
              <a:t>Obchodní firma je </a:t>
            </a:r>
            <a:r>
              <a:rPr lang="cs-CZ" sz="1600" b="1" i="1" smtClean="0">
                <a:latin typeface="Arial" panose="020B0604020202020204" pitchFamily="34" charset="0"/>
                <a:cs typeface="Arial" panose="020B0604020202020204" pitchFamily="34" charset="0"/>
              </a:rPr>
              <a:t>jméno, pod kterým je podnikatel zapsán do obchodního 	rejstříku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	P</a:t>
            </a:r>
            <a:r>
              <a:rPr lang="cs-CZ" sz="1600" b="0" smtClean="0">
                <a:latin typeface="Arial" panose="020B0604020202020204" pitchFamily="34" charset="0"/>
                <a:cs typeface="Arial" panose="020B0604020202020204" pitchFamily="34" charset="0"/>
              </a:rPr>
              <a:t>odnikatel </a:t>
            </a:r>
            <a:r>
              <a:rPr lang="cs-CZ" sz="1600" b="0">
                <a:latin typeface="Arial" panose="020B0604020202020204" pitchFamily="34" charset="0"/>
                <a:cs typeface="Arial" panose="020B0604020202020204" pitchFamily="34" charset="0"/>
              </a:rPr>
              <a:t>nesmí mít víc obchodních firem</a:t>
            </a:r>
            <a:r>
              <a:rPr lang="cs-CZ" sz="1600" b="0" smtClean="0"/>
              <a:t>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821" y="4231984"/>
            <a:ext cx="1025858" cy="338554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algn="ctr"/>
            <a:r>
              <a:rPr lang="cs-CZ" sz="1600" b="1" smtClean="0"/>
              <a:t>od </a:t>
            </a:r>
            <a:r>
              <a:rPr lang="cs-CZ" sz="1600" b="1"/>
              <a:t>r. </a:t>
            </a:r>
            <a:r>
              <a:rPr lang="cs-CZ" sz="1600" b="1" smtClean="0"/>
              <a:t>2014</a:t>
            </a:r>
            <a:endParaRPr lang="cs-CZ" sz="1600" b="1"/>
          </a:p>
        </p:txBody>
      </p:sp>
      <p:sp>
        <p:nvSpPr>
          <p:cNvPr id="11" name="Obdélník 10"/>
          <p:cNvSpPr/>
          <p:nvPr/>
        </p:nvSpPr>
        <p:spPr>
          <a:xfrm>
            <a:off x="297547" y="394400"/>
            <a:ext cx="777666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>
                <a:latin typeface="Arial" panose="020B0604020202020204" pitchFamily="34" charset="0"/>
                <a:cs typeface="Arial" panose="020B0604020202020204" pitchFamily="34" charset="0"/>
              </a:rPr>
              <a:t>Právní úprava: zák. č. 513/1991 Sb., </a:t>
            </a:r>
            <a:r>
              <a:rPr lang="cs-CZ" sz="1400" b="1">
                <a:latin typeface="Arial" panose="020B0604020202020204" pitchFamily="34" charset="0"/>
                <a:cs typeface="Arial" panose="020B0604020202020204" pitchFamily="34" charset="0"/>
              </a:rPr>
              <a:t>obchodní zákoník </a:t>
            </a:r>
          </a:p>
          <a:p>
            <a:r>
              <a:rPr lang="cs-CZ" sz="1400">
                <a:latin typeface="Arial" panose="020B0604020202020204" pitchFamily="34" charset="0"/>
                <a:cs typeface="Arial" panose="020B0604020202020204" pitchFamily="34" charset="0"/>
              </a:rPr>
              <a:t>	(§ 2 odst. 2 Podnikatel, § 8 až 12 Obchodní jméno, § 27 až 34 Obchodní rejstřík, </a:t>
            </a:r>
          </a:p>
          <a:p>
            <a:r>
              <a:rPr lang="cs-CZ" sz="1400">
                <a:latin typeface="Arial" panose="020B0604020202020204" pitchFamily="34" charset="0"/>
                <a:cs typeface="Arial" panose="020B0604020202020204" pitchFamily="34" charset="0"/>
              </a:rPr>
              <a:t> 	 § 44 až 55 Nekalá soutěž, § 56 až 260 Obchodní společnosti a družstvo)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22478" y="4611309"/>
            <a:ext cx="789030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>
                <a:latin typeface="Arial" panose="020B0604020202020204" pitchFamily="34" charset="0"/>
                <a:cs typeface="Arial" panose="020B0604020202020204" pitchFamily="34" charset="0"/>
              </a:rPr>
              <a:t>Právní úprava: </a:t>
            </a:r>
            <a:r>
              <a:rPr lang="cs-CZ" sz="1400" smtClean="0">
                <a:latin typeface="Arial" panose="020B0604020202020204" pitchFamily="34" charset="0"/>
                <a:cs typeface="Arial" panose="020B0604020202020204" pitchFamily="34" charset="0"/>
              </a:rPr>
              <a:t>zák. </a:t>
            </a:r>
            <a:r>
              <a:rPr lang="cs-CZ" sz="1400" smtClean="0">
                <a:solidFill>
                  <a:srgbClr val="000000"/>
                </a:solidFill>
                <a:latin typeface="Arial" charset="0"/>
              </a:rPr>
              <a:t>č</a:t>
            </a:r>
            <a:r>
              <a:rPr lang="cs-CZ" sz="1400">
                <a:solidFill>
                  <a:srgbClr val="000000"/>
                </a:solidFill>
                <a:latin typeface="Arial" charset="0"/>
              </a:rPr>
              <a:t>. 89/2012 Sb</a:t>
            </a:r>
            <a:r>
              <a:rPr lang="cs-CZ" sz="1400" smtClean="0">
                <a:latin typeface="Arial" charset="0"/>
              </a:rPr>
              <a:t>., </a:t>
            </a:r>
            <a:r>
              <a:rPr lang="cs-CZ" sz="1400" b="1">
                <a:latin typeface="Arial" charset="0"/>
              </a:rPr>
              <a:t>občanský zákoník </a:t>
            </a:r>
            <a:endParaRPr lang="cs-CZ" sz="1400" b="1" smtClean="0">
              <a:latin typeface="Arial" charset="0"/>
            </a:endParaRPr>
          </a:p>
          <a:p>
            <a:r>
              <a:rPr lang="cs-CZ" sz="1400" b="1">
                <a:latin typeface="Arial" charset="0"/>
              </a:rPr>
              <a:t>	</a:t>
            </a:r>
            <a:r>
              <a:rPr lang="cs-CZ" sz="1400" smtClean="0">
                <a:latin typeface="Arial" charset="0"/>
              </a:rPr>
              <a:t>(§ 420 – 421 Podnikatel, § 423 – 428 Obchodní firma, § 2976 až 2989 Nekalá soutěž)</a:t>
            </a:r>
          </a:p>
          <a:p>
            <a:r>
              <a:rPr lang="cs-CZ" sz="1400">
                <a:latin typeface="Arial" charset="0"/>
              </a:rPr>
              <a:t>	</a:t>
            </a:r>
            <a:r>
              <a:rPr lang="cs-CZ" sz="1400" smtClean="0">
                <a:latin typeface="Arial" charset="0"/>
              </a:rPr>
              <a:t>další zvl. předpisy (</a:t>
            </a:r>
            <a:r>
              <a:rPr lang="cs-CZ" sz="1400" b="1" smtClean="0">
                <a:latin typeface="Arial" charset="0"/>
              </a:rPr>
              <a:t>ZOK, ZVeřR aj.)</a:t>
            </a:r>
          </a:p>
          <a:p>
            <a:r>
              <a:rPr lang="cs-CZ" sz="1400">
                <a:latin typeface="Arial" charset="0"/>
              </a:rPr>
              <a:t>	</a:t>
            </a:r>
            <a:r>
              <a:rPr lang="cs-CZ" sz="1400" smtClean="0">
                <a:latin typeface="Arial" charset="0"/>
              </a:rPr>
              <a:t>	</a:t>
            </a:r>
            <a:endParaRPr lang="cs-CZ" sz="1400"/>
          </a:p>
        </p:txBody>
      </p:sp>
      <p:sp>
        <p:nvSpPr>
          <p:cNvPr id="13" name="TextovéPole 12"/>
          <p:cNvSpPr txBox="1"/>
          <p:nvPr/>
        </p:nvSpPr>
        <p:spPr>
          <a:xfrm>
            <a:off x="3131840" y="-45344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K pojmu obchodní jméno/firma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73375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1"/>
            <a:ext cx="8136904" cy="1368152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smtClean="0"/>
              <a:t>Může </a:t>
            </a:r>
            <a:r>
              <a:rPr lang="cs-CZ" sz="1800" smtClean="0"/>
              <a:t>se </a:t>
            </a:r>
            <a:r>
              <a:rPr lang="cs-CZ" sz="1800" smtClean="0"/>
              <a:t>podnikatel někde </a:t>
            </a:r>
            <a:r>
              <a:rPr lang="cs-CZ" sz="1800" b="1" smtClean="0"/>
              <a:t>inspirovat</a:t>
            </a:r>
            <a:r>
              <a:rPr lang="cs-CZ" sz="1800" smtClean="0"/>
              <a:t>, jak </a:t>
            </a:r>
            <a:r>
              <a:rPr lang="cs-CZ" sz="1800" smtClean="0"/>
              <a:t>může/musí  </a:t>
            </a:r>
            <a:r>
              <a:rPr lang="cs-CZ" sz="1800" smtClean="0"/>
              <a:t>vypadat jeho</a:t>
            </a:r>
            <a:endParaRPr lang="cs-CZ" sz="1800"/>
          </a:p>
          <a:p>
            <a:pPr marL="0" indent="0">
              <a:buNone/>
            </a:pPr>
            <a:r>
              <a:rPr lang="cs-CZ" sz="1800" b="1" smtClean="0"/>
              <a:t>OBCHODNÍ FIRMA</a:t>
            </a:r>
            <a:r>
              <a:rPr lang="cs-CZ" sz="1800" smtClean="0"/>
              <a:t>?    </a:t>
            </a:r>
            <a:r>
              <a:rPr lang="cs-CZ" sz="1800" smtClean="0"/>
              <a:t>	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026633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052736"/>
            <a:ext cx="5184576" cy="388843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/>
              <a:t>Vyhledávání subjektů</a:t>
            </a:r>
            <a:r>
              <a:rPr lang="cs-CZ" sz="1900" b="1" smtClean="0"/>
              <a:t>:        </a:t>
            </a:r>
            <a:r>
              <a:rPr lang="cs-CZ" sz="1400" b="1" smtClean="0"/>
              <a:t>HLEDAT</a:t>
            </a:r>
            <a:endParaRPr lang="cs-CZ" sz="1400" smtClean="0"/>
          </a:p>
          <a:p>
            <a:pPr marL="0" indent="0">
              <a:buNone/>
            </a:pPr>
            <a:r>
              <a:rPr lang="cs-CZ" sz="1400" smtClean="0">
                <a:hlinkClick r:id="rId2"/>
              </a:rPr>
              <a:t> </a:t>
            </a:r>
            <a:endParaRPr lang="cs-CZ" sz="1400" smtClean="0"/>
          </a:p>
          <a:p>
            <a:pPr marL="0" indent="0">
              <a:buNone/>
            </a:pPr>
            <a:r>
              <a:rPr lang="cs-CZ" sz="1400" b="1" smtClean="0"/>
              <a:t>    </a:t>
            </a:r>
          </a:p>
          <a:p>
            <a:pPr marL="0" indent="0">
              <a:buNone/>
            </a:pPr>
            <a:r>
              <a:rPr lang="cs-CZ" sz="1400" b="1"/>
              <a:t>	</a:t>
            </a:r>
            <a:r>
              <a:rPr lang="cs-CZ" sz="1400" b="1" smtClean="0"/>
              <a:t>Veřejný rejstřík podle subjektů</a:t>
            </a:r>
          </a:p>
          <a:p>
            <a:pPr marL="0" indent="0">
              <a:buNone/>
            </a:pPr>
            <a:r>
              <a:rPr lang="cs-CZ" sz="1400" smtClean="0"/>
              <a:t>    	Veřejný rejstřík podle právnických osob v angažmá</a:t>
            </a:r>
          </a:p>
          <a:p>
            <a:pPr marL="0" indent="0">
              <a:buNone/>
            </a:pPr>
            <a:r>
              <a:rPr lang="cs-CZ" sz="1400" smtClean="0"/>
              <a:t>    	Veřejný rejstřík podle fyzických osob v angažmá</a:t>
            </a:r>
          </a:p>
          <a:p>
            <a:pPr marL="0" indent="0">
              <a:buNone/>
            </a:pPr>
            <a:r>
              <a:rPr lang="cs-CZ" sz="1400" smtClean="0"/>
              <a:t>   	 Automatické aktualizace ze základních registrů</a:t>
            </a:r>
          </a:p>
          <a:p>
            <a:pPr marL="0" indent="0">
              <a:buNone/>
            </a:pPr>
            <a:r>
              <a:rPr lang="cs-CZ" sz="1400" smtClean="0"/>
              <a:t>   	 Podání do veřejného rejstříku</a:t>
            </a:r>
          </a:p>
          <a:p>
            <a:pPr marL="0" indent="0">
              <a:buNone/>
            </a:pPr>
            <a:endParaRPr lang="cs-CZ" sz="1400" u="sng"/>
          </a:p>
          <a:p>
            <a:pPr marL="0" indent="0">
              <a:buNone/>
            </a:pPr>
            <a:endParaRPr lang="cs-CZ" sz="1400" u="sng" smtClean="0"/>
          </a:p>
          <a:p>
            <a:pPr marL="0" indent="0">
              <a:buNone/>
            </a:pPr>
            <a:endParaRPr lang="cs-CZ" sz="1400" u="sng"/>
          </a:p>
          <a:p>
            <a:pPr marL="0" indent="0">
              <a:buNone/>
            </a:pPr>
            <a:r>
              <a:rPr lang="cs-CZ" sz="1400" u="sng" smtClean="0"/>
              <a:t>Příklady hledání:</a:t>
            </a:r>
            <a:r>
              <a:rPr lang="cs-CZ" sz="1400" smtClean="0"/>
              <a:t>    	Jan Novák  (FO)               </a:t>
            </a:r>
          </a:p>
          <a:p>
            <a:pPr marL="0" indent="0">
              <a:buNone/>
            </a:pPr>
            <a:r>
              <a:rPr lang="cs-CZ" sz="1400"/>
              <a:t>	</a:t>
            </a:r>
            <a:r>
              <a:rPr lang="cs-CZ" sz="1400" smtClean="0"/>
              <a:t>	Stavební společnost (PO)</a:t>
            </a:r>
            <a:endParaRPr lang="cs-CZ" sz="1400"/>
          </a:p>
        </p:txBody>
      </p:sp>
      <p:sp>
        <p:nvSpPr>
          <p:cNvPr id="5" name="TextovéPole 4"/>
          <p:cNvSpPr txBox="1"/>
          <p:nvPr/>
        </p:nvSpPr>
        <p:spPr>
          <a:xfrm>
            <a:off x="5684912" y="79008"/>
            <a:ext cx="3459088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cs-CZ">
                <a:solidFill>
                  <a:srgbClr val="7030A0"/>
                </a:solidFill>
              </a:rPr>
              <a:t>https://or.justice.cz/ias/ui/rejstrik</a:t>
            </a:r>
          </a:p>
        </p:txBody>
      </p:sp>
      <p:sp>
        <p:nvSpPr>
          <p:cNvPr id="6" name="Obdélník 5"/>
          <p:cNvSpPr/>
          <p:nvPr/>
        </p:nvSpPr>
        <p:spPr>
          <a:xfrm>
            <a:off x="4211960" y="1078146"/>
            <a:ext cx="792088" cy="406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794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548681"/>
            <a:ext cx="6768752" cy="1368151"/>
          </a:xfrm>
          <a:solidFill>
            <a:srgbClr val="FFFF99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2900" smtClean="0"/>
              <a:t>Je </a:t>
            </a:r>
            <a:r>
              <a:rPr lang="cs-CZ" sz="2900" b="1" smtClean="0"/>
              <a:t>současná právní úprava OBCHODNÍ FIRMY podnikatele </a:t>
            </a:r>
            <a:r>
              <a:rPr lang="cs-CZ" sz="2900"/>
              <a:t>jednodušší </a:t>
            </a:r>
            <a:endParaRPr lang="cs-CZ" sz="2900" b="1" smtClean="0"/>
          </a:p>
          <a:p>
            <a:pPr marL="0" indent="0">
              <a:buNone/>
            </a:pPr>
            <a:r>
              <a:rPr lang="cs-CZ" sz="2900" smtClean="0"/>
              <a:t>než podle dřívější úpravy </a:t>
            </a:r>
            <a:r>
              <a:rPr lang="cs-CZ" sz="2900" smtClean="0"/>
              <a:t>?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    				</a:t>
            </a:r>
          </a:p>
        </p:txBody>
      </p:sp>
    </p:spTree>
    <p:extLst>
      <p:ext uri="{BB962C8B-B14F-4D97-AF65-F5344CB8AC3E}">
        <p14:creationId xmlns:p14="http://schemas.microsoft.com/office/powerpoint/2010/main" val="219591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2467</Words>
  <Application>Microsoft Office PowerPoint</Application>
  <PresentationFormat>Předvádění na obrazovce (4:3)</PresentationFormat>
  <Paragraphs>592</Paragraphs>
  <Slides>49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3" baseType="lpstr">
      <vt:lpstr>Arial</vt:lpstr>
      <vt:lpstr>Calibri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1826</dc:creator>
  <cp:lastModifiedBy>1826</cp:lastModifiedBy>
  <cp:revision>207</cp:revision>
  <dcterms:created xsi:type="dcterms:W3CDTF">2013-04-13T21:41:26Z</dcterms:created>
  <dcterms:modified xsi:type="dcterms:W3CDTF">2019-04-26T07:51:06Z</dcterms:modified>
</cp:coreProperties>
</file>