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6"/>
  </p:notesMasterIdLst>
  <p:sldIdLst>
    <p:sldId id="279" r:id="rId2"/>
    <p:sldId id="324" r:id="rId3"/>
    <p:sldId id="327" r:id="rId4"/>
    <p:sldId id="326" r:id="rId5"/>
    <p:sldId id="325" r:id="rId6"/>
    <p:sldId id="336" r:id="rId7"/>
    <p:sldId id="328" r:id="rId8"/>
    <p:sldId id="337" r:id="rId9"/>
    <p:sldId id="338" r:id="rId10"/>
    <p:sldId id="339" r:id="rId11"/>
    <p:sldId id="340" r:id="rId12"/>
    <p:sldId id="329" r:id="rId13"/>
    <p:sldId id="330" r:id="rId14"/>
    <p:sldId id="333" r:id="rId15"/>
    <p:sldId id="335" r:id="rId16"/>
    <p:sldId id="317" r:id="rId17"/>
    <p:sldId id="300" r:id="rId18"/>
    <p:sldId id="319" r:id="rId19"/>
    <p:sldId id="282" r:id="rId20"/>
    <p:sldId id="320" r:id="rId21"/>
    <p:sldId id="321" r:id="rId22"/>
    <p:sldId id="322" r:id="rId23"/>
    <p:sldId id="331" r:id="rId24"/>
    <p:sldId id="315" r:id="rId25"/>
    <p:sldId id="316" r:id="rId26"/>
    <p:sldId id="311" r:id="rId27"/>
    <p:sldId id="312" r:id="rId28"/>
    <p:sldId id="313" r:id="rId29"/>
    <p:sldId id="323" r:id="rId30"/>
    <p:sldId id="332" r:id="rId31"/>
    <p:sldId id="314" r:id="rId32"/>
    <p:sldId id="306" r:id="rId33"/>
    <p:sldId id="309" r:id="rId34"/>
    <p:sldId id="310"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FF"/>
    <a:srgbClr val="FFCC99"/>
    <a:srgbClr val="CCFF99"/>
    <a:srgbClr val="FFFFCC"/>
    <a:srgbClr val="CE32D2"/>
    <a:srgbClr val="FF7C8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441" autoAdjust="0"/>
  </p:normalViewPr>
  <p:slideViewPr>
    <p:cSldViewPr>
      <p:cViewPr varScale="1">
        <p:scale>
          <a:sx n="60" d="100"/>
          <a:sy n="60" d="100"/>
        </p:scale>
        <p:origin x="832"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D66194-B9BD-4790-87BC-8C68BD009FD3}" type="datetimeFigureOut">
              <a:rPr lang="cs-CZ" smtClean="0"/>
              <a:pPr/>
              <a:t>26.4.2019</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2F5467-D1FA-4E9F-9912-E895F499BFCD}" type="slidenum">
              <a:rPr lang="cs-CZ" smtClean="0"/>
              <a:pPr/>
              <a:t>‹#›</a:t>
            </a:fld>
            <a:endParaRPr lang="cs-CZ"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027DD1-1B8A-4C4C-AAF3-FC4F3D4EEC64}" type="slidenum">
              <a:rPr lang="cs-CZ"/>
              <a:pPr/>
              <a:t>20</a:t>
            </a:fld>
            <a:endParaRPr lang="cs-CZ"/>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r>
              <a:rPr lang="cs-CZ" b="1" dirty="0"/>
              <a:t>§ 155 odst. 4 o.s.</a:t>
            </a:r>
            <a:r>
              <a:rPr lang="cs-CZ" b="1" dirty="0" err="1"/>
              <a:t>ř</a:t>
            </a:r>
            <a:r>
              <a:rPr lang="cs-CZ" b="1" dirty="0"/>
              <a:t>.:</a:t>
            </a:r>
          </a:p>
          <a:p>
            <a:r>
              <a:rPr lang="cs-CZ" dirty="0"/>
              <a:t>„... soud může účastníkovi, jehož žalobě vyhověl, </a:t>
            </a:r>
          </a:p>
          <a:p>
            <a:r>
              <a:rPr lang="cs-CZ" dirty="0"/>
              <a:t>přiznat na jeho návrh ve výroku rozsudku právo rozsudek uveřejnit </a:t>
            </a:r>
          </a:p>
          <a:p>
            <a:r>
              <a:rPr lang="cs-CZ" dirty="0"/>
              <a:t>na náklady neúspěšného účastníka; podle okolností případu soud stanoví též rozsah, formu a způsob uveřejnění“</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5CDF06-5567-4B99-8304-230BBFE70C83}" type="slidenum">
              <a:rPr lang="cs-CZ"/>
              <a:pPr/>
              <a:t>21</a:t>
            </a:fld>
            <a:endParaRPr lang="cs-CZ"/>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D004951-9999-4E80-A4C2-EBDAB9A559CC}" type="datetimeFigureOut">
              <a:rPr lang="cs-CZ" smtClean="0"/>
              <a:pPr/>
              <a:t>26.4.2019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8DE8A7C4-604F-4A6F-9FEE-130E00B2E1C8}"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30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04951-9999-4E80-A4C2-EBDAB9A559CC}" type="datetimeFigureOut">
              <a:rPr lang="cs-CZ" smtClean="0"/>
              <a:pPr/>
              <a:t>26.4.2019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8A7C4-604F-4A6F-9FEE-130E00B2E1C8}"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SPI'&amp;link='221/2006%20Sb.#4'&amp;ucin-k-dni='10. 4.2019" TargetMode="External"/><Relationship Id="rId2" Type="http://schemas.openxmlformats.org/officeDocument/2006/relationships/hyperlink" Target="ASPI'&amp;link='89/2012%20Sb.#2985'&amp;ucin-k-dni='10. 4.201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www.rpr.c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XUVqF0qfO6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dnes.cz/ekonomika/podniky/srovnavaci-reklama-hyundai-nezabrala.A150403_075544_ekoakcie_suj"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file:///C:\Users\1826\AppData\Local\Temp\ASPI'&amp;link='207\2000%20Sb.%23'&amp;ucin-k-dni='10.%204.2019" TargetMode="External"/><Relationship Id="rId13" Type="http://schemas.openxmlformats.org/officeDocument/2006/relationships/hyperlink" Target="file:///C:\Users\1826\AppData\Local\Temp\ASPI'&amp;link='89\2012%20Sb.%23'&amp;ucin-k-dni='10.%204.2019" TargetMode="External"/><Relationship Id="rId3" Type="http://schemas.openxmlformats.org/officeDocument/2006/relationships/hyperlink" Target="file:///C:\Users\1826\AppData\Local\Temp\EU'&amp;link='32004L0048%23'&amp;ucin-k-dni='10.%204.2019" TargetMode="External"/><Relationship Id="rId7" Type="http://schemas.openxmlformats.org/officeDocument/2006/relationships/hyperlink" Target="file:///C:\Users\1826\AppData\Local\Temp\ASPI'&amp;link='478\1992%20Sb.%23'&amp;ucin-k-dni='10.%204.2019" TargetMode="External"/><Relationship Id="rId12" Type="http://schemas.openxmlformats.org/officeDocument/2006/relationships/hyperlink" Target="file:///C:\Users\1826\AppData\Local\Temp\ASPI'&amp;link='6\2002%20Sb.%23'&amp;ucin-k-dni='10.%204.2019" TargetMode="External"/><Relationship Id="rId2" Type="http://schemas.openxmlformats.org/officeDocument/2006/relationships/hyperlink" Target="file:///C:\Users\1826\AppData\Local\Temp\ASPI'&amp;link='286\2018%20Sb.%23'&amp;ucin-k-dni='10.%204.2019" TargetMode="External"/><Relationship Id="rId1" Type="http://schemas.openxmlformats.org/officeDocument/2006/relationships/slideLayout" Target="../slideLayouts/slideLayout2.xml"/><Relationship Id="rId6" Type="http://schemas.openxmlformats.org/officeDocument/2006/relationships/hyperlink" Target="file:///C:\Users\1826\AppData\Local\Temp\ASPI'&amp;link='529\1991%20Sb.%23'&amp;ucin-k-dni='10.%204.2019" TargetMode="External"/><Relationship Id="rId11" Type="http://schemas.openxmlformats.org/officeDocument/2006/relationships/hyperlink" Target="file:///C:\Users\1826\AppData\Local\Temp\ASPI'&amp;link='441\2003%20Sb.%23'&amp;ucin-k-dni='10.%204.2019" TargetMode="External"/><Relationship Id="rId5" Type="http://schemas.openxmlformats.org/officeDocument/2006/relationships/hyperlink" Target="file:///C:\Users\1826\AppData\Local\Temp\ASPI'&amp;link='527\1990%20Sb.%23'&amp;ucin-k-dni='10.%204.2019" TargetMode="External"/><Relationship Id="rId10" Type="http://schemas.openxmlformats.org/officeDocument/2006/relationships/hyperlink" Target="file:///C:\Users\1826\AppData\Local\Temp\ASPI'&amp;link='634\1992%20Sb.%23'&amp;ucin-k-dni='10.%204.2019" TargetMode="External"/><Relationship Id="rId4" Type="http://schemas.openxmlformats.org/officeDocument/2006/relationships/hyperlink" Target="file:///C:\Users\1826\AppData\Local\Temp\EU'&amp;link='32016L0943%23'&amp;ucin-k-dni='10.%204.2019" TargetMode="External"/><Relationship Id="rId9" Type="http://schemas.openxmlformats.org/officeDocument/2006/relationships/hyperlink" Target="file:///C:\Users\1826\AppData\Local\Temp\ASPI'&amp;link='452\2001%20Sb.%23'&amp;ucin-k-dni='10.%204.2019"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142976" y="1000108"/>
            <a:ext cx="6929486" cy="5021180"/>
          </a:xfrm>
          <a:solidFill>
            <a:schemeClr val="bg1"/>
          </a:solidFill>
        </p:spPr>
        <p:txBody>
          <a:bodyPr>
            <a:normAutofit fontScale="85000" lnSpcReduction="20000"/>
          </a:bodyPr>
          <a:lstStyle/>
          <a:p>
            <a:endParaRPr lang="cs-CZ" dirty="0" smtClean="0"/>
          </a:p>
          <a:p>
            <a:r>
              <a:rPr lang="cs-CZ" sz="2400" b="1" smtClean="0">
                <a:latin typeface="Arial" pitchFamily="34" charset="0"/>
                <a:cs typeface="Arial" pitchFamily="34" charset="0"/>
              </a:rPr>
              <a:t>					</a:t>
            </a:r>
            <a:endParaRPr lang="cs-CZ" sz="2400" b="1" smtClean="0">
              <a:solidFill>
                <a:srgbClr val="FF0000"/>
              </a:solidFill>
              <a:latin typeface="Arial" pitchFamily="34" charset="0"/>
              <a:cs typeface="Arial" pitchFamily="34" charset="0"/>
            </a:endParaRPr>
          </a:p>
          <a:p>
            <a:endParaRPr lang="cs-CZ" sz="2400" b="1" smtClean="0">
              <a:solidFill>
                <a:srgbClr val="FF0000"/>
              </a:solidFill>
              <a:latin typeface="Arial" pitchFamily="34" charset="0"/>
              <a:cs typeface="Arial" pitchFamily="34" charset="0"/>
            </a:endParaRPr>
          </a:p>
          <a:p>
            <a:endParaRPr lang="cs-CZ" sz="2400" b="1" smtClean="0">
              <a:solidFill>
                <a:srgbClr val="FF0000"/>
              </a:solidFill>
              <a:latin typeface="Arial" pitchFamily="34" charset="0"/>
              <a:cs typeface="Arial" pitchFamily="34" charset="0"/>
            </a:endParaRPr>
          </a:p>
          <a:p>
            <a:endParaRPr lang="cs-CZ" sz="2400" b="1" dirty="0" smtClean="0">
              <a:solidFill>
                <a:srgbClr val="FF0000"/>
              </a:solidFill>
              <a:latin typeface="Arial" pitchFamily="34" charset="0"/>
              <a:cs typeface="Arial" pitchFamily="34" charset="0"/>
            </a:endParaRPr>
          </a:p>
          <a:p>
            <a:r>
              <a:rPr lang="cs-CZ" sz="2400" b="1" dirty="0" smtClean="0">
                <a:solidFill>
                  <a:schemeClr val="tx1"/>
                </a:solidFill>
                <a:latin typeface="Arial" pitchFamily="34" charset="0"/>
                <a:cs typeface="Arial" pitchFamily="34" charset="0"/>
              </a:rPr>
              <a:t>Právo </a:t>
            </a:r>
            <a:r>
              <a:rPr lang="cs-CZ" sz="2400" b="1" smtClean="0">
                <a:solidFill>
                  <a:schemeClr val="tx1"/>
                </a:solidFill>
                <a:latin typeface="Arial" pitchFamily="34" charset="0"/>
                <a:cs typeface="Arial" pitchFamily="34" charset="0"/>
              </a:rPr>
              <a:t>nekalé soutěže :</a:t>
            </a:r>
          </a:p>
          <a:p>
            <a:endParaRPr lang="cs-CZ" sz="2400" b="1" dirty="0" smtClean="0">
              <a:solidFill>
                <a:srgbClr val="FF0000"/>
              </a:solidFill>
              <a:latin typeface="Arial" pitchFamily="34" charset="0"/>
              <a:cs typeface="Arial" pitchFamily="34" charset="0"/>
            </a:endParaRPr>
          </a:p>
          <a:p>
            <a:r>
              <a:rPr lang="cs-CZ" sz="2400" b="1" dirty="0" smtClean="0">
                <a:solidFill>
                  <a:srgbClr val="FF0000"/>
                </a:solidFill>
                <a:latin typeface="Arial" pitchFamily="34" charset="0"/>
                <a:cs typeface="Arial" pitchFamily="34" charset="0"/>
              </a:rPr>
              <a:t>Právní prostředky ochrany</a:t>
            </a:r>
          </a:p>
          <a:p>
            <a:endParaRPr lang="cs-CZ" sz="2400" b="1" dirty="0" smtClean="0">
              <a:solidFill>
                <a:schemeClr val="tx1"/>
              </a:solidFill>
              <a:latin typeface="Arial" pitchFamily="34" charset="0"/>
              <a:cs typeface="Arial" pitchFamily="34" charset="0"/>
            </a:endParaRPr>
          </a:p>
          <a:p>
            <a:endParaRPr lang="cs-CZ" sz="2400" b="1" dirty="0" smtClean="0">
              <a:solidFill>
                <a:schemeClr val="tx1"/>
              </a:solidFill>
              <a:latin typeface="Arial" pitchFamily="34" charset="0"/>
              <a:cs typeface="Arial" pitchFamily="34" charset="0"/>
            </a:endParaRPr>
          </a:p>
          <a:p>
            <a:pPr algn="l"/>
            <a:endParaRPr lang="cs-CZ" sz="2400" b="1" dirty="0" smtClean="0">
              <a:solidFill>
                <a:schemeClr val="tx1"/>
              </a:solidFill>
              <a:latin typeface="Arial" pitchFamily="34" charset="0"/>
              <a:cs typeface="Arial" pitchFamily="34" charset="0"/>
            </a:endParaRPr>
          </a:p>
          <a:p>
            <a:pPr algn="l"/>
            <a:endParaRPr lang="cs-CZ" sz="2400" b="1" dirty="0" smtClean="0">
              <a:solidFill>
                <a:schemeClr val="tx1"/>
              </a:solidFill>
              <a:latin typeface="Arial" pitchFamily="34" charset="0"/>
              <a:cs typeface="Arial" pitchFamily="34" charset="0"/>
            </a:endParaRPr>
          </a:p>
          <a:p>
            <a:pPr algn="l"/>
            <a:endParaRPr lang="cs-CZ" sz="2400" b="1" dirty="0" smtClean="0">
              <a:solidFill>
                <a:schemeClr val="tx1"/>
              </a:solidFill>
              <a:latin typeface="Arial" pitchFamily="34" charset="0"/>
              <a:cs typeface="Arial" pitchFamily="34" charset="0"/>
            </a:endParaRPr>
          </a:p>
          <a:p>
            <a:pPr algn="l"/>
            <a:r>
              <a:rPr lang="cs-CZ" sz="2400" smtClean="0">
                <a:solidFill>
                  <a:schemeClr val="tx1"/>
                </a:solidFill>
                <a:latin typeface="Arial" pitchFamily="34" charset="0"/>
                <a:cs typeface="Arial" pitchFamily="34" charset="0"/>
              </a:rPr>
              <a:t>10. 4. 2019</a:t>
            </a:r>
            <a:endParaRPr lang="cs-CZ" sz="2400" dirty="0" smtClean="0">
              <a:solidFill>
                <a:schemeClr val="tx1"/>
              </a:solidFill>
              <a:latin typeface="Arial" pitchFamily="34" charset="0"/>
              <a:cs typeface="Arial" pitchFamily="34" charset="0"/>
            </a:endParaRPr>
          </a:p>
          <a:p>
            <a:r>
              <a:rPr lang="cs-CZ" sz="2400" b="1" dirty="0" smtClean="0">
                <a:solidFill>
                  <a:schemeClr val="tx1"/>
                </a:solidFill>
                <a:latin typeface="Arial" pitchFamily="34" charset="0"/>
                <a:cs typeface="Arial" pitchFamily="34" charset="0"/>
              </a:rPr>
              <a:t>                                                         		 </a:t>
            </a:r>
            <a:r>
              <a:rPr lang="cs-CZ" sz="2400" b="1" smtClean="0">
                <a:solidFill>
                  <a:schemeClr val="tx1"/>
                </a:solidFill>
                <a:latin typeface="Arial" pitchFamily="34" charset="0"/>
                <a:cs typeface="Arial" pitchFamily="34" charset="0"/>
              </a:rPr>
              <a:t>		</a:t>
            </a:r>
            <a:endParaRPr lang="cs-CZ" sz="240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0" y="116632"/>
            <a:ext cx="9036496" cy="5816977"/>
          </a:xfrm>
          <a:prstGeom prst="rect">
            <a:avLst/>
          </a:prstGeom>
          <a:solidFill>
            <a:schemeClr val="bg1"/>
          </a:solidFill>
        </p:spPr>
        <p:txBody>
          <a:bodyPr wrap="square" rtlCol="0">
            <a:spAutoFit/>
          </a:bodyPr>
          <a:lstStyle/>
          <a:p>
            <a:pPr algn="ctr"/>
            <a:r>
              <a:rPr lang="cs-CZ" sz="1400" smtClean="0"/>
              <a:t>/Opatření </a:t>
            </a:r>
            <a:r>
              <a:rPr lang="cs-CZ" sz="1400"/>
              <a:t>k </a:t>
            </a:r>
            <a:r>
              <a:rPr lang="cs-CZ" sz="1400" smtClean="0"/>
              <a:t>nápravě – pokrač./ </a:t>
            </a:r>
          </a:p>
          <a:p>
            <a:pPr algn="ctr"/>
            <a:r>
              <a:rPr lang="cs-CZ" sz="1400" b="1" smtClean="0"/>
              <a:t>§ </a:t>
            </a:r>
            <a:r>
              <a:rPr lang="cs-CZ" sz="1400" b="1"/>
              <a:t>5 </a:t>
            </a:r>
            <a:endParaRPr lang="cs-CZ" sz="1400" b="1" smtClean="0"/>
          </a:p>
          <a:p>
            <a:pPr marL="342900" indent="-342900" algn="just">
              <a:buAutoNum type="arabicParenBoth"/>
            </a:pPr>
            <a:r>
              <a:rPr lang="cs-CZ" sz="1400" smtClean="0"/>
              <a:t>Oprávněná </a:t>
            </a:r>
            <a:r>
              <a:rPr lang="cs-CZ" sz="1400"/>
              <a:t>osoba má právo na </a:t>
            </a:r>
            <a:r>
              <a:rPr lang="cs-CZ" sz="1400" b="1" i="1"/>
              <a:t>náhradu škody, vydání bezdůvodného obohacení,</a:t>
            </a:r>
            <a:r>
              <a:rPr lang="cs-CZ" sz="1400"/>
              <a:t> které získal porušovatel v důsledku ohrožení nebo porušení práva, a </a:t>
            </a:r>
            <a:r>
              <a:rPr lang="cs-CZ" sz="1400" b="1" i="1"/>
              <a:t>přiměřené zadostiučinění</a:t>
            </a:r>
            <a:r>
              <a:rPr lang="cs-CZ" sz="1400"/>
              <a:t>, byla-li zásahem do práv způsobena nemajetková újma. Přiměřené zadostiučinění může spočívat i v peněžitém plnění. </a:t>
            </a:r>
            <a:endParaRPr lang="cs-CZ" sz="1400" smtClean="0"/>
          </a:p>
          <a:p>
            <a:pPr algn="just"/>
            <a:r>
              <a:rPr lang="cs-CZ" sz="1400" smtClean="0"/>
              <a:t>(</a:t>
            </a:r>
            <a:r>
              <a:rPr lang="cs-CZ" sz="1400"/>
              <a:t>2)</a:t>
            </a:r>
            <a:r>
              <a:rPr lang="cs-CZ" sz="1400" b="1"/>
              <a:t> Soud může na návrh stanovit </a:t>
            </a:r>
            <a:r>
              <a:rPr lang="cs-CZ" sz="1400"/>
              <a:t>náhradu škody, výši bezdůvodného obohacení, které získal porušovatel v důsledku ohrožení nebo porušení práva, a přiměřené zadostiučinění </a:t>
            </a:r>
            <a:r>
              <a:rPr lang="cs-CZ" sz="1400" u="sng"/>
              <a:t>paušální částkou nejméně ve výši dvojnásobku licenčního poplatku</a:t>
            </a:r>
            <a:r>
              <a:rPr lang="cs-CZ" sz="1400"/>
              <a:t>, který by byl obvyklý při získání licence k užívání práva v době neoprávněného zásahu do něj. </a:t>
            </a:r>
            <a:endParaRPr lang="cs-CZ" sz="1400" smtClean="0"/>
          </a:p>
          <a:p>
            <a:pPr algn="just"/>
            <a:r>
              <a:rPr lang="cs-CZ" sz="1400" smtClean="0"/>
              <a:t> </a:t>
            </a:r>
            <a:r>
              <a:rPr lang="cs-CZ" sz="1400"/>
              <a:t>(3) Soud může na návrh stanovit náhradu škody, výši bezdůvodného obohacení, které získal porušovatel v důsledku ohrožení nebo porušení práva, a přiměřené zadostiučinění, jestliže porušovatel při výkonu činností nevěděl ani nemohl vědět, že svým jednáním porušuje práva</a:t>
            </a:r>
            <a:r>
              <a:rPr lang="cs-CZ" sz="1400" u="sng"/>
              <a:t>, paušální částkou nejméně ve výši licenčního poplatku</a:t>
            </a:r>
            <a:r>
              <a:rPr lang="cs-CZ" sz="1400"/>
              <a:t>, který by byl obvyklý při získání licence k užívání práva v době neoprávněného zásahu do něj. </a:t>
            </a:r>
            <a:endParaRPr lang="cs-CZ" sz="1400" smtClean="0"/>
          </a:p>
          <a:p>
            <a:pPr algn="just"/>
            <a:r>
              <a:rPr lang="cs-CZ" sz="1400" smtClean="0"/>
              <a:t> </a:t>
            </a:r>
            <a:r>
              <a:rPr lang="cs-CZ" sz="1400"/>
              <a:t>(4) </a:t>
            </a:r>
            <a:r>
              <a:rPr lang="cs-CZ" sz="1400" b="1"/>
              <a:t>Soud přihlédne ke všem odpovídajícím okolnostem</a:t>
            </a:r>
            <a:r>
              <a:rPr lang="cs-CZ" sz="1400"/>
              <a:t>, jako jsou například </a:t>
            </a:r>
            <a:r>
              <a:rPr lang="cs-CZ" sz="1400" u="sng"/>
              <a:t>nežádoucí hospodářské důsledky včetně ztráty zisku</a:t>
            </a:r>
            <a:r>
              <a:rPr lang="cs-CZ" sz="1400"/>
              <a:t>, které oprávněná osoba utrpěla, </a:t>
            </a:r>
            <a:r>
              <a:rPr lang="cs-CZ" sz="1400" u="sng"/>
              <a:t>k neoprávněným ziskům porušovatele práv </a:t>
            </a:r>
            <a:r>
              <a:rPr lang="cs-CZ" sz="1400"/>
              <a:t>a případně </a:t>
            </a:r>
            <a:r>
              <a:rPr lang="cs-CZ" sz="1400" u="sng"/>
              <a:t>i k jiným než hospodářským hlediskům, jako je například morální újma</a:t>
            </a:r>
            <a:r>
              <a:rPr lang="cs-CZ" sz="1400"/>
              <a:t> způsobená oprávněné osobě porušovatelem. </a:t>
            </a:r>
            <a:endParaRPr lang="cs-CZ" sz="1400" smtClean="0"/>
          </a:p>
          <a:p>
            <a:r>
              <a:rPr lang="cs-CZ"/>
              <a:t> </a:t>
            </a:r>
            <a:endParaRPr lang="cs-CZ" b="1"/>
          </a:p>
          <a:p>
            <a:pPr algn="ctr"/>
            <a:r>
              <a:rPr lang="cs-CZ" sz="1400" b="1"/>
              <a:t>§ 5a </a:t>
            </a:r>
          </a:p>
          <a:p>
            <a:pPr algn="ctr"/>
            <a:r>
              <a:rPr lang="cs-CZ" sz="1400" b="1" smtClean="0"/>
              <a:t>Porušení </a:t>
            </a:r>
            <a:r>
              <a:rPr lang="cs-CZ" sz="1400" b="1"/>
              <a:t>obchodního tajemství </a:t>
            </a:r>
            <a:endParaRPr lang="cs-CZ" sz="1400" b="1" smtClean="0"/>
          </a:p>
          <a:p>
            <a:pPr marL="342900" indent="-342900">
              <a:buAutoNum type="arabicParenBoth"/>
            </a:pPr>
            <a:r>
              <a:rPr lang="cs-CZ" sz="1400" smtClean="0"/>
              <a:t>Došlo-li </a:t>
            </a:r>
            <a:r>
              <a:rPr lang="cs-CZ" sz="1400"/>
              <a:t>k porušení obchodního tajemství (</a:t>
            </a:r>
            <a:r>
              <a:rPr lang="cs-CZ" sz="1400" u="sng">
                <a:hlinkClick r:id="rId2" action="ppaction://hlinkfile"/>
              </a:rPr>
              <a:t>§ 2985 občanského zákoníku</a:t>
            </a:r>
            <a:r>
              <a:rPr lang="cs-CZ" sz="1400"/>
              <a:t>), použije se obdobně pouze </a:t>
            </a:r>
            <a:r>
              <a:rPr lang="cs-CZ" sz="1400" u="sng">
                <a:hlinkClick r:id="rId3" action="ppaction://hlinkfile"/>
              </a:rPr>
              <a:t>§ 4 odst. 1</a:t>
            </a:r>
            <a:r>
              <a:rPr lang="cs-CZ" sz="1400"/>
              <a:t>, </a:t>
            </a:r>
            <a:r>
              <a:rPr lang="cs-CZ" sz="1400" u="sng">
                <a:hlinkClick r:id="rId3" action="ppaction://hlinkfile"/>
              </a:rPr>
              <a:t>4</a:t>
            </a:r>
            <a:r>
              <a:rPr lang="cs-CZ" sz="1400"/>
              <a:t> a </a:t>
            </a:r>
            <a:r>
              <a:rPr lang="cs-CZ" sz="1400" u="sng">
                <a:hlinkClick r:id="rId3" action="ppaction://hlinkfile"/>
              </a:rPr>
              <a:t>5</a:t>
            </a:r>
            <a:r>
              <a:rPr lang="cs-CZ" sz="1400"/>
              <a:t>. </a:t>
            </a:r>
            <a:endParaRPr lang="cs-CZ" sz="1400" smtClean="0"/>
          </a:p>
          <a:p>
            <a:r>
              <a:rPr lang="cs-CZ" sz="1400" smtClean="0"/>
              <a:t>(2</a:t>
            </a:r>
            <a:r>
              <a:rPr lang="cs-CZ" sz="1400"/>
              <a:t>) </a:t>
            </a:r>
            <a:r>
              <a:rPr lang="cs-CZ" sz="1400" b="1" i="1"/>
              <a:t>Peněžité vyrovnání </a:t>
            </a:r>
            <a:r>
              <a:rPr lang="cs-CZ" sz="1400"/>
              <a:t>podle </a:t>
            </a:r>
            <a:r>
              <a:rPr lang="cs-CZ" sz="1400" u="sng">
                <a:hlinkClick r:id="rId3" action="ppaction://hlinkfile"/>
              </a:rPr>
              <a:t>§ 4 odst. 4</a:t>
            </a:r>
            <a:r>
              <a:rPr lang="cs-CZ" sz="1400"/>
              <a:t> se určí nejvýše ve výši licenčního poplatku, který by byl obvyklý při získání licence k užívání obchodního tajemství po dobu jeho porušení. </a:t>
            </a:r>
            <a:endParaRPr lang="cs-CZ" sz="1400" smtClean="0"/>
          </a:p>
          <a:p>
            <a:r>
              <a:rPr lang="cs-CZ" sz="1400" smtClean="0"/>
              <a:t>(</a:t>
            </a:r>
            <a:r>
              <a:rPr lang="cs-CZ" sz="1400"/>
              <a:t>3) Jestliže rušitel věděl nebo měl vědět, že svým jednáním porušuje obchodní tajemství, </a:t>
            </a:r>
            <a:r>
              <a:rPr lang="cs-CZ" sz="1400" b="1"/>
              <a:t>může soud na návrh poškozeného stanovit </a:t>
            </a:r>
            <a:r>
              <a:rPr lang="cs-CZ" sz="1400"/>
              <a:t>výši náhrady škody, bezdůvodného obohacení a přiměřeného zadostiučinění </a:t>
            </a:r>
            <a:r>
              <a:rPr lang="cs-CZ" sz="1400" u="sng"/>
              <a:t>paušální částkou určenou alespoň na základě takového kritéria, jako je výše licenčního poplatku</a:t>
            </a:r>
            <a:r>
              <a:rPr lang="cs-CZ" sz="1400"/>
              <a:t>, který by byl obvyklý při získání licence k užívání obchodního tajemství po dobu jeho porušení. </a:t>
            </a:r>
          </a:p>
          <a:p>
            <a:r>
              <a:rPr lang="cs-CZ"/>
              <a:t> </a:t>
            </a:r>
            <a:endParaRPr lang="cs-CZ" sz="1600"/>
          </a:p>
        </p:txBody>
      </p:sp>
    </p:spTree>
    <p:extLst>
      <p:ext uri="{BB962C8B-B14F-4D97-AF65-F5344CB8AC3E}">
        <p14:creationId xmlns:p14="http://schemas.microsoft.com/office/powerpoint/2010/main" val="3060995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476672"/>
            <a:ext cx="8229600" cy="4525963"/>
          </a:xfrm>
          <a:solidFill>
            <a:schemeClr val="bg1"/>
          </a:solidFill>
        </p:spPr>
        <p:txBody>
          <a:bodyPr>
            <a:normAutofit fontScale="40000" lnSpcReduction="20000"/>
          </a:bodyPr>
          <a:lstStyle/>
          <a:p>
            <a:pPr marL="0" indent="0" algn="ctr">
              <a:buNone/>
            </a:pPr>
            <a:r>
              <a:rPr lang="cs-CZ" b="1"/>
              <a:t>ZVLÁŠTNÍ ÚPRAVA PŮSOBNOSTI SOUDU VE VĚCECH PRŮMYSLOVÉHO VLASTNICTVÍ </a:t>
            </a:r>
          </a:p>
          <a:p>
            <a:pPr marL="0" indent="0">
              <a:buNone/>
            </a:pPr>
            <a:endParaRPr lang="cs-CZ" b="1"/>
          </a:p>
          <a:p>
            <a:pPr marL="0" indent="0" algn="ctr">
              <a:buNone/>
            </a:pPr>
            <a:r>
              <a:rPr lang="cs-CZ" b="1"/>
              <a:t>§ </a:t>
            </a:r>
            <a:r>
              <a:rPr lang="cs-CZ" b="1" smtClean="0"/>
              <a:t>6</a:t>
            </a:r>
            <a:endParaRPr lang="cs-CZ" b="1"/>
          </a:p>
          <a:p>
            <a:pPr marL="0" indent="0">
              <a:buNone/>
            </a:pPr>
            <a:r>
              <a:rPr lang="cs-CZ" smtClean="0"/>
              <a:t>(</a:t>
            </a:r>
            <a:r>
              <a:rPr lang="cs-CZ"/>
              <a:t>1) </a:t>
            </a:r>
            <a:r>
              <a:rPr lang="cs-CZ" b="1"/>
              <a:t>Městský soud v Praze </a:t>
            </a:r>
          </a:p>
          <a:p>
            <a:pPr marL="0" indent="0">
              <a:buNone/>
            </a:pPr>
            <a:r>
              <a:rPr lang="cs-CZ"/>
              <a:t> </a:t>
            </a:r>
          </a:p>
          <a:p>
            <a:pPr marL="0" indent="0">
              <a:buNone/>
            </a:pPr>
            <a:r>
              <a:rPr lang="cs-CZ"/>
              <a:t>a) </a:t>
            </a:r>
            <a:r>
              <a:rPr lang="cs-CZ" u="sng"/>
              <a:t>rozhoduje jako soud prvního stupně </a:t>
            </a:r>
            <a:r>
              <a:rPr lang="cs-CZ"/>
              <a:t>ve sporech o nárocích vycházejících z průmyslového vlastnictví, o nárocích z ohrožení a porušení práv z průmyslového vlastnictví a o nárocích na vydání bezdůvodného obohacení získaného na úkor toho, komu svědčí práva z průmyslového vlastnictví, a o nárocích podle části první tohoto zákona, </a:t>
            </a:r>
          </a:p>
          <a:p>
            <a:pPr marL="0" indent="0">
              <a:buNone/>
            </a:pPr>
            <a:r>
              <a:rPr lang="cs-CZ"/>
              <a:t> </a:t>
            </a:r>
          </a:p>
          <a:p>
            <a:pPr marL="0" indent="0">
              <a:buNone/>
            </a:pPr>
            <a:r>
              <a:rPr lang="cs-CZ"/>
              <a:t>b) </a:t>
            </a:r>
            <a:r>
              <a:rPr lang="cs-CZ" u="sng"/>
              <a:t>rozhoduje v České republice jako soud prvního stupně pro ochranné známky Společenství </a:t>
            </a:r>
            <a:r>
              <a:rPr lang="cs-CZ"/>
              <a:t>podle čl. 92 Nařízení Rady Evropských společenství č. 40/1994 ze dne 20. prosince 1993 o ochranné známce Společenství, </a:t>
            </a:r>
          </a:p>
          <a:p>
            <a:pPr marL="0" indent="0">
              <a:buNone/>
            </a:pPr>
            <a:r>
              <a:rPr lang="cs-CZ"/>
              <a:t> </a:t>
            </a:r>
          </a:p>
          <a:p>
            <a:pPr marL="0" indent="0">
              <a:buNone/>
            </a:pPr>
            <a:r>
              <a:rPr lang="cs-CZ"/>
              <a:t>c) </a:t>
            </a:r>
            <a:r>
              <a:rPr lang="cs-CZ" u="sng"/>
              <a:t>rozhoduje v České republice jako soud prvního stupně pro (průmyslové) vzory Společenství</a:t>
            </a:r>
            <a:r>
              <a:rPr lang="cs-CZ"/>
              <a:t> podle nařízení Rady (ES) č. 6/2002 ze dne 12. prosince 2001 o (průmyslových) vzorech Společenství, </a:t>
            </a:r>
          </a:p>
          <a:p>
            <a:pPr marL="0" indent="0">
              <a:buNone/>
            </a:pPr>
            <a:r>
              <a:rPr lang="cs-CZ"/>
              <a:t> </a:t>
            </a:r>
            <a:endParaRPr lang="cs-CZ" u="sng"/>
          </a:p>
          <a:p>
            <a:pPr marL="0" indent="0">
              <a:buNone/>
            </a:pPr>
            <a:r>
              <a:rPr lang="cs-CZ" u="sng"/>
              <a:t>d) přezkoumává pravomocná správní rozhodnutí Úřadu průmyslového vlastnictví </a:t>
            </a:r>
            <a:r>
              <a:rPr lang="cs-CZ"/>
              <a:t>podle zvláštního právního předpisu6). </a:t>
            </a:r>
          </a:p>
          <a:p>
            <a:pPr marL="0" indent="0">
              <a:buNone/>
            </a:pPr>
            <a:r>
              <a:rPr lang="cs-CZ"/>
              <a:t> </a:t>
            </a:r>
          </a:p>
          <a:p>
            <a:pPr marL="0" indent="0">
              <a:buNone/>
            </a:pPr>
            <a:r>
              <a:rPr lang="cs-CZ"/>
              <a:t>	</a:t>
            </a:r>
            <a:endParaRPr lang="cs-CZ" smtClean="0"/>
          </a:p>
          <a:p>
            <a:pPr marL="0" indent="0">
              <a:buNone/>
            </a:pPr>
            <a:r>
              <a:rPr lang="cs-CZ" smtClean="0"/>
              <a:t>(</a:t>
            </a:r>
            <a:r>
              <a:rPr lang="cs-CZ"/>
              <a:t>2) Městský soud v Praze v řízeních podle odstavce 1 jedná a rozhoduje </a:t>
            </a:r>
            <a:r>
              <a:rPr lang="cs-CZ" b="1"/>
              <a:t>ve specializovaných senátech </a:t>
            </a:r>
            <a:r>
              <a:rPr lang="cs-CZ"/>
              <a:t>složených z předsedy a dvou soudců. </a:t>
            </a:r>
          </a:p>
          <a:p>
            <a:pPr marL="0" indent="0">
              <a:buNone/>
            </a:pPr>
            <a:r>
              <a:rPr lang="cs-CZ"/>
              <a:t> </a:t>
            </a:r>
          </a:p>
          <a:p>
            <a:pPr marL="0" indent="0">
              <a:buNone/>
            </a:pPr>
            <a:endParaRPr lang="cs-CZ"/>
          </a:p>
        </p:txBody>
      </p:sp>
    </p:spTree>
    <p:extLst>
      <p:ext uri="{BB962C8B-B14F-4D97-AF65-F5344CB8AC3E}">
        <p14:creationId xmlns:p14="http://schemas.microsoft.com/office/powerpoint/2010/main" val="426383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16632"/>
            <a:ext cx="8496944" cy="6264696"/>
          </a:xfrm>
          <a:solidFill>
            <a:schemeClr val="bg1"/>
          </a:solidFill>
        </p:spPr>
        <p:txBody>
          <a:bodyPr>
            <a:normAutofit/>
          </a:bodyPr>
          <a:lstStyle/>
          <a:p>
            <a:pPr marL="0" indent="0" algn="ctr">
              <a:buNone/>
            </a:pPr>
            <a:r>
              <a:rPr lang="cs-CZ" sz="2000" b="1" smtClean="0"/>
              <a:t>Soukromoprávní ochrana</a:t>
            </a:r>
          </a:p>
          <a:p>
            <a:pPr marL="0" indent="0" algn="ctr">
              <a:buNone/>
            </a:pPr>
            <a:endParaRPr lang="cs-CZ" sz="2000" b="1" smtClean="0"/>
          </a:p>
          <a:p>
            <a:pPr marL="0" indent="0">
              <a:buNone/>
            </a:pPr>
            <a:r>
              <a:rPr lang="cs-CZ" sz="1800" b="1" smtClean="0"/>
              <a:t>Občanskoprávní (mimosoudní) 		</a:t>
            </a:r>
            <a:r>
              <a:rPr lang="cs-CZ" sz="1800" b="1" smtClean="0">
                <a:solidFill>
                  <a:srgbClr val="00B050"/>
                </a:solidFill>
              </a:rPr>
              <a:t>zákon </a:t>
            </a:r>
            <a:r>
              <a:rPr lang="cs-CZ" sz="1800" b="1">
                <a:solidFill>
                  <a:srgbClr val="00B050"/>
                </a:solidFill>
              </a:rPr>
              <a:t>č. 89/2012 Sb</a:t>
            </a:r>
            <a:r>
              <a:rPr lang="cs-CZ" sz="1800" b="1" smtClean="0">
                <a:solidFill>
                  <a:srgbClr val="00B050"/>
                </a:solidFill>
              </a:rPr>
              <a:t>., OZ</a:t>
            </a:r>
          </a:p>
          <a:p>
            <a:pPr marL="0" lvl="0" indent="0">
              <a:spcBef>
                <a:spcPts val="0"/>
              </a:spcBef>
              <a:buNone/>
              <a:defRPr/>
            </a:pPr>
            <a:r>
              <a:rPr lang="cs-CZ" sz="1800">
                <a:solidFill>
                  <a:prstClr val="black"/>
                </a:solidFill>
              </a:rPr>
              <a:t>-  svépomoc   </a:t>
            </a:r>
            <a:r>
              <a:rPr lang="cs-CZ" sz="1800" smtClean="0">
                <a:solidFill>
                  <a:prstClr val="black"/>
                </a:solidFill>
              </a:rPr>
              <a:t>…………………..	§ 14</a:t>
            </a:r>
            <a:endParaRPr lang="cs-CZ" sz="1800">
              <a:solidFill>
                <a:prstClr val="black"/>
              </a:solidFill>
            </a:endParaRPr>
          </a:p>
          <a:p>
            <a:pPr marL="0" lvl="0" indent="0">
              <a:spcBef>
                <a:spcPts val="0"/>
              </a:spcBef>
              <a:buFontTx/>
              <a:buChar char="-"/>
              <a:defRPr/>
            </a:pPr>
            <a:r>
              <a:rPr lang="cs-CZ" sz="1800">
                <a:solidFill>
                  <a:prstClr val="black"/>
                </a:solidFill>
              </a:rPr>
              <a:t>  nutná obrana  </a:t>
            </a:r>
            <a:r>
              <a:rPr lang="cs-CZ" sz="1800" smtClean="0">
                <a:solidFill>
                  <a:prstClr val="black"/>
                </a:solidFill>
              </a:rPr>
              <a:t>………………	§ 2905 </a:t>
            </a:r>
            <a:endParaRPr lang="cs-CZ" sz="1800">
              <a:solidFill>
                <a:prstClr val="black"/>
              </a:solidFill>
            </a:endParaRPr>
          </a:p>
          <a:p>
            <a:pPr marL="0" lvl="0" indent="0">
              <a:spcBef>
                <a:spcPts val="0"/>
              </a:spcBef>
              <a:buFontTx/>
              <a:buChar char="-"/>
              <a:defRPr/>
            </a:pPr>
            <a:r>
              <a:rPr lang="cs-CZ" sz="1800">
                <a:solidFill>
                  <a:prstClr val="black"/>
                </a:solidFill>
              </a:rPr>
              <a:t>  krajní nouze </a:t>
            </a:r>
            <a:r>
              <a:rPr lang="cs-CZ" sz="1800" smtClean="0">
                <a:solidFill>
                  <a:prstClr val="black"/>
                </a:solidFill>
              </a:rPr>
              <a:t>  ……………….. 	§ 2906 </a:t>
            </a:r>
            <a:endParaRPr lang="cs-CZ" sz="1800">
              <a:solidFill>
                <a:prstClr val="black"/>
              </a:solidFill>
            </a:endParaRPr>
          </a:p>
          <a:p>
            <a:pPr marL="0" lvl="0" indent="0">
              <a:spcBef>
                <a:spcPts val="0"/>
              </a:spcBef>
              <a:buFontTx/>
              <a:buChar char="-"/>
              <a:defRPr/>
            </a:pPr>
            <a:r>
              <a:rPr lang="cs-CZ" sz="1800">
                <a:solidFill>
                  <a:prstClr val="black"/>
                </a:solidFill>
              </a:rPr>
              <a:t>  dohoda </a:t>
            </a:r>
            <a:r>
              <a:rPr lang="cs-CZ" sz="1800" smtClean="0">
                <a:solidFill>
                  <a:prstClr val="black"/>
                </a:solidFill>
              </a:rPr>
              <a:t>mezi stranami sporu  </a:t>
            </a:r>
            <a:endParaRPr lang="cs-CZ" sz="1800">
              <a:solidFill>
                <a:prstClr val="black"/>
              </a:solidFill>
            </a:endParaRPr>
          </a:p>
          <a:p>
            <a:pPr marL="0" indent="0">
              <a:buNone/>
            </a:pPr>
            <a:endParaRPr lang="cs-CZ" sz="1800" b="1" smtClean="0"/>
          </a:p>
          <a:p>
            <a:pPr marL="0" indent="0">
              <a:buNone/>
            </a:pPr>
            <a:r>
              <a:rPr lang="cs-CZ" sz="1800" b="1" smtClean="0"/>
              <a:t>Občanskoprávní </a:t>
            </a:r>
            <a:r>
              <a:rPr lang="cs-CZ" sz="1800" b="1" smtClean="0"/>
              <a:t>(soudní) 		</a:t>
            </a:r>
            <a:r>
              <a:rPr lang="cs-CZ" sz="1800" b="1" smtClean="0"/>
              <a:t>	</a:t>
            </a:r>
            <a:r>
              <a:rPr lang="cs-CZ" sz="1800" b="1" smtClean="0">
                <a:solidFill>
                  <a:srgbClr val="00B050"/>
                </a:solidFill>
              </a:rPr>
              <a:t>zákon </a:t>
            </a:r>
            <a:r>
              <a:rPr lang="cs-CZ" sz="1800" b="1">
                <a:solidFill>
                  <a:srgbClr val="00B050"/>
                </a:solidFill>
              </a:rPr>
              <a:t>č. 89/2012 Sb</a:t>
            </a:r>
            <a:r>
              <a:rPr lang="cs-CZ" sz="1800" b="1" smtClean="0">
                <a:solidFill>
                  <a:srgbClr val="00B050"/>
                </a:solidFill>
              </a:rPr>
              <a:t>., OZ  </a:t>
            </a:r>
          </a:p>
          <a:p>
            <a:pPr marL="0" indent="0">
              <a:buNone/>
            </a:pPr>
            <a:r>
              <a:rPr lang="cs-CZ" sz="1800" b="1">
                <a:solidFill>
                  <a:srgbClr val="00B050"/>
                </a:solidFill>
              </a:rPr>
              <a:t>	</a:t>
            </a:r>
            <a:r>
              <a:rPr lang="cs-CZ" sz="1800" b="1" smtClean="0">
                <a:solidFill>
                  <a:srgbClr val="00B050"/>
                </a:solidFill>
              </a:rPr>
              <a:t>		     		</a:t>
            </a:r>
            <a:r>
              <a:rPr lang="cs-CZ" sz="1800" b="1" smtClean="0">
                <a:solidFill>
                  <a:srgbClr val="00B0F0"/>
                </a:solidFill>
              </a:rPr>
              <a:t>zákon </a:t>
            </a:r>
            <a:r>
              <a:rPr lang="cs-CZ" sz="1800" b="1">
                <a:solidFill>
                  <a:srgbClr val="00B0F0"/>
                </a:solidFill>
              </a:rPr>
              <a:t>č. </a:t>
            </a:r>
            <a:r>
              <a:rPr lang="cs-CZ" sz="1800" b="1" smtClean="0">
                <a:solidFill>
                  <a:srgbClr val="00B0F0"/>
                </a:solidFill>
              </a:rPr>
              <a:t>99/1963 </a:t>
            </a:r>
            <a:r>
              <a:rPr lang="cs-CZ" sz="1800" b="1">
                <a:solidFill>
                  <a:srgbClr val="00B0F0"/>
                </a:solidFill>
              </a:rPr>
              <a:t>Sb</a:t>
            </a:r>
            <a:r>
              <a:rPr lang="cs-CZ" sz="1800" b="1" smtClean="0">
                <a:solidFill>
                  <a:srgbClr val="00B0F0"/>
                </a:solidFill>
              </a:rPr>
              <a:t>., o. s. ř.</a:t>
            </a:r>
            <a:endParaRPr lang="cs-CZ" sz="1800" b="1">
              <a:solidFill>
                <a:srgbClr val="00B0F0"/>
              </a:solidFill>
            </a:endParaRPr>
          </a:p>
          <a:p>
            <a:pPr>
              <a:buAutoNum type="arabicParenR"/>
            </a:pPr>
            <a:r>
              <a:rPr lang="cs-CZ" sz="1800" smtClean="0">
                <a:solidFill>
                  <a:srgbClr val="00B0F0"/>
                </a:solidFill>
              </a:rPr>
              <a:t>návrh </a:t>
            </a:r>
            <a:r>
              <a:rPr lang="cs-CZ" sz="1800">
                <a:solidFill>
                  <a:srgbClr val="00B0F0"/>
                </a:solidFill>
              </a:rPr>
              <a:t>na nařízení předběžného opatření soudem </a:t>
            </a:r>
            <a:r>
              <a:rPr lang="cs-CZ" sz="1800"/>
              <a:t>(§ 74 a násl</a:t>
            </a:r>
            <a:r>
              <a:rPr lang="cs-CZ" sz="1800" smtClean="0"/>
              <a:t>. / § 102 o. s. ř.)</a:t>
            </a:r>
          </a:p>
          <a:p>
            <a:pPr>
              <a:buAutoNum type="arabicParenR"/>
            </a:pPr>
            <a:r>
              <a:rPr lang="cs-CZ" sz="1800" smtClean="0">
                <a:solidFill>
                  <a:srgbClr val="00B0F0"/>
                </a:solidFill>
              </a:rPr>
              <a:t>určovací žaloba     </a:t>
            </a:r>
            <a:r>
              <a:rPr lang="cs-CZ" sz="1800" smtClean="0"/>
              <a:t>(§ 80 o. s. ř.)  </a:t>
            </a:r>
          </a:p>
          <a:p>
            <a:pPr marL="0" indent="0">
              <a:buNone/>
            </a:pPr>
            <a:r>
              <a:rPr lang="cs-CZ" sz="1800" smtClean="0">
                <a:solidFill>
                  <a:srgbClr val="00B050"/>
                </a:solidFill>
              </a:rPr>
              <a:t>Podle § 2988-2989</a:t>
            </a:r>
            <a:r>
              <a:rPr lang="cs-CZ" sz="1800">
                <a:solidFill>
                  <a:srgbClr val="00B050"/>
                </a:solidFill>
              </a:rPr>
              <a:t> </a:t>
            </a:r>
            <a:r>
              <a:rPr lang="cs-CZ" sz="1800" smtClean="0">
                <a:solidFill>
                  <a:srgbClr val="00B050"/>
                </a:solidFill>
              </a:rPr>
              <a:t>OZ  </a:t>
            </a:r>
            <a:r>
              <a:rPr lang="cs-CZ" sz="1800" smtClean="0"/>
              <a:t>- </a:t>
            </a:r>
            <a:r>
              <a:rPr lang="cs-CZ" sz="1800" b="1" smtClean="0"/>
              <a:t>žalobní nároky</a:t>
            </a:r>
            <a:r>
              <a:rPr lang="cs-CZ" sz="1800" smtClean="0">
                <a:solidFill>
                  <a:srgbClr val="00B050"/>
                </a:solidFill>
              </a:rPr>
              <a:t>:</a:t>
            </a:r>
            <a:endParaRPr lang="cs-CZ" sz="1800" smtClean="0"/>
          </a:p>
          <a:p>
            <a:pPr>
              <a:buAutoNum type="arabicParenR" startAt="3"/>
            </a:pPr>
            <a:r>
              <a:rPr lang="cs-CZ" sz="1800" smtClean="0"/>
              <a:t>zdržovací </a:t>
            </a:r>
          </a:p>
          <a:p>
            <a:pPr>
              <a:buAutoNum type="arabicParenR" startAt="3"/>
            </a:pPr>
            <a:r>
              <a:rPr lang="cs-CZ" sz="1800" smtClean="0"/>
              <a:t>odstraňovací </a:t>
            </a:r>
          </a:p>
          <a:p>
            <a:pPr>
              <a:buAutoNum type="arabicParenR" startAt="3"/>
            </a:pPr>
            <a:r>
              <a:rPr lang="cs-CZ" sz="1800" smtClean="0"/>
              <a:t>náhrada škody  (§ 2894 a násl. OZ)</a:t>
            </a:r>
          </a:p>
          <a:p>
            <a:pPr>
              <a:buFont typeface="Arial" pitchFamily="34" charset="0"/>
              <a:buAutoNum type="arabicParenR" startAt="3"/>
            </a:pPr>
            <a:r>
              <a:rPr lang="cs-CZ" sz="1800"/>
              <a:t>p</a:t>
            </a:r>
            <a:r>
              <a:rPr lang="cs-CZ" sz="1800" smtClean="0"/>
              <a:t>řiměřené zadostiučinění </a:t>
            </a:r>
            <a:r>
              <a:rPr lang="cs-CZ" sz="1800"/>
              <a:t>(§ 2894 a násl. OZ</a:t>
            </a:r>
            <a:r>
              <a:rPr lang="cs-CZ" sz="1800" smtClean="0"/>
              <a:t>)</a:t>
            </a:r>
          </a:p>
          <a:p>
            <a:pPr>
              <a:buAutoNum type="arabicParenR" startAt="3"/>
            </a:pPr>
            <a:r>
              <a:rPr lang="cs-CZ" sz="1800" smtClean="0"/>
              <a:t>bezdůvodné obohacení (2991 a násl. OZ)</a:t>
            </a:r>
          </a:p>
          <a:p>
            <a:pPr marL="0" indent="0">
              <a:buNone/>
            </a:pPr>
            <a:r>
              <a:rPr lang="cs-CZ" sz="1800" smtClean="0"/>
              <a:t>8)   </a:t>
            </a:r>
            <a:r>
              <a:rPr lang="cs-CZ" sz="1800" smtClean="0">
                <a:solidFill>
                  <a:srgbClr val="00B0F0"/>
                </a:solidFill>
              </a:rPr>
              <a:t>uveřejnění rozsudku </a:t>
            </a:r>
            <a:r>
              <a:rPr lang="cs-CZ" sz="1800" smtClean="0"/>
              <a:t>(§ 155 odst. 4  o. s. ř.)</a:t>
            </a:r>
            <a:endParaRPr lang="cs-CZ" sz="1800">
              <a:solidFill>
                <a:srgbClr val="7030A0"/>
              </a:solidFill>
            </a:endParaRPr>
          </a:p>
          <a:p>
            <a:pPr lvl="0">
              <a:spcBef>
                <a:spcPts val="0"/>
              </a:spcBef>
              <a:buFontTx/>
              <a:buChar char="-"/>
              <a:defRPr/>
            </a:pPr>
            <a:endParaRPr lang="cs-CZ" sz="1600">
              <a:solidFill>
                <a:prstClr val="black"/>
              </a:solidFill>
            </a:endParaRPr>
          </a:p>
          <a:p>
            <a:pPr lvl="0">
              <a:spcBef>
                <a:spcPts val="0"/>
              </a:spcBef>
              <a:buFontTx/>
              <a:buChar char="-"/>
              <a:defRPr/>
            </a:pPr>
            <a:endParaRPr lang="cs-CZ" sz="1600">
              <a:solidFill>
                <a:prstClr val="black"/>
              </a:solidFill>
            </a:endParaRPr>
          </a:p>
        </p:txBody>
      </p:sp>
    </p:spTree>
    <p:extLst>
      <p:ext uri="{BB962C8B-B14F-4D97-AF65-F5344CB8AC3E}">
        <p14:creationId xmlns:p14="http://schemas.microsoft.com/office/powerpoint/2010/main" val="3297322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2"/>
          <p:cNvSpPr>
            <a:spLocks noGrp="1"/>
          </p:cNvSpPr>
          <p:nvPr>
            <p:ph idx="1"/>
          </p:nvPr>
        </p:nvSpPr>
        <p:spPr>
          <a:xfrm>
            <a:off x="0" y="214313"/>
            <a:ext cx="8964488" cy="6311031"/>
          </a:xfrm>
          <a:solidFill>
            <a:schemeClr val="bg1"/>
          </a:solidFill>
        </p:spPr>
        <p:txBody>
          <a:bodyPr>
            <a:normAutofit fontScale="85000" lnSpcReduction="20000"/>
          </a:bodyPr>
          <a:lstStyle/>
          <a:p>
            <a:pPr algn="ctr">
              <a:buNone/>
            </a:pPr>
            <a:r>
              <a:rPr lang="cs-CZ" altLang="cs-CZ" sz="1600" b="1" smtClean="0"/>
              <a:t>Prostředky ochrany proti nekalé soutěži  (podle </a:t>
            </a:r>
            <a:r>
              <a:rPr lang="cs-CZ" altLang="cs-CZ" sz="1600" b="1"/>
              <a:t>obč. soudního </a:t>
            </a:r>
            <a:r>
              <a:rPr lang="cs-CZ" altLang="cs-CZ" sz="1600" b="1" smtClean="0"/>
              <a:t>řádu) </a:t>
            </a:r>
          </a:p>
          <a:p>
            <a:pPr marL="0" indent="0" algn="ctr">
              <a:buNone/>
            </a:pPr>
            <a:r>
              <a:rPr lang="cs-CZ" altLang="cs-CZ" sz="1600" b="1" smtClean="0">
                <a:solidFill>
                  <a:srgbClr val="C00000"/>
                </a:solidFill>
              </a:rPr>
              <a:t>Předběžná opatření </a:t>
            </a:r>
            <a:endParaRPr lang="cs-CZ" altLang="cs-CZ" sz="1600" b="1"/>
          </a:p>
          <a:p>
            <a:pPr marL="0" indent="0">
              <a:buNone/>
            </a:pPr>
            <a:r>
              <a:rPr lang="cs-CZ" altLang="cs-CZ" sz="1600" b="1" smtClean="0">
                <a:solidFill>
                  <a:srgbClr val="7030A0"/>
                </a:solidFill>
              </a:rPr>
              <a:t>§ 74 o. s. ř.:</a:t>
            </a:r>
          </a:p>
          <a:p>
            <a:pPr>
              <a:buFontTx/>
              <a:buNone/>
            </a:pPr>
            <a:r>
              <a:rPr lang="cs-CZ" altLang="cs-CZ" sz="1600" smtClean="0"/>
              <a:t>(1) </a:t>
            </a:r>
            <a:r>
              <a:rPr lang="cs-CZ" altLang="cs-CZ" sz="1600" i="1" u="sng" smtClean="0"/>
              <a:t>Před zahájením řízení </a:t>
            </a:r>
            <a:r>
              <a:rPr lang="cs-CZ" altLang="cs-CZ" sz="1600" smtClean="0"/>
              <a:t>může předseda senátu nařídit předběžné opatření, je-li třeba, aby </a:t>
            </a:r>
            <a:r>
              <a:rPr lang="cs-CZ" altLang="cs-CZ" sz="1600" b="1" smtClean="0"/>
              <a:t>zatímně byly upraveny poměry účastníků</a:t>
            </a:r>
            <a:r>
              <a:rPr lang="cs-CZ" altLang="cs-CZ" sz="1600" smtClean="0"/>
              <a:t>, nebo je-li obava, že by výkon soudního rozhodnutí byl ohrožen.</a:t>
            </a:r>
          </a:p>
          <a:p>
            <a:pPr>
              <a:buFontTx/>
              <a:buNone/>
            </a:pPr>
            <a:r>
              <a:rPr lang="cs-CZ" altLang="cs-CZ" sz="1400" smtClean="0"/>
              <a:t>(2) Účastníky řízení jsou navrhovatel a ti, kteří by jimi byli, kdyby šlo o věc samu. </a:t>
            </a:r>
          </a:p>
          <a:p>
            <a:pPr>
              <a:buFontTx/>
              <a:buNone/>
            </a:pPr>
            <a:r>
              <a:rPr lang="cs-CZ" altLang="cs-CZ" sz="1400" smtClean="0"/>
              <a:t>(3) Příslušným k nařízení předběžného opatření je soud, který je příslušný k řízení o věci, nestanoví-li zákon jinak.</a:t>
            </a:r>
          </a:p>
          <a:p>
            <a:pPr>
              <a:buFontTx/>
              <a:buNone/>
            </a:pPr>
            <a:r>
              <a:rPr lang="cs-CZ" altLang="cs-CZ" sz="1400" b="1" smtClean="0">
                <a:solidFill>
                  <a:srgbClr val="7030A0"/>
                </a:solidFill>
              </a:rPr>
              <a:t>§ 76 o. s. ř.:</a:t>
            </a:r>
            <a:endParaRPr lang="cs-CZ" altLang="cs-CZ" sz="1400" smtClean="0">
              <a:solidFill>
                <a:srgbClr val="7030A0"/>
              </a:solidFill>
            </a:endParaRPr>
          </a:p>
          <a:p>
            <a:pPr>
              <a:buFontTx/>
              <a:buNone/>
            </a:pPr>
            <a:r>
              <a:rPr lang="cs-CZ" altLang="cs-CZ" sz="1600" smtClean="0"/>
              <a:t>(1) Předběžným opatřením může být účastníku </a:t>
            </a:r>
            <a:r>
              <a:rPr lang="cs-CZ" altLang="cs-CZ" sz="1600" b="1" smtClean="0"/>
              <a:t>uloženo zejména, aby</a:t>
            </a:r>
          </a:p>
          <a:p>
            <a:pPr>
              <a:buFontTx/>
              <a:buNone/>
            </a:pPr>
            <a:r>
              <a:rPr lang="cs-CZ" altLang="cs-CZ" sz="1400" smtClean="0"/>
              <a:t>		a) platil výživné v nezbytné míře;</a:t>
            </a:r>
          </a:p>
          <a:p>
            <a:pPr>
              <a:buFontTx/>
              <a:buNone/>
            </a:pPr>
            <a:r>
              <a:rPr lang="cs-CZ" altLang="cs-CZ" sz="1400" smtClean="0"/>
              <a:t>		b) poskytl alespoň část pracovní odměny, jde-li o trvání pracovního poměru a navrhovatel ze závažných důvodů 	    nepracuje;</a:t>
            </a:r>
          </a:p>
          <a:p>
            <a:pPr>
              <a:buFontTx/>
              <a:buNone/>
            </a:pPr>
            <a:r>
              <a:rPr lang="cs-CZ" altLang="cs-CZ" sz="1400" smtClean="0"/>
              <a:t>		c) složil peněžitou částku nebo věc do úschovy u soudu;</a:t>
            </a:r>
          </a:p>
          <a:p>
            <a:pPr>
              <a:buFontTx/>
              <a:buNone/>
            </a:pPr>
            <a:r>
              <a:rPr lang="cs-CZ" altLang="cs-CZ" sz="1400" smtClean="0"/>
              <a:t>	</a:t>
            </a:r>
            <a:r>
              <a:rPr lang="cs-CZ" altLang="cs-CZ" sz="1600" smtClean="0"/>
              <a:t>d) </a:t>
            </a:r>
            <a:r>
              <a:rPr lang="cs-CZ" altLang="cs-CZ" sz="1600" b="1" smtClean="0"/>
              <a:t>nenakládal s určitými věcmi nebo právy</a:t>
            </a:r>
            <a:r>
              <a:rPr lang="cs-CZ" altLang="cs-CZ" sz="1600" smtClean="0"/>
              <a:t>;</a:t>
            </a:r>
          </a:p>
          <a:p>
            <a:pPr>
              <a:buFontTx/>
              <a:buNone/>
            </a:pPr>
            <a:r>
              <a:rPr lang="cs-CZ" altLang="cs-CZ" sz="1600" smtClean="0"/>
              <a:t>	e) </a:t>
            </a:r>
            <a:r>
              <a:rPr lang="cs-CZ" altLang="cs-CZ" sz="1600" b="1" smtClean="0"/>
              <a:t>něco vykonal, něčeho se zdržel nebo něco snášel.</a:t>
            </a:r>
          </a:p>
          <a:p>
            <a:pPr>
              <a:buFontTx/>
              <a:buNone/>
            </a:pPr>
            <a:r>
              <a:rPr lang="cs-CZ" altLang="cs-CZ" sz="1400" smtClean="0"/>
              <a:t>(2) Předběžným opatřením lze uložit povinnost někomu jinému než účastníku jen tehdy, lze-li to na něm spravedlivě žádat.</a:t>
            </a:r>
          </a:p>
          <a:p>
            <a:pPr>
              <a:buFontTx/>
              <a:buNone/>
            </a:pPr>
            <a:r>
              <a:rPr lang="cs-CZ" altLang="cs-CZ" sz="1400" smtClean="0"/>
              <a:t>(3) Předseda senátu při nařízení předběžného opatření </a:t>
            </a:r>
            <a:r>
              <a:rPr lang="cs-CZ" altLang="cs-CZ" sz="1400" b="1" smtClean="0"/>
              <a:t>uloží navrhovateli, aby </a:t>
            </a:r>
            <a:r>
              <a:rPr lang="cs-CZ" altLang="cs-CZ" sz="1400" smtClean="0"/>
              <a:t>ve lhůtě, kterou mu určí, </a:t>
            </a:r>
            <a:r>
              <a:rPr lang="cs-CZ" altLang="cs-CZ" sz="1400" b="1" smtClean="0"/>
              <a:t>podal u soudu návrh na zahájení řízení</a:t>
            </a:r>
            <a:r>
              <a:rPr lang="cs-CZ" altLang="cs-CZ" sz="1400" smtClean="0"/>
              <a:t>. Může také stanovit, že předběžné opatření bude trvat jen po určenou dobu.</a:t>
            </a:r>
          </a:p>
          <a:p>
            <a:pPr>
              <a:buFontTx/>
              <a:buNone/>
            </a:pPr>
            <a:endParaRPr lang="cs-CZ" altLang="cs-CZ" sz="1400" smtClean="0"/>
          </a:p>
          <a:p>
            <a:pPr>
              <a:buNone/>
            </a:pPr>
            <a:r>
              <a:rPr lang="cs-CZ" altLang="cs-CZ" sz="1600" b="1" smtClean="0">
                <a:solidFill>
                  <a:srgbClr val="7030A0"/>
                </a:solidFill>
              </a:rPr>
              <a:t>§ 102 </a:t>
            </a:r>
            <a:r>
              <a:rPr lang="cs-CZ" altLang="cs-CZ" sz="1600" b="1">
                <a:solidFill>
                  <a:srgbClr val="7030A0"/>
                </a:solidFill>
              </a:rPr>
              <a:t>o. s. ř</a:t>
            </a:r>
            <a:r>
              <a:rPr lang="cs-CZ" altLang="cs-CZ" sz="1600" b="1" smtClean="0">
                <a:solidFill>
                  <a:srgbClr val="7030A0"/>
                </a:solidFill>
              </a:rPr>
              <a:t>.: </a:t>
            </a:r>
          </a:p>
          <a:p>
            <a:pPr>
              <a:buNone/>
            </a:pPr>
            <a:r>
              <a:rPr lang="cs-CZ" sz="1600" smtClean="0"/>
              <a:t>(</a:t>
            </a:r>
            <a:r>
              <a:rPr lang="cs-CZ" sz="1600"/>
              <a:t>1) Je-li třeba </a:t>
            </a:r>
            <a:r>
              <a:rPr lang="cs-CZ" sz="1600" i="1" u="sng"/>
              <a:t>po zahájení řízení </a:t>
            </a:r>
            <a:r>
              <a:rPr lang="cs-CZ" sz="1600" b="1"/>
              <a:t>zatímně upravit poměry účastníků </a:t>
            </a:r>
            <a:r>
              <a:rPr lang="cs-CZ" sz="1600"/>
              <a:t>nebo je-li po zahájení řízení obava, že by </a:t>
            </a:r>
            <a:r>
              <a:rPr lang="cs-CZ" sz="1600" smtClean="0"/>
              <a:t>výkon rozhodnutí </a:t>
            </a:r>
            <a:r>
              <a:rPr lang="cs-CZ" sz="1600"/>
              <a:t>v řízení posléze vydaného mohl být ohrožen, může soud nařídit předběžné opatření. </a:t>
            </a:r>
          </a:p>
          <a:p>
            <a:pPr marL="0" indent="0">
              <a:buNone/>
            </a:pPr>
            <a:r>
              <a:rPr lang="cs-CZ" sz="1600" smtClean="0"/>
              <a:t>(</a:t>
            </a:r>
            <a:r>
              <a:rPr lang="cs-CZ" sz="1600"/>
              <a:t>2) Po zahájení řízení může soud i bez návrhu zajistit důkaz, je-li obava, že později jej nebude možné provést vůbec nebo jen s velkými obtížemi</a:t>
            </a:r>
            <a:r>
              <a:rPr lang="cs-CZ" sz="1600" smtClean="0"/>
              <a:t>.</a:t>
            </a:r>
            <a:endParaRPr lang="cs-CZ" sz="1600"/>
          </a:p>
          <a:p>
            <a:pPr algn="ctr">
              <a:buFontTx/>
              <a:buNone/>
            </a:pPr>
            <a:r>
              <a:rPr lang="cs-CZ" altLang="cs-CZ" sz="1600" b="1" smtClean="0">
                <a:solidFill>
                  <a:srgbClr val="C00000"/>
                </a:solidFill>
              </a:rPr>
              <a:t>Uveřejnění rozsudku </a:t>
            </a:r>
          </a:p>
          <a:p>
            <a:pPr>
              <a:buFontTx/>
              <a:buNone/>
            </a:pPr>
            <a:r>
              <a:rPr lang="cs-CZ" altLang="cs-CZ" sz="1600" b="1" smtClean="0">
                <a:solidFill>
                  <a:srgbClr val="7030A0"/>
                </a:solidFill>
              </a:rPr>
              <a:t>§ 155 odst. 4  o. s. ř. :</a:t>
            </a:r>
            <a:endParaRPr lang="cs-CZ" altLang="cs-CZ" sz="1600" smtClean="0">
              <a:solidFill>
                <a:srgbClr val="7030A0"/>
              </a:solidFill>
            </a:endParaRPr>
          </a:p>
          <a:p>
            <a:pPr>
              <a:buFontTx/>
              <a:buNone/>
            </a:pPr>
            <a:r>
              <a:rPr lang="cs-CZ" altLang="cs-CZ" sz="1400" smtClean="0"/>
              <a:t>	</a:t>
            </a:r>
            <a:r>
              <a:rPr lang="cs-CZ" altLang="cs-CZ" sz="1600" smtClean="0"/>
              <a:t>(4) Ve věcech ochrany práv porušených nebo ohrožených </a:t>
            </a:r>
            <a:r>
              <a:rPr lang="cs-CZ" altLang="cs-CZ" sz="1600" b="1" smtClean="0"/>
              <a:t>nekalým soutěžním jednáním</a:t>
            </a:r>
            <a:r>
              <a:rPr lang="cs-CZ" altLang="cs-CZ" sz="1600" smtClean="0"/>
              <a:t>, ochrany práv z duševního vlastnictví a ve věcech ochrany práv spotřebitelů</a:t>
            </a:r>
            <a:r>
              <a:rPr lang="cs-CZ" altLang="cs-CZ" sz="1600" b="1" smtClean="0"/>
              <a:t> </a:t>
            </a:r>
            <a:r>
              <a:rPr lang="cs-CZ" altLang="cs-CZ" sz="1600" smtClean="0"/>
              <a:t>může soud </a:t>
            </a:r>
            <a:r>
              <a:rPr lang="cs-CZ" altLang="cs-CZ" sz="1600" u="sng" smtClean="0"/>
              <a:t>účastníkovi, jehož žalobě vyhověl</a:t>
            </a:r>
            <a:r>
              <a:rPr lang="cs-CZ" altLang="cs-CZ" sz="1600" smtClean="0"/>
              <a:t>, </a:t>
            </a:r>
          </a:p>
          <a:p>
            <a:pPr>
              <a:buFontTx/>
              <a:buNone/>
            </a:pPr>
            <a:r>
              <a:rPr lang="cs-CZ" altLang="cs-CZ" sz="1600" smtClean="0"/>
              <a:t>	</a:t>
            </a:r>
            <a:r>
              <a:rPr lang="cs-CZ" altLang="cs-CZ" sz="1600" u="sng" smtClean="0"/>
              <a:t>přiznat na jeho návrh </a:t>
            </a:r>
            <a:r>
              <a:rPr lang="cs-CZ" altLang="cs-CZ" sz="1600" smtClean="0"/>
              <a:t>ve výroku rozsudku </a:t>
            </a:r>
          </a:p>
          <a:p>
            <a:pPr>
              <a:buFontTx/>
              <a:buNone/>
            </a:pPr>
            <a:r>
              <a:rPr lang="cs-CZ" altLang="cs-CZ" sz="1600" smtClean="0"/>
              <a:t>	</a:t>
            </a:r>
            <a:r>
              <a:rPr lang="cs-CZ" altLang="cs-CZ" sz="1600" b="1" smtClean="0"/>
              <a:t>právo rozsudek uveřejnit     </a:t>
            </a:r>
            <a:r>
              <a:rPr lang="cs-CZ" altLang="cs-CZ" sz="1600" u="sng" smtClean="0"/>
              <a:t>na náklady neúspěšného účastníka</a:t>
            </a:r>
            <a:r>
              <a:rPr lang="cs-CZ" altLang="cs-CZ" sz="1600" smtClean="0"/>
              <a:t>; </a:t>
            </a:r>
          </a:p>
          <a:p>
            <a:pPr>
              <a:buFontTx/>
              <a:buNone/>
            </a:pPr>
            <a:r>
              <a:rPr lang="cs-CZ" altLang="cs-CZ" sz="1600" smtClean="0"/>
              <a:t>	podle okolností případu soud stanoví též rozsah, formu a způsob uveřejnění.</a:t>
            </a:r>
          </a:p>
        </p:txBody>
      </p:sp>
    </p:spTree>
    <p:extLst>
      <p:ext uri="{BB962C8B-B14F-4D97-AF65-F5344CB8AC3E}">
        <p14:creationId xmlns:p14="http://schemas.microsoft.com/office/powerpoint/2010/main" val="36850280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51520" y="476672"/>
            <a:ext cx="8496944" cy="1107996"/>
          </a:xfrm>
          <a:prstGeom prst="rect">
            <a:avLst/>
          </a:prstGeom>
          <a:solidFill>
            <a:srgbClr val="FFCCCC">
              <a:alpha val="50196"/>
            </a:srgbClr>
          </a:solidFill>
        </p:spPr>
        <p:txBody>
          <a:bodyPr wrap="square">
            <a:spAutoFit/>
          </a:bodyPr>
          <a:lstStyle/>
          <a:p>
            <a:r>
              <a:rPr lang="cs-CZ" sz="1600" b="1" smtClean="0"/>
              <a:t>Předběžné opatření </a:t>
            </a:r>
            <a:r>
              <a:rPr lang="cs-CZ" sz="1600" smtClean="0"/>
              <a:t>ukládající povinnost zdržet se užívání </a:t>
            </a:r>
            <a:r>
              <a:rPr lang="cs-CZ" sz="1600" i="1" smtClean="0"/>
              <a:t>zapsaného obchodního jména</a:t>
            </a:r>
            <a:r>
              <a:rPr lang="cs-CZ" sz="1600" baseline="30000" smtClean="0"/>
              <a:t>*)</a:t>
            </a:r>
            <a:r>
              <a:rPr lang="cs-CZ" sz="1600" smtClean="0"/>
              <a:t> </a:t>
            </a:r>
            <a:r>
              <a:rPr lang="cs-CZ" sz="1600" u="sng" smtClean="0"/>
              <a:t>není zpravidla v souladu</a:t>
            </a:r>
            <a:r>
              <a:rPr lang="cs-CZ" sz="1600" smtClean="0"/>
              <a:t> se zákonnými podmínkami pro nařízení předběžného opatření.</a:t>
            </a:r>
          </a:p>
          <a:p>
            <a:endParaRPr lang="cs-CZ" sz="1600" smtClean="0"/>
          </a:p>
          <a:p>
            <a:r>
              <a:rPr lang="cs-CZ" sz="1600" baseline="30000"/>
              <a:t>*)</a:t>
            </a:r>
            <a:r>
              <a:rPr lang="cs-CZ" sz="1600"/>
              <a:t> </a:t>
            </a:r>
            <a:r>
              <a:rPr lang="cs-CZ" sz="1600" smtClean="0"/>
              <a:t>nyní: obchodní firmy</a:t>
            </a:r>
            <a:r>
              <a:rPr lang="cs-CZ" smtClean="0"/>
              <a:t>		                </a:t>
            </a:r>
            <a:r>
              <a:rPr lang="cs-CZ" sz="1400" smtClean="0"/>
              <a:t>Vrchní soud v Praze sp. zn. </a:t>
            </a:r>
            <a:r>
              <a:rPr lang="cs-CZ" sz="1400"/>
              <a:t>3 Cmo 234/93 </a:t>
            </a:r>
          </a:p>
        </p:txBody>
      </p:sp>
      <p:sp>
        <p:nvSpPr>
          <p:cNvPr id="5" name="Obdélník 4"/>
          <p:cNvSpPr/>
          <p:nvPr/>
        </p:nvSpPr>
        <p:spPr>
          <a:xfrm>
            <a:off x="2987824" y="31850"/>
            <a:ext cx="2772041" cy="369332"/>
          </a:xfrm>
          <a:prstGeom prst="rect">
            <a:avLst/>
          </a:prstGeom>
          <a:solidFill>
            <a:schemeClr val="bg1"/>
          </a:solidFill>
        </p:spPr>
        <p:txBody>
          <a:bodyPr wrap="none">
            <a:spAutoFit/>
          </a:bodyPr>
          <a:lstStyle/>
          <a:p>
            <a:r>
              <a:rPr lang="cs-CZ" b="1"/>
              <a:t>K  p</a:t>
            </a:r>
            <a:r>
              <a:rPr lang="cs-CZ" b="1" smtClean="0"/>
              <a:t>ředběžnému opatření : </a:t>
            </a:r>
            <a:endParaRPr lang="cs-CZ"/>
          </a:p>
        </p:txBody>
      </p:sp>
      <p:sp>
        <p:nvSpPr>
          <p:cNvPr id="6" name="Obdélník 5"/>
          <p:cNvSpPr/>
          <p:nvPr/>
        </p:nvSpPr>
        <p:spPr>
          <a:xfrm>
            <a:off x="251520" y="1702839"/>
            <a:ext cx="8568952" cy="2616101"/>
          </a:xfrm>
          <a:prstGeom prst="rect">
            <a:avLst/>
          </a:prstGeom>
          <a:solidFill>
            <a:srgbClr val="FFCCCC">
              <a:alpha val="52157"/>
            </a:srgbClr>
          </a:solidFill>
        </p:spPr>
        <p:txBody>
          <a:bodyPr wrap="square">
            <a:spAutoFit/>
          </a:bodyPr>
          <a:lstStyle/>
          <a:p>
            <a:r>
              <a:rPr lang="cs-CZ" sz="1600" smtClean="0"/>
              <a:t>I</a:t>
            </a:r>
            <a:r>
              <a:rPr lang="cs-CZ" sz="1600"/>
              <a:t>. Při zkoumání podmínek pro vydání </a:t>
            </a:r>
            <a:r>
              <a:rPr lang="cs-CZ" sz="1600" b="1"/>
              <a:t>předběžného opatření </a:t>
            </a:r>
            <a:r>
              <a:rPr lang="cs-CZ" sz="1600"/>
              <a:t>soud zkoumá i to, zda případný škodlivý následek, kterému má být předběžným opatřením zamezeno, nelze dodatečně a zcela odčinit podáním další žaloby, jíž se navrhovatel bude domáhat např. náhrady škody způsobené v době rozhodování o předběžném opatření nikoli zcela průkazným nekalosoutěžním jednáním.</a:t>
            </a:r>
          </a:p>
          <a:p>
            <a:r>
              <a:rPr lang="cs-CZ" sz="1600" smtClean="0"/>
              <a:t>II</a:t>
            </a:r>
            <a:r>
              <a:rPr lang="cs-CZ" sz="1600"/>
              <a:t>. Pokud charakter výrobků soutěžitelů určuje jejich podobu a shoda mezi nimi je dána převážně právě v prvcích účelem výrobku předurčených, pak za situace, kdy je osvědčeno, že označení výrobce je dostatečně zřejmé a k matení spotřebitelské veřejnosti o původu výrobku nedojde, </a:t>
            </a:r>
            <a:r>
              <a:rPr lang="cs-CZ" sz="1600" u="sng"/>
              <a:t>není důvod k úpravě poměrů soutěžitelů předběžným opatřením</a:t>
            </a:r>
            <a:r>
              <a:rPr lang="cs-CZ" sz="1600"/>
              <a:t>, </a:t>
            </a:r>
            <a:r>
              <a:rPr lang="cs-CZ" sz="1600" u="sng"/>
              <a:t>směřujícím k zákazu dalšího prodeje výrobku</a:t>
            </a:r>
            <a:r>
              <a:rPr lang="cs-CZ" sz="1600" smtClean="0"/>
              <a:t>. </a:t>
            </a:r>
          </a:p>
          <a:p>
            <a:r>
              <a:rPr lang="cs-CZ"/>
              <a:t>	</a:t>
            </a:r>
            <a:r>
              <a:rPr lang="cs-CZ" smtClean="0"/>
              <a:t>				</a:t>
            </a:r>
            <a:r>
              <a:rPr lang="pt-BR" sz="1400" smtClean="0"/>
              <a:t>Vrchní </a:t>
            </a:r>
            <a:r>
              <a:rPr lang="pt-BR" sz="1400"/>
              <a:t>soud v </a:t>
            </a:r>
            <a:r>
              <a:rPr lang="pt-BR" sz="1400" smtClean="0"/>
              <a:t>Praze</a:t>
            </a:r>
            <a:r>
              <a:rPr lang="cs-CZ" sz="1400" smtClean="0"/>
              <a:t> sp. zn. </a:t>
            </a:r>
            <a:r>
              <a:rPr lang="pt-BR" sz="1400" smtClean="0"/>
              <a:t>3 </a:t>
            </a:r>
            <a:r>
              <a:rPr lang="pt-BR" sz="1400"/>
              <a:t>Cmo 166/98</a:t>
            </a:r>
          </a:p>
          <a:p>
            <a:endParaRPr lang="cs-CZ" sz="1400"/>
          </a:p>
        </p:txBody>
      </p:sp>
      <p:sp>
        <p:nvSpPr>
          <p:cNvPr id="7" name="Obdélník 6"/>
          <p:cNvSpPr/>
          <p:nvPr/>
        </p:nvSpPr>
        <p:spPr>
          <a:xfrm>
            <a:off x="251520" y="4437112"/>
            <a:ext cx="8488662" cy="2092881"/>
          </a:xfrm>
          <a:prstGeom prst="rect">
            <a:avLst/>
          </a:prstGeom>
          <a:solidFill>
            <a:srgbClr val="FFCCCC">
              <a:alpha val="45882"/>
            </a:srgbClr>
          </a:solidFill>
        </p:spPr>
        <p:txBody>
          <a:bodyPr wrap="square">
            <a:spAutoFit/>
          </a:bodyPr>
          <a:lstStyle/>
          <a:p>
            <a:r>
              <a:rPr lang="cs-CZ" sz="1600" b="1" smtClean="0"/>
              <a:t>Předběžné </a:t>
            </a:r>
            <a:r>
              <a:rPr lang="cs-CZ" sz="1600" b="1"/>
              <a:t>opatření </a:t>
            </a:r>
            <a:r>
              <a:rPr lang="cs-CZ" sz="1600"/>
              <a:t>je </a:t>
            </a:r>
            <a:r>
              <a:rPr lang="cs-CZ" sz="1600" u="sng"/>
              <a:t>prozatímní úpravou právních poměrů účastníků </a:t>
            </a:r>
            <a:r>
              <a:rPr lang="cs-CZ" sz="1600"/>
              <a:t>činěnou soudem </a:t>
            </a:r>
            <a:endParaRPr lang="cs-CZ" sz="1600" smtClean="0"/>
          </a:p>
          <a:p>
            <a:r>
              <a:rPr lang="cs-CZ" sz="1600" smtClean="0"/>
              <a:t>v </a:t>
            </a:r>
            <a:r>
              <a:rPr lang="cs-CZ" sz="1600"/>
              <a:t>souvislosti s předpokládaným nebo již probíhajícím soudním řízením, jež zaniká ex </a:t>
            </a:r>
            <a:r>
              <a:rPr lang="cs-CZ" sz="1600" smtClean="0"/>
              <a:t>lege, </a:t>
            </a:r>
            <a:r>
              <a:rPr lang="cs-CZ" sz="1600"/>
              <a:t>nebylo-li návrhu vyhověno, není přitom rozhodující, zda byla žaloba odmítnuta, zamítnuta či zda bylo řízení zastaveno. </a:t>
            </a:r>
            <a:endParaRPr lang="cs-CZ" sz="1600" smtClean="0"/>
          </a:p>
          <a:p>
            <a:r>
              <a:rPr lang="cs-CZ" sz="1600" smtClean="0"/>
              <a:t>Bylo-li </a:t>
            </a:r>
            <a:r>
              <a:rPr lang="cs-CZ" sz="1600"/>
              <a:t>řízení ve věci zastaveno usnesením odvolacího soudu, zaniklo předběžné opatření dnem právní moci tohoto usnesení. Napadené usnesení již nemohlo nijak ovlivnit právní poměry účastníků, které tedy nemohou být ovlivněny ani jeho zrušením</a:t>
            </a:r>
            <a:r>
              <a:rPr lang="cs-CZ" sz="1600" smtClean="0"/>
              <a:t>.</a:t>
            </a:r>
          </a:p>
          <a:p>
            <a:r>
              <a:rPr lang="cs-CZ"/>
              <a:t>	</a:t>
            </a:r>
            <a:r>
              <a:rPr lang="cs-CZ" smtClean="0"/>
              <a:t>		                		</a:t>
            </a:r>
            <a:r>
              <a:rPr lang="cs-CZ" sz="1400" smtClean="0"/>
              <a:t>Nejvyšší </a:t>
            </a:r>
            <a:r>
              <a:rPr lang="cs-CZ" sz="1400"/>
              <a:t>soud ČR </a:t>
            </a:r>
            <a:r>
              <a:rPr lang="cs-CZ" sz="1400" smtClean="0"/>
              <a:t>– senát sp. zn. 28 </a:t>
            </a:r>
            <a:r>
              <a:rPr lang="cs-CZ" sz="1400"/>
              <a:t>Cdo </a:t>
            </a:r>
            <a:r>
              <a:rPr lang="cs-CZ" sz="1400" smtClean="0"/>
              <a:t>4410/2010</a:t>
            </a:r>
            <a:endParaRPr lang="cs-CZ" sz="1400"/>
          </a:p>
        </p:txBody>
      </p:sp>
    </p:spTree>
    <p:extLst>
      <p:ext uri="{BB962C8B-B14F-4D97-AF65-F5344CB8AC3E}">
        <p14:creationId xmlns:p14="http://schemas.microsoft.com/office/powerpoint/2010/main" val="4291675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51520" y="476672"/>
            <a:ext cx="8496944" cy="1077218"/>
          </a:xfrm>
          <a:prstGeom prst="rect">
            <a:avLst/>
          </a:prstGeom>
          <a:solidFill>
            <a:srgbClr val="FFCCCC">
              <a:alpha val="50196"/>
            </a:srgbClr>
          </a:solidFill>
        </p:spPr>
        <p:txBody>
          <a:bodyPr wrap="square">
            <a:spAutoFit/>
          </a:bodyPr>
          <a:lstStyle/>
          <a:p>
            <a:r>
              <a:rPr lang="cs-CZ" sz="1600" b="1" smtClean="0"/>
              <a:t>Právo </a:t>
            </a:r>
            <a:r>
              <a:rPr lang="cs-CZ" sz="1600" b="1"/>
              <a:t>na spravedlivý proces </a:t>
            </a:r>
            <a:r>
              <a:rPr lang="cs-CZ" sz="1600"/>
              <a:t>je svojí podstatou právem procesním. Proto Ústavní soud zpravidla nepřezkoumává věcnou správnost rozhodnutí o předběžném opatření</a:t>
            </a:r>
            <a:r>
              <a:rPr lang="cs-CZ" sz="1600" smtClean="0"/>
              <a:t>.</a:t>
            </a:r>
          </a:p>
          <a:p>
            <a:r>
              <a:rPr lang="cs-CZ" sz="1600" smtClean="0"/>
              <a:t>					</a:t>
            </a:r>
          </a:p>
          <a:p>
            <a:r>
              <a:rPr lang="cs-CZ" sz="1600"/>
              <a:t>	</a:t>
            </a:r>
            <a:r>
              <a:rPr lang="cs-CZ" sz="1600" smtClean="0"/>
              <a:t>				      </a:t>
            </a:r>
            <a:r>
              <a:rPr lang="cs-CZ" sz="1400" smtClean="0"/>
              <a:t>Ústavní </a:t>
            </a:r>
            <a:r>
              <a:rPr lang="cs-CZ" sz="1400"/>
              <a:t>soud </a:t>
            </a:r>
            <a:r>
              <a:rPr lang="cs-CZ" sz="1400" smtClean="0"/>
              <a:t>– senát sp. zn. IV</a:t>
            </a:r>
            <a:r>
              <a:rPr lang="cs-CZ" sz="1400"/>
              <a:t>. ÚS </a:t>
            </a:r>
            <a:r>
              <a:rPr lang="cs-CZ" sz="1400" smtClean="0"/>
              <a:t>394/2006</a:t>
            </a:r>
            <a:endParaRPr lang="cs-CZ" sz="1400"/>
          </a:p>
        </p:txBody>
      </p:sp>
      <p:sp>
        <p:nvSpPr>
          <p:cNvPr id="5" name="Obdélník 4"/>
          <p:cNvSpPr/>
          <p:nvPr/>
        </p:nvSpPr>
        <p:spPr>
          <a:xfrm>
            <a:off x="2987824" y="31850"/>
            <a:ext cx="2772041" cy="369332"/>
          </a:xfrm>
          <a:prstGeom prst="rect">
            <a:avLst/>
          </a:prstGeom>
          <a:solidFill>
            <a:schemeClr val="bg1"/>
          </a:solidFill>
        </p:spPr>
        <p:txBody>
          <a:bodyPr wrap="none">
            <a:spAutoFit/>
          </a:bodyPr>
          <a:lstStyle/>
          <a:p>
            <a:r>
              <a:rPr lang="cs-CZ" b="1"/>
              <a:t>K  p</a:t>
            </a:r>
            <a:r>
              <a:rPr lang="cs-CZ" b="1" smtClean="0"/>
              <a:t>ředběžnému opatření : </a:t>
            </a:r>
            <a:endParaRPr lang="cs-CZ"/>
          </a:p>
        </p:txBody>
      </p:sp>
      <p:sp>
        <p:nvSpPr>
          <p:cNvPr id="6" name="Obdélník 5"/>
          <p:cNvSpPr/>
          <p:nvPr/>
        </p:nvSpPr>
        <p:spPr>
          <a:xfrm>
            <a:off x="251520" y="2276872"/>
            <a:ext cx="8520340" cy="2800767"/>
          </a:xfrm>
          <a:prstGeom prst="rect">
            <a:avLst/>
          </a:prstGeom>
          <a:solidFill>
            <a:srgbClr val="FFCCCC">
              <a:alpha val="52157"/>
            </a:srgbClr>
          </a:solidFill>
        </p:spPr>
        <p:txBody>
          <a:bodyPr wrap="square">
            <a:spAutoFit/>
          </a:bodyPr>
          <a:lstStyle/>
          <a:p>
            <a:r>
              <a:rPr lang="cs-CZ" sz="1600" smtClean="0"/>
              <a:t>I</a:t>
            </a:r>
            <a:r>
              <a:rPr lang="cs-CZ" sz="1600"/>
              <a:t>. Při zkoumání přípustnosti </a:t>
            </a:r>
            <a:r>
              <a:rPr lang="cs-CZ" sz="1600" b="1"/>
              <a:t>ústavní stížnosti, jež napadá rozhodnutí o předběžném opatření</a:t>
            </a:r>
            <a:r>
              <a:rPr lang="cs-CZ" sz="1600"/>
              <a:t>, Ústavní soud vždy přihlíží k tomu, že se nejedná o konečné rozhodnutí ve věci samé, a proto takové </a:t>
            </a:r>
            <a:r>
              <a:rPr lang="cs-CZ" sz="1600" u="sng"/>
              <a:t>rozhodnutí obvykle zasahuje do poměrů mezi účastníky ve srovnání s meritorním rozhodnutím méně závažným způsobem</a:t>
            </a:r>
            <a:r>
              <a:rPr lang="cs-CZ" sz="1600"/>
              <a:t>. Porušení práva na spravedlivý proces zpravidla lze komplexně vyhodnotit až po pravomocném skončení meritorního řízení.</a:t>
            </a:r>
          </a:p>
          <a:p>
            <a:r>
              <a:rPr lang="cs-CZ" sz="1600" smtClean="0"/>
              <a:t>II</a:t>
            </a:r>
            <a:r>
              <a:rPr lang="cs-CZ" sz="1600"/>
              <a:t>. Samotné </a:t>
            </a:r>
            <a:r>
              <a:rPr lang="cs-CZ" sz="1600" u="sng"/>
              <a:t>průtahy v řízení o předběžném opatření </a:t>
            </a:r>
            <a:r>
              <a:rPr lang="cs-CZ" sz="1600"/>
              <a:t>nejsou důvodem k vydání zrušujícího nálezu. Důvodnost takové argumentace má za následek kasaci napadených rozhodnutí pouze tehdy, jestliže průtahy v řízení ovlivnily nedodržení dalších ústavních principů řádného procesu nebo aplikaci hmotných ústavních práv</a:t>
            </a:r>
            <a:r>
              <a:rPr lang="cs-CZ" sz="1600" smtClean="0"/>
              <a:t>.</a:t>
            </a:r>
          </a:p>
          <a:p>
            <a:r>
              <a:rPr lang="cs-CZ" sz="1600" smtClean="0"/>
              <a:t>					          </a:t>
            </a:r>
            <a:r>
              <a:rPr lang="cs-CZ" sz="1400" smtClean="0"/>
              <a:t>Ústavní </a:t>
            </a:r>
            <a:r>
              <a:rPr lang="cs-CZ" sz="1400"/>
              <a:t>soud </a:t>
            </a:r>
            <a:r>
              <a:rPr lang="cs-CZ" sz="1400" smtClean="0"/>
              <a:t>– senát sp. zn. IV</a:t>
            </a:r>
            <a:r>
              <a:rPr lang="cs-CZ" sz="1400"/>
              <a:t>. ÚS </a:t>
            </a:r>
            <a:r>
              <a:rPr lang="cs-CZ" sz="1400" smtClean="0"/>
              <a:t>307/05</a:t>
            </a:r>
            <a:endParaRPr lang="cs-CZ" sz="1600"/>
          </a:p>
          <a:p>
            <a:endParaRPr lang="cs-CZ" sz="1600"/>
          </a:p>
        </p:txBody>
      </p:sp>
    </p:spTree>
    <p:extLst>
      <p:ext uri="{BB962C8B-B14F-4D97-AF65-F5344CB8AC3E}">
        <p14:creationId xmlns:p14="http://schemas.microsoft.com/office/powerpoint/2010/main" val="3442925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980728"/>
            <a:ext cx="8352928" cy="2304256"/>
          </a:xfrm>
          <a:solidFill>
            <a:srgbClr val="FFCCCC">
              <a:alpha val="32941"/>
            </a:srgbClr>
          </a:solidFill>
        </p:spPr>
        <p:txBody>
          <a:bodyPr>
            <a:normAutofit fontScale="92500" lnSpcReduction="20000"/>
          </a:bodyPr>
          <a:lstStyle/>
          <a:p>
            <a:pPr>
              <a:buNone/>
            </a:pPr>
            <a:endParaRPr lang="cs-CZ" sz="1800" smtClean="0">
              <a:latin typeface="Arial" pitchFamily="34" charset="0"/>
              <a:cs typeface="Arial" pitchFamily="34" charset="0"/>
            </a:endParaRPr>
          </a:p>
          <a:p>
            <a:pPr algn="just">
              <a:buNone/>
            </a:pPr>
            <a:r>
              <a:rPr lang="cs-CZ" sz="1800" smtClean="0">
                <a:latin typeface="Arial" pitchFamily="34" charset="0"/>
                <a:cs typeface="Arial" pitchFamily="34" charset="0"/>
              </a:rPr>
              <a:t>	</a:t>
            </a:r>
            <a:r>
              <a:rPr lang="cs-CZ" sz="1700" smtClean="0">
                <a:cs typeface="Arial" pitchFamily="34" charset="0"/>
              </a:rPr>
              <a:t>Publikace rozhodnutí může ve svých důsledcích být </a:t>
            </a:r>
          </a:p>
          <a:p>
            <a:pPr algn="just">
              <a:buNone/>
            </a:pPr>
            <a:r>
              <a:rPr lang="cs-CZ" sz="1700" smtClean="0">
                <a:solidFill>
                  <a:srgbClr val="CE32D2"/>
                </a:solidFill>
                <a:cs typeface="Arial" pitchFamily="34" charset="0"/>
              </a:rPr>
              <a:t>	</a:t>
            </a:r>
            <a:r>
              <a:rPr lang="cs-CZ" sz="1700" b="1" smtClean="0">
                <a:cs typeface="Arial" pitchFamily="34" charset="0"/>
              </a:rPr>
              <a:t>sankcí, reparací, určitou satisfakcí </a:t>
            </a:r>
            <a:r>
              <a:rPr lang="cs-CZ" sz="1700" smtClean="0">
                <a:cs typeface="Arial" pitchFamily="34" charset="0"/>
              </a:rPr>
              <a:t>i mít význam </a:t>
            </a:r>
            <a:r>
              <a:rPr lang="cs-CZ" sz="1700" b="1" smtClean="0">
                <a:cs typeface="Arial" pitchFamily="34" charset="0"/>
              </a:rPr>
              <a:t>výchovný a preventivní</a:t>
            </a:r>
            <a:r>
              <a:rPr lang="cs-CZ" sz="1700" smtClean="0">
                <a:solidFill>
                  <a:srgbClr val="00B050"/>
                </a:solidFill>
                <a:cs typeface="Arial" pitchFamily="34" charset="0"/>
              </a:rPr>
              <a:t>. </a:t>
            </a:r>
          </a:p>
          <a:p>
            <a:pPr algn="just">
              <a:buNone/>
            </a:pPr>
            <a:endParaRPr lang="cs-CZ" sz="1700" smtClean="0">
              <a:cs typeface="Arial" pitchFamily="34" charset="0"/>
            </a:endParaRPr>
          </a:p>
          <a:p>
            <a:pPr algn="just">
              <a:buNone/>
            </a:pPr>
            <a:r>
              <a:rPr lang="cs-CZ" sz="1700" smtClean="0">
                <a:cs typeface="Arial" pitchFamily="34" charset="0"/>
              </a:rPr>
              <a:t>	Při rozhodování, zda bude právu na zveřejnění rozsudku vyhověno, je třeba zvažovat každý z těchto atributů jednotlivě i v jejich vzájemné souvislosti tak, aby zákonný smysl tohoto institutu byl naplněn.</a:t>
            </a:r>
          </a:p>
          <a:p>
            <a:pPr algn="just">
              <a:buNone/>
            </a:pPr>
            <a:endParaRPr lang="cs-CZ" sz="1700" smtClean="0">
              <a:cs typeface="Arial" pitchFamily="34" charset="0"/>
            </a:endParaRPr>
          </a:p>
          <a:p>
            <a:pPr>
              <a:buNone/>
            </a:pPr>
            <a:r>
              <a:rPr lang="cs-CZ" sz="1700" smtClean="0">
                <a:cs typeface="Arial" pitchFamily="34" charset="0"/>
              </a:rPr>
              <a:t>			     				</a:t>
            </a:r>
            <a:r>
              <a:rPr lang="cs-CZ" sz="1500" smtClean="0">
                <a:cs typeface="Arial" pitchFamily="34" charset="0"/>
              </a:rPr>
              <a:t>VS Praha sp. zn. 3 Cmo 85/2001</a:t>
            </a:r>
            <a:endParaRPr lang="cs-CZ" sz="1500"/>
          </a:p>
        </p:txBody>
      </p:sp>
      <p:sp>
        <p:nvSpPr>
          <p:cNvPr id="2" name="Obdélník 1"/>
          <p:cNvSpPr/>
          <p:nvPr/>
        </p:nvSpPr>
        <p:spPr>
          <a:xfrm>
            <a:off x="2555776" y="332656"/>
            <a:ext cx="3244158" cy="369332"/>
          </a:xfrm>
          <a:prstGeom prst="rect">
            <a:avLst/>
          </a:prstGeom>
          <a:solidFill>
            <a:schemeClr val="bg1"/>
          </a:solidFill>
        </p:spPr>
        <p:txBody>
          <a:bodyPr wrap="none">
            <a:spAutoFit/>
          </a:bodyPr>
          <a:lstStyle/>
          <a:p>
            <a:r>
              <a:rPr lang="cs-CZ" b="1"/>
              <a:t>K právu na uveřejnění rozsudku: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11"/>
          <p:cNvSpPr txBox="1">
            <a:spLocks noChangeArrowheads="1"/>
          </p:cNvSpPr>
          <p:nvPr/>
        </p:nvSpPr>
        <p:spPr bwMode="auto">
          <a:xfrm>
            <a:off x="6012160" y="1828846"/>
            <a:ext cx="1214446" cy="400110"/>
          </a:xfrm>
          <a:prstGeom prst="rect">
            <a:avLst/>
          </a:prstGeom>
          <a:solidFill>
            <a:schemeClr val="bg1"/>
          </a:solidFill>
          <a:ln w="9525">
            <a:solidFill>
              <a:schemeClr val="tx1"/>
            </a:solidFill>
            <a:miter lim="800000"/>
            <a:headEnd/>
            <a:tailEnd/>
          </a:ln>
          <a:effectLst/>
        </p:spPr>
        <p:txBody>
          <a:bodyPr wrap="square">
            <a:spAutoFit/>
          </a:bodyPr>
          <a:lstStyle/>
          <a:p>
            <a:r>
              <a:rPr lang="cs-CZ" sz="2000" b="1" smtClean="0">
                <a:solidFill>
                  <a:srgbClr val="0070C0"/>
                </a:solidFill>
              </a:rPr>
              <a:t>Podle OZ</a:t>
            </a:r>
            <a:endParaRPr lang="cs-CZ" sz="2000" b="1">
              <a:solidFill>
                <a:srgbClr val="0070C0"/>
              </a:solidFill>
            </a:endParaRPr>
          </a:p>
        </p:txBody>
      </p:sp>
      <p:sp>
        <p:nvSpPr>
          <p:cNvPr id="8" name="Obdélník 7"/>
          <p:cNvSpPr/>
          <p:nvPr/>
        </p:nvSpPr>
        <p:spPr>
          <a:xfrm>
            <a:off x="1043608" y="1828846"/>
            <a:ext cx="4286280" cy="4431983"/>
          </a:xfrm>
          <a:prstGeom prst="rect">
            <a:avLst/>
          </a:prstGeom>
          <a:solidFill>
            <a:schemeClr val="bg1"/>
          </a:solidFill>
          <a:ln w="19050">
            <a:solidFill>
              <a:srgbClr val="0070C0"/>
            </a:solidFill>
          </a:ln>
        </p:spPr>
        <p:txBody>
          <a:bodyPr wrap="square">
            <a:spAutoFit/>
          </a:bodyPr>
          <a:lstStyle/>
          <a:p>
            <a:r>
              <a:rPr lang="cs-CZ" b="1" smtClean="0">
                <a:solidFill>
                  <a:srgbClr val="0070C0"/>
                </a:solidFill>
              </a:rPr>
              <a:t>§ 2988</a:t>
            </a:r>
          </a:p>
          <a:p>
            <a:r>
              <a:rPr lang="cs-CZ" b="1" smtClean="0"/>
              <a:t>Osoba</a:t>
            </a:r>
            <a:r>
              <a:rPr lang="cs-CZ" smtClean="0"/>
              <a:t>,</a:t>
            </a:r>
            <a:r>
              <a:rPr lang="cs-CZ" b="1" i="1" smtClean="0">
                <a:ea typeface="Calibri" pitchFamily="34" charset="0"/>
                <a:cs typeface="TimesNewRoman"/>
              </a:rPr>
              <a:t> </a:t>
            </a:r>
            <a:r>
              <a:rPr lang="cs-CZ" sz="1600" smtClean="0">
                <a:ea typeface="Calibri" pitchFamily="34" charset="0"/>
                <a:cs typeface="TimesNewRoman"/>
              </a:rPr>
              <a:t>jejíž právo bylo nekalou soutěží ohroženo nebo porušeno,</a:t>
            </a:r>
            <a:endParaRPr lang="cs-CZ" sz="1600" smtClean="0"/>
          </a:p>
          <a:p>
            <a:r>
              <a:rPr lang="cs-CZ" smtClean="0"/>
              <a:t>může proti rušiteli požadovat, aby …</a:t>
            </a:r>
          </a:p>
          <a:p>
            <a:endParaRPr lang="cs-CZ" b="1" smtClean="0"/>
          </a:p>
          <a:p>
            <a:r>
              <a:rPr lang="cs-CZ" b="1" smtClean="0">
                <a:solidFill>
                  <a:srgbClr val="0070C0"/>
                </a:solidFill>
              </a:rPr>
              <a:t>§ 2989 odst. 1</a:t>
            </a:r>
          </a:p>
          <a:p>
            <a:r>
              <a:rPr lang="cs-CZ" b="1" smtClean="0"/>
              <a:t>Právnická osoba </a:t>
            </a:r>
            <a:r>
              <a:rPr lang="cs-CZ" smtClean="0"/>
              <a:t>oprávněná hájit zájmy</a:t>
            </a:r>
          </a:p>
          <a:p>
            <a:r>
              <a:rPr lang="cs-CZ" smtClean="0"/>
              <a:t>soutěžitelů nebo zákazníků</a:t>
            </a:r>
          </a:p>
          <a:p>
            <a:r>
              <a:rPr lang="cs-CZ" sz="1600" smtClean="0"/>
              <a:t>může uplatnit právo …</a:t>
            </a:r>
          </a:p>
          <a:p>
            <a:endParaRPr lang="cs-CZ" b="1" smtClean="0"/>
          </a:p>
          <a:p>
            <a:r>
              <a:rPr lang="cs-CZ" b="1" smtClean="0">
                <a:solidFill>
                  <a:srgbClr val="0070C0"/>
                </a:solidFill>
              </a:rPr>
              <a:t>§ 2989 odst. 2 </a:t>
            </a:r>
          </a:p>
          <a:p>
            <a:r>
              <a:rPr lang="cs-CZ" smtClean="0"/>
              <a:t>Uplatní-li </a:t>
            </a:r>
            <a:r>
              <a:rPr lang="cs-CZ" b="1" smtClean="0"/>
              <a:t>spotřebitel</a:t>
            </a:r>
            <a:r>
              <a:rPr lang="cs-CZ" smtClean="0"/>
              <a:t> právo …,</a:t>
            </a:r>
          </a:p>
          <a:p>
            <a:r>
              <a:rPr lang="cs-CZ" sz="1600" smtClean="0"/>
              <a:t>musí rušitel prokázat…</a:t>
            </a:r>
          </a:p>
          <a:p>
            <a:endParaRPr lang="cs-CZ" smtClean="0"/>
          </a:p>
          <a:p>
            <a:r>
              <a:rPr lang="cs-CZ" smtClean="0"/>
              <a:t>/§ 2990</a:t>
            </a:r>
          </a:p>
          <a:p>
            <a:r>
              <a:rPr lang="cs-CZ" smtClean="0"/>
              <a:t>Ochrana  osoby proti omezování soutěže/</a:t>
            </a:r>
          </a:p>
        </p:txBody>
      </p:sp>
      <p:sp>
        <p:nvSpPr>
          <p:cNvPr id="6" name="TextovéPole 5"/>
          <p:cNvSpPr txBox="1"/>
          <p:nvPr/>
        </p:nvSpPr>
        <p:spPr>
          <a:xfrm>
            <a:off x="571472" y="285728"/>
            <a:ext cx="8143932" cy="923330"/>
          </a:xfrm>
          <a:prstGeom prst="rect">
            <a:avLst/>
          </a:prstGeom>
          <a:noFill/>
        </p:spPr>
        <p:txBody>
          <a:bodyPr wrap="square" rtlCol="0">
            <a:spAutoFit/>
          </a:bodyPr>
          <a:lstStyle/>
          <a:p>
            <a:r>
              <a:rPr lang="cs-CZ" smtClean="0"/>
              <a:t>Důvodová zpráva k § 2988 - 2990</a:t>
            </a:r>
          </a:p>
          <a:p>
            <a:r>
              <a:rPr lang="cs-CZ" i="1" smtClean="0"/>
              <a:t>„</a:t>
            </a:r>
            <a:r>
              <a:rPr lang="cs-CZ" i="1" u="sng" smtClean="0"/>
              <a:t>Ustanovení </a:t>
            </a:r>
            <a:r>
              <a:rPr lang="cs-CZ" i="1" smtClean="0"/>
              <a:t>o katalogu sankčních postihů nekalé soutěže a nedovoleného omezení soutěže jsou </a:t>
            </a:r>
            <a:r>
              <a:rPr lang="cs-CZ" i="1" u="sng" smtClean="0"/>
              <a:t>s drobnými úpravami převzata </a:t>
            </a:r>
            <a:r>
              <a:rPr lang="cs-CZ" i="1" smtClean="0"/>
              <a:t>z obchodního zákoníku (§ 53 a 54).“</a:t>
            </a:r>
            <a:endParaRPr lang="cs-CZ" i="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42844" y="110944"/>
            <a:ext cx="8821644" cy="6001643"/>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600" b="1" i="0" u="none" strike="noStrike" cap="none" normalizeH="0" baseline="0" smtClean="0">
                <a:ln>
                  <a:noFill/>
                </a:ln>
                <a:effectLst/>
                <a:latin typeface="Arial" pitchFamily="34" charset="0"/>
                <a:ea typeface="Calibri" pitchFamily="34" charset="0"/>
                <a:cs typeface="TimesNewRoman"/>
              </a:rPr>
              <a:t>                                     Ochrana proti nekalé soutěži                                </a:t>
            </a:r>
            <a:r>
              <a:rPr kumimoji="0" lang="cs-CZ" sz="1600" b="0" i="0" u="none" strike="noStrike" cap="none" normalizeH="0" baseline="0" smtClean="0">
                <a:ln>
                  <a:noFill/>
                </a:ln>
                <a:effectLst/>
                <a:latin typeface="Arial" pitchFamily="34" charset="0"/>
                <a:ea typeface="Calibri" pitchFamily="34" charset="0"/>
                <a:cs typeface="TimesNewRoman"/>
              </a:rPr>
              <a:t>	</a:t>
            </a:r>
            <a:endParaRPr kumimoji="0" lang="cs-CZ" sz="1600" b="0" i="0" u="none" strike="noStrike" cap="none" normalizeH="0" baseline="0" smtClean="0">
              <a:ln>
                <a:noFill/>
              </a:ln>
              <a:solidFill>
                <a:srgbClr val="0070C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smtClean="0">
                <a:ln>
                  <a:noFill/>
                </a:ln>
                <a:solidFill>
                  <a:srgbClr val="0070C0"/>
                </a:solidFill>
                <a:effectLst/>
                <a:latin typeface="Arial" pitchFamily="34" charset="0"/>
                <a:ea typeface="Calibri" pitchFamily="34" charset="0"/>
                <a:cs typeface="TimesNewRoman"/>
              </a:rPr>
              <a:t>							</a:t>
            </a:r>
            <a:r>
              <a:rPr kumimoji="0" lang="cs-CZ" sz="1600" b="1" i="0" u="none" strike="noStrike" cap="none" normalizeH="0" baseline="0" smtClean="0">
                <a:ln>
                  <a:noFill/>
                </a:ln>
                <a:solidFill>
                  <a:srgbClr val="00B050"/>
                </a:solidFill>
                <a:effectLst/>
                <a:latin typeface="Arial" pitchFamily="34" charset="0"/>
                <a:ea typeface="Calibri" pitchFamily="34" charset="0"/>
                <a:cs typeface="TimesNewRoman"/>
              </a:rPr>
              <a:t>§ 2988 OZ</a:t>
            </a:r>
            <a:endParaRPr kumimoji="0" lang="cs-CZ" sz="1600" b="1" i="0" u="none" strike="noStrike" cap="none" normalizeH="0" baseline="0" smtClean="0">
              <a:ln>
                <a:noFill/>
              </a:ln>
              <a:solidFill>
                <a:srgbClr val="00B050"/>
              </a:solidFill>
              <a:effectLst/>
              <a:latin typeface="Arial" pitchFamily="34" charset="0"/>
              <a:cs typeface="Arial" pitchFamily="34" charset="0"/>
            </a:endParaRPr>
          </a:p>
          <a:p>
            <a:pPr lvl="0" eaLnBrk="0" fontAlgn="base" hangingPunct="0">
              <a:spcBef>
                <a:spcPct val="0"/>
              </a:spcBef>
              <a:spcAft>
                <a:spcPct val="0"/>
              </a:spcAft>
            </a:pPr>
            <a:r>
              <a:rPr kumimoji="0" lang="cs-CZ" sz="1600" b="1" i="1" u="sng" strike="noStrike" cap="none" normalizeH="0" baseline="0" smtClean="0">
                <a:ln>
                  <a:noFill/>
                </a:ln>
                <a:effectLst/>
                <a:latin typeface="Arial" pitchFamily="34" charset="0"/>
                <a:ea typeface="Calibri" pitchFamily="34" charset="0"/>
                <a:cs typeface="TimesNewRoman"/>
              </a:rPr>
              <a:t>Osoba, jejíž právo bylo nekalou soutěží ohroženo nebo porušeno</a:t>
            </a:r>
            <a:r>
              <a:rPr kumimoji="0" lang="cs-CZ" sz="1600" b="0" i="0" u="none" strike="noStrike" cap="none" normalizeH="0" baseline="0" smtClean="0">
                <a:ln>
                  <a:noFill/>
                </a:ln>
                <a:effectLst/>
                <a:latin typeface="Arial" pitchFamily="34" charset="0"/>
                <a:ea typeface="Calibri" pitchFamily="34" charset="0"/>
                <a:cs typeface="TimesNewRoman"/>
              </a:rPr>
              <a:t>, </a:t>
            </a:r>
            <a:r>
              <a:rPr kumimoji="0" lang="cs-CZ" sz="1600" b="0" i="0" u="none" strike="noStrike" cap="none" normalizeH="0" baseline="0" smtClean="0">
                <a:ln>
                  <a:noFill/>
                </a:ln>
                <a:solidFill>
                  <a:schemeClr val="tx1"/>
                </a:solidFill>
                <a:effectLst/>
                <a:latin typeface="Arial" pitchFamily="34" charset="0"/>
                <a:ea typeface="Calibri" pitchFamily="34" charset="0"/>
                <a:cs typeface="TimesNewRoman"/>
              </a:rPr>
              <a:t>může proti </a:t>
            </a:r>
            <a:r>
              <a:rPr lang="cs-CZ" sz="1600" b="1">
                <a:latin typeface="Arial" pitchFamily="34" charset="0"/>
                <a:ea typeface="Calibri" pitchFamily="34" charset="0"/>
                <a:cs typeface="TimesNewRoman"/>
              </a:rPr>
              <a:t>rušiteli</a:t>
            </a:r>
            <a:r>
              <a:rPr kumimoji="0" lang="cs-CZ" sz="1600" b="0" i="0" u="none" strike="noStrike" cap="none" normalizeH="0" baseline="0" smtClean="0">
                <a:ln>
                  <a:noFill/>
                </a:ln>
                <a:solidFill>
                  <a:schemeClr val="tx1"/>
                </a:solidFill>
                <a:effectLst/>
                <a:latin typeface="Arial" pitchFamily="34" charset="0"/>
                <a:ea typeface="Calibri" pitchFamily="34" charset="0"/>
                <a:cs typeface="TimesNewRoman"/>
              </a:rPr>
              <a:t>	</a:t>
            </a:r>
            <a:r>
              <a:rPr kumimoji="0" lang="cs-CZ" sz="1600" b="1" i="0" strike="noStrike" cap="none" normalizeH="0" smtClean="0">
                <a:ln>
                  <a:noFill/>
                </a:ln>
                <a:solidFill>
                  <a:schemeClr val="tx1"/>
                </a:solidFill>
                <a:effectLst/>
                <a:latin typeface="Arial" pitchFamily="34" charset="0"/>
                <a:ea typeface="Calibri" pitchFamily="34" charset="0"/>
                <a:cs typeface="TimesNewRoman"/>
              </a:rPr>
              <a:t>  	</a:t>
            </a:r>
            <a:r>
              <a:rPr kumimoji="0" lang="cs-CZ" sz="1600" b="0" i="0" u="none" strike="noStrike" cap="none" normalizeH="0" baseline="0" smtClean="0">
                <a:ln>
                  <a:noFill/>
                </a:ln>
                <a:effectLst/>
                <a:latin typeface="Arial" pitchFamily="34" charset="0"/>
                <a:ea typeface="Calibri" pitchFamily="34" charset="0"/>
                <a:cs typeface="TimesNewRoman"/>
              </a:rPr>
              <a:t>požadovat,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1600" b="0" i="0" u="none" strike="noStrike" cap="none" normalizeH="0" baseline="0" smtClean="0">
                <a:ln>
                  <a:noFill/>
                </a:ln>
                <a:effectLst/>
                <a:latin typeface="Arial" pitchFamily="34" charset="0"/>
                <a:ea typeface="Calibri" pitchFamily="34" charset="0"/>
                <a:cs typeface="TimesNewRoman"/>
              </a:rPr>
              <a:t> aby se nekalé soutěže zdržel nebo </a:t>
            </a:r>
          </a:p>
          <a:p>
            <a:pPr marL="0" marR="0" lvl="0" indent="0" algn="l" defTabSz="914400" rtl="0" eaLnBrk="0" fontAlgn="base" latinLnBrk="0" hangingPunct="0">
              <a:lnSpc>
                <a:spcPct val="100000"/>
              </a:lnSpc>
              <a:spcBef>
                <a:spcPct val="0"/>
              </a:spcBef>
              <a:spcAft>
                <a:spcPct val="0"/>
              </a:spcAft>
              <a:buClrTx/>
              <a:buSzTx/>
              <a:buFontTx/>
              <a:buChar char="-"/>
              <a:tabLst/>
            </a:pPr>
            <a:r>
              <a:rPr lang="cs-CZ" sz="1600" smtClean="0">
                <a:latin typeface="Arial" pitchFamily="34" charset="0"/>
                <a:ea typeface="Calibri" pitchFamily="34" charset="0"/>
                <a:cs typeface="TimesNewRoman"/>
              </a:rPr>
              <a:t> </a:t>
            </a:r>
            <a:r>
              <a:rPr kumimoji="0" lang="cs-CZ" sz="1600" b="0" i="0" u="none" strike="noStrike" cap="none" normalizeH="0" baseline="0" smtClean="0">
                <a:ln>
                  <a:noFill/>
                </a:ln>
                <a:effectLst/>
                <a:latin typeface="Arial" pitchFamily="34" charset="0"/>
                <a:ea typeface="Calibri" pitchFamily="34" charset="0"/>
                <a:cs typeface="TimesNewRoman"/>
              </a:rPr>
              <a:t>aby odstranil závadný stav. </a:t>
            </a:r>
          </a:p>
          <a:p>
            <a:pPr marL="0" marR="0" lvl="0" indent="0" algn="l" defTabSz="914400" rtl="0" eaLnBrk="0" fontAlgn="base" latinLnBrk="0" hangingPunct="0">
              <a:lnSpc>
                <a:spcPct val="100000"/>
              </a:lnSpc>
              <a:spcBef>
                <a:spcPct val="0"/>
              </a:spcBef>
              <a:spcAft>
                <a:spcPct val="0"/>
              </a:spcAft>
              <a:buClrTx/>
              <a:buSzTx/>
              <a:tabLst/>
            </a:pPr>
            <a:r>
              <a:rPr kumimoji="0" lang="cs-CZ" sz="1600" b="0" i="0" u="none" strike="noStrike" cap="none" normalizeH="0" baseline="0" smtClean="0">
                <a:ln>
                  <a:noFill/>
                </a:ln>
                <a:effectLst/>
                <a:latin typeface="Arial" pitchFamily="34" charset="0"/>
                <a:ea typeface="Calibri" pitchFamily="34" charset="0"/>
                <a:cs typeface="TimesNewRoman"/>
              </a:rPr>
              <a:t>	Dále může požadovat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1600" b="0" i="0" u="none" strike="noStrike" cap="none" normalizeH="0" baseline="0" smtClean="0">
                <a:ln>
                  <a:noFill/>
                </a:ln>
                <a:effectLst/>
                <a:latin typeface="Arial" pitchFamily="34" charset="0"/>
                <a:ea typeface="Calibri" pitchFamily="34" charset="0"/>
                <a:cs typeface="TimesNewRoman"/>
              </a:rPr>
              <a:t> přiměřené zadostiučinění,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sz="1600" b="0" i="0" u="none" strike="noStrike" cap="none" normalizeH="0" baseline="0" smtClean="0">
                <a:ln>
                  <a:noFill/>
                </a:ln>
                <a:effectLst/>
                <a:latin typeface="Arial" pitchFamily="34" charset="0"/>
                <a:ea typeface="Calibri" pitchFamily="34" charset="0"/>
                <a:cs typeface="TimesNewRoman"/>
              </a:rPr>
              <a:t> náhradu škody a </a:t>
            </a:r>
          </a:p>
          <a:p>
            <a:pPr marL="0" marR="0" lvl="0" indent="0" algn="l" defTabSz="914400" rtl="0" eaLnBrk="0" fontAlgn="base" latinLnBrk="0" hangingPunct="0">
              <a:lnSpc>
                <a:spcPct val="100000"/>
              </a:lnSpc>
              <a:spcBef>
                <a:spcPct val="0"/>
              </a:spcBef>
              <a:spcAft>
                <a:spcPct val="0"/>
              </a:spcAft>
              <a:buClrTx/>
              <a:buSzTx/>
              <a:buFontTx/>
              <a:buChar char="-"/>
              <a:tabLst/>
            </a:pPr>
            <a:r>
              <a:rPr lang="cs-CZ" sz="1600" smtClean="0">
                <a:latin typeface="Arial" pitchFamily="34" charset="0"/>
                <a:ea typeface="Calibri" pitchFamily="34" charset="0"/>
                <a:cs typeface="TimesNewRoman"/>
              </a:rPr>
              <a:t> </a:t>
            </a:r>
            <a:r>
              <a:rPr kumimoji="0" lang="cs-CZ" sz="1600" b="0" i="0" u="none" strike="noStrike" cap="none" normalizeH="0" baseline="0" smtClean="0">
                <a:ln>
                  <a:noFill/>
                </a:ln>
                <a:effectLst/>
                <a:latin typeface="Arial" pitchFamily="34" charset="0"/>
                <a:ea typeface="Calibri" pitchFamily="34" charset="0"/>
                <a:cs typeface="TimesNewRoman"/>
              </a:rPr>
              <a:t>vydání bezdůvodného obohacení</a:t>
            </a:r>
            <a:r>
              <a:rPr kumimoji="0" lang="cs-CZ" sz="1600" b="0" i="0" u="none" strike="noStrike" cap="none" normalizeH="0" baseline="0" smtClean="0">
                <a:ln>
                  <a:noFill/>
                </a:ln>
                <a:solidFill>
                  <a:schemeClr val="tx1"/>
                </a:solidFill>
                <a:effectLst/>
                <a:latin typeface="Arial" pitchFamily="34" charset="0"/>
                <a:ea typeface="Calibri" pitchFamily="34" charset="0"/>
                <a:cs typeface="TimesNewRoman"/>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1" i="0" u="none" strike="noStrike" cap="none" normalizeH="0" baseline="0" smtClean="0">
                <a:ln>
                  <a:noFill/>
                </a:ln>
                <a:solidFill>
                  <a:srgbClr val="0070C0"/>
                </a:solidFill>
                <a:effectLst/>
                <a:latin typeface="Arial" pitchFamily="34" charset="0"/>
                <a:ea typeface="Calibri" pitchFamily="34" charset="0"/>
                <a:cs typeface="TimesNewRoman"/>
              </a:rPr>
              <a:t>							</a:t>
            </a:r>
            <a:r>
              <a:rPr kumimoji="0" lang="cs-CZ" sz="1600" b="1" i="0" u="none" strike="noStrike" cap="none" normalizeH="0" baseline="0" smtClean="0">
                <a:ln>
                  <a:noFill/>
                </a:ln>
                <a:solidFill>
                  <a:srgbClr val="00B050"/>
                </a:solidFill>
                <a:effectLst/>
                <a:latin typeface="Arial" pitchFamily="34" charset="0"/>
                <a:ea typeface="Calibri" pitchFamily="34" charset="0"/>
                <a:cs typeface="TimesNewRoman"/>
              </a:rPr>
              <a:t>§ 2989  OZ</a:t>
            </a:r>
            <a:endParaRPr kumimoji="0" lang="cs-CZ" sz="1600" b="1" i="0" u="none" strike="noStrike" cap="none" normalizeH="0" baseline="0" smtClean="0">
              <a:ln>
                <a:noFill/>
              </a:ln>
              <a:solidFill>
                <a:srgbClr val="00B050"/>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Tx/>
              <a:buAutoNum type="arabicParenBoth"/>
              <a:tabLst/>
            </a:pPr>
            <a:r>
              <a:rPr kumimoji="0" lang="cs-CZ" sz="1600" b="0" i="0" u="none" strike="noStrike" cap="none" normalizeH="0" baseline="0" smtClean="0">
                <a:ln>
                  <a:noFill/>
                </a:ln>
                <a:solidFill>
                  <a:schemeClr val="tx1"/>
                </a:solidFill>
                <a:effectLst/>
                <a:latin typeface="Arial" pitchFamily="34" charset="0"/>
                <a:ea typeface="Calibri" pitchFamily="34" charset="0"/>
                <a:cs typeface="TimesNewRoman"/>
              </a:rPr>
              <a:t>Právo, aby se rušitel </a:t>
            </a:r>
            <a:r>
              <a:rPr kumimoji="0" lang="cs-CZ" sz="1600" b="0" i="0" u="none" strike="noStrike" cap="none" normalizeH="0" baseline="0" smtClean="0">
                <a:ln>
                  <a:noFill/>
                </a:ln>
                <a:effectLst/>
                <a:latin typeface="Arial" pitchFamily="34" charset="0"/>
                <a:ea typeface="Calibri" pitchFamily="34" charset="0"/>
                <a:cs typeface="TimesNewRoman"/>
              </a:rPr>
              <a:t>nekalé soutěže zdržel nebo aby odstranil závadný stav, může </a:t>
            </a:r>
          </a:p>
          <a:p>
            <a:pPr marL="342900" lvl="0" indent="-342900" eaLnBrk="0" fontAlgn="base" hangingPunct="0">
              <a:spcBef>
                <a:spcPct val="0"/>
              </a:spcBef>
              <a:spcAft>
                <a:spcPct val="0"/>
              </a:spcAft>
            </a:pPr>
            <a:r>
              <a:rPr lang="cs-CZ" sz="1600" smtClean="0">
                <a:latin typeface="Arial" pitchFamily="34" charset="0"/>
                <a:ea typeface="Calibri" pitchFamily="34" charset="0"/>
                <a:cs typeface="TimesNewRoman"/>
              </a:rPr>
              <a:t>	</a:t>
            </a:r>
            <a:r>
              <a:rPr kumimoji="0" lang="cs-CZ" sz="1600" b="0" i="0" u="none" strike="noStrike" cap="none" normalizeH="0" baseline="0" smtClean="0">
                <a:ln>
                  <a:noFill/>
                </a:ln>
                <a:solidFill>
                  <a:srgbClr val="00B050"/>
                </a:solidFill>
                <a:effectLst/>
                <a:latin typeface="Arial" pitchFamily="34" charset="0"/>
                <a:ea typeface="Calibri" pitchFamily="34" charset="0"/>
                <a:cs typeface="TimesNewRoman"/>
              </a:rPr>
              <a:t>mimo případy </a:t>
            </a:r>
            <a:r>
              <a:rPr kumimoji="0" lang="cs-CZ" sz="1600" b="0" i="0" u="none" strike="noStrike" cap="none" normalizeH="0" baseline="0" smtClean="0">
                <a:ln>
                  <a:noFill/>
                </a:ln>
                <a:effectLst/>
                <a:latin typeface="Arial" pitchFamily="34" charset="0"/>
                <a:ea typeface="Calibri" pitchFamily="34" charset="0"/>
                <a:cs typeface="TimesNewRoman"/>
              </a:rPr>
              <a:t>uvedené </a:t>
            </a:r>
            <a:r>
              <a:rPr kumimoji="0" lang="cs-CZ" sz="1600" b="0" i="0" u="none" strike="noStrike" cap="none" normalizeH="0" baseline="0" smtClean="0">
                <a:ln>
                  <a:noFill/>
                </a:ln>
                <a:solidFill>
                  <a:srgbClr val="00B050"/>
                </a:solidFill>
                <a:effectLst/>
                <a:latin typeface="Arial" pitchFamily="34" charset="0"/>
                <a:ea typeface="Calibri" pitchFamily="34" charset="0"/>
                <a:cs typeface="TimesNewRoman"/>
              </a:rPr>
              <a:t>v § 2982 až 2985 </a:t>
            </a:r>
          </a:p>
          <a:p>
            <a:pPr marL="342900" lvl="0" indent="-342900" eaLnBrk="0" fontAlgn="base" hangingPunct="0">
              <a:spcBef>
                <a:spcPct val="0"/>
              </a:spcBef>
              <a:spcAft>
                <a:spcPct val="0"/>
              </a:spcAft>
            </a:pPr>
            <a:r>
              <a:rPr lang="cs-CZ" sz="1600" smtClean="0">
                <a:latin typeface="Arial" pitchFamily="34" charset="0"/>
                <a:ea typeface="Calibri" pitchFamily="34" charset="0"/>
                <a:cs typeface="TimesNewRoman"/>
              </a:rPr>
              <a:t>	(tj. parazitování na pověsti, podplácení, zlehčování, porušení obchodního tajemství) </a:t>
            </a:r>
            <a:endParaRPr kumimoji="0" lang="cs-CZ" sz="1600" b="0" i="0" u="none" strike="noStrike" cap="none" normalizeH="0" baseline="0" smtClean="0">
              <a:ln>
                <a:noFill/>
              </a:ln>
              <a:effectLst/>
              <a:latin typeface="Arial" pitchFamily="34" charset="0"/>
              <a:ea typeface="Calibri" pitchFamily="34" charset="0"/>
              <a:cs typeface="TimesNewRoman"/>
            </a:endParaRPr>
          </a:p>
          <a:p>
            <a:pPr marL="342900" marR="0" lvl="0" indent="-342900" algn="l" defTabSz="914400" rtl="0" eaLnBrk="0" fontAlgn="base" latinLnBrk="0" hangingPunct="0">
              <a:lnSpc>
                <a:spcPct val="100000"/>
              </a:lnSpc>
              <a:spcBef>
                <a:spcPct val="0"/>
              </a:spcBef>
              <a:spcAft>
                <a:spcPct val="0"/>
              </a:spcAft>
              <a:buClrTx/>
              <a:buSzTx/>
              <a:tabLst/>
            </a:pPr>
            <a:r>
              <a:rPr kumimoji="0" lang="cs-CZ" sz="1600" b="0" i="0" u="none" strike="noStrike" cap="none" normalizeH="0" baseline="0" smtClean="0">
                <a:ln>
                  <a:noFill/>
                </a:ln>
                <a:solidFill>
                  <a:schemeClr val="tx1"/>
                </a:solidFill>
                <a:effectLst/>
                <a:latin typeface="Arial" pitchFamily="34" charset="0"/>
                <a:ea typeface="Calibri" pitchFamily="34" charset="0"/>
                <a:cs typeface="TimesNewRoman"/>
              </a:rPr>
              <a:t>	uplatnit též </a:t>
            </a:r>
          </a:p>
          <a:p>
            <a:pPr marL="342900" marR="0" lvl="0" indent="-342900" algn="l" defTabSz="914400" rtl="0" eaLnBrk="0" fontAlgn="base" latinLnBrk="0" hangingPunct="0">
              <a:lnSpc>
                <a:spcPct val="100000"/>
              </a:lnSpc>
              <a:spcBef>
                <a:spcPct val="0"/>
              </a:spcBef>
              <a:spcAft>
                <a:spcPct val="0"/>
              </a:spcAft>
              <a:buClrTx/>
              <a:buSzTx/>
              <a:tabLst/>
            </a:pPr>
            <a:r>
              <a:rPr lang="cs-CZ" sz="1600">
                <a:latin typeface="Arial" pitchFamily="34" charset="0"/>
                <a:ea typeface="Calibri" pitchFamily="34" charset="0"/>
                <a:cs typeface="TimesNewRoman"/>
              </a:rPr>
              <a:t>	</a:t>
            </a:r>
            <a:r>
              <a:rPr lang="cs-CZ" sz="1600" smtClean="0">
                <a:latin typeface="Arial" pitchFamily="34" charset="0"/>
                <a:ea typeface="Calibri" pitchFamily="34" charset="0"/>
                <a:cs typeface="TimesNewRoman"/>
              </a:rPr>
              <a:t>	</a:t>
            </a:r>
            <a:r>
              <a:rPr kumimoji="0" lang="cs-CZ" sz="1600" b="1" i="1" u="sng" strike="noStrike" cap="none" normalizeH="0" baseline="0" smtClean="0">
                <a:ln>
                  <a:noFill/>
                </a:ln>
                <a:solidFill>
                  <a:schemeClr val="tx1"/>
                </a:solidFill>
                <a:effectLst/>
                <a:latin typeface="Arial" pitchFamily="34" charset="0"/>
                <a:ea typeface="Calibri" pitchFamily="34" charset="0"/>
                <a:cs typeface="TimesNewRoman"/>
              </a:rPr>
              <a:t>právnická osoba oprávněná hájit zájmy soutěžitelů nebo zákazníků</a:t>
            </a:r>
            <a:r>
              <a:rPr kumimoji="0" lang="cs-CZ" sz="1600" b="1" i="0" u="none" strike="noStrike" cap="none" normalizeH="0" baseline="0" smtClean="0">
                <a:ln>
                  <a:noFill/>
                </a:ln>
                <a:solidFill>
                  <a:schemeClr val="tx1"/>
                </a:solidFill>
                <a:effectLst/>
                <a:latin typeface="Arial" pitchFamily="34" charset="0"/>
                <a:ea typeface="Calibri" pitchFamily="34" charset="0"/>
                <a:cs typeface="TimesNewRoman"/>
              </a:rPr>
              <a:t>.</a:t>
            </a:r>
          </a:p>
          <a:p>
            <a:pPr marL="342900" marR="0" lvl="0" indent="-342900" algn="l" defTabSz="914400" rtl="0" eaLnBrk="0" fontAlgn="base" latinLnBrk="0" hangingPunct="0">
              <a:lnSpc>
                <a:spcPct val="100000"/>
              </a:lnSpc>
              <a:spcBef>
                <a:spcPct val="0"/>
              </a:spcBef>
              <a:spcAft>
                <a:spcPct val="0"/>
              </a:spcAft>
              <a:buClrTx/>
              <a:buSzTx/>
              <a:tabLst/>
            </a:pPr>
            <a:endParaRPr kumimoji="0" lang="cs-CZ" sz="1600" b="0" i="0" u="none" strike="noStrike" cap="none" normalizeH="0" baseline="0" smtClean="0">
              <a:ln>
                <a:noFill/>
              </a:ln>
              <a:solidFill>
                <a:schemeClr val="tx1"/>
              </a:solidFill>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tabLst/>
            </a:pPr>
            <a:endParaRPr kumimoji="0" lang="cs-CZ" sz="16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sz="1600" b="0" i="0" u="none" strike="noStrike" cap="none" normalizeH="0" baseline="0" smtClean="0">
                <a:ln>
                  <a:noFill/>
                </a:ln>
                <a:solidFill>
                  <a:schemeClr val="tx1"/>
                </a:solidFill>
                <a:effectLst/>
                <a:latin typeface="Arial" pitchFamily="34" charset="0"/>
                <a:ea typeface="Calibri" pitchFamily="34" charset="0"/>
                <a:cs typeface="TimesNewRoman"/>
              </a:rPr>
              <a:t>(2) Uplatní-li </a:t>
            </a:r>
            <a:r>
              <a:rPr kumimoji="0" lang="cs-CZ" sz="1600" b="1" i="1" u="sng" strike="noStrike" cap="none" normalizeH="0" baseline="0" smtClean="0">
                <a:ln>
                  <a:noFill/>
                </a:ln>
                <a:effectLst/>
                <a:latin typeface="Arial" pitchFamily="34" charset="0"/>
                <a:ea typeface="Calibri" pitchFamily="34" charset="0"/>
                <a:cs typeface="TimesNewRoman"/>
              </a:rPr>
              <a:t>spotřebitel</a:t>
            </a:r>
            <a:r>
              <a:rPr kumimoji="0" lang="cs-CZ" sz="1600" b="0" i="0" u="none" strike="noStrike" cap="none" normalizeH="0" baseline="0" smtClean="0">
                <a:ln>
                  <a:noFill/>
                </a:ln>
                <a:effectLst/>
                <a:latin typeface="Arial" pitchFamily="34" charset="0"/>
                <a:ea typeface="Calibri" pitchFamily="34" charset="0"/>
                <a:cs typeface="TimesNewRoman"/>
              </a:rPr>
              <a:t> právo, aby se rušitel zdržel nekalé soutěže nebo aby odstranil 	závadný stav a </a:t>
            </a:r>
            <a:r>
              <a:rPr kumimoji="0" lang="cs-CZ" sz="1600" b="0" i="0" u="none" strike="noStrike" cap="none" normalizeH="0" baseline="0" smtClean="0">
                <a:ln>
                  <a:noFill/>
                </a:ln>
                <a:solidFill>
                  <a:srgbClr val="00B050"/>
                </a:solidFill>
                <a:effectLst/>
                <a:latin typeface="Arial" pitchFamily="34" charset="0"/>
                <a:ea typeface="Calibri" pitchFamily="34" charset="0"/>
                <a:cs typeface="TimesNewRoman"/>
              </a:rPr>
              <a:t>jde-li o některý případ </a:t>
            </a:r>
            <a:r>
              <a:rPr kumimoji="0" lang="cs-CZ" sz="1600" b="0" i="0" u="none" strike="noStrike" cap="none" normalizeH="0" baseline="0" smtClean="0">
                <a:ln>
                  <a:noFill/>
                </a:ln>
                <a:effectLst/>
                <a:latin typeface="Arial" pitchFamily="34" charset="0"/>
                <a:ea typeface="Calibri" pitchFamily="34" charset="0"/>
                <a:cs typeface="TimesNewRoman"/>
              </a:rPr>
              <a:t>stanovený </a:t>
            </a:r>
            <a:r>
              <a:rPr kumimoji="0" lang="cs-CZ" sz="1600" b="1" i="0" u="none" strike="noStrike" cap="none" normalizeH="0" baseline="0" smtClean="0">
                <a:ln>
                  <a:noFill/>
                </a:ln>
                <a:solidFill>
                  <a:srgbClr val="00B050"/>
                </a:solidFill>
                <a:effectLst/>
                <a:latin typeface="Arial" pitchFamily="34" charset="0"/>
                <a:ea typeface="Calibri" pitchFamily="34" charset="0"/>
                <a:cs typeface="TimesNewRoman"/>
              </a:rPr>
              <a:t>v § 2976 až 2981 nebo v § 2987</a:t>
            </a:r>
            <a:r>
              <a:rPr kumimoji="0" lang="cs-CZ" sz="1600" b="0" i="0" u="none" strike="noStrike" cap="none" normalizeH="0" baseline="0" smtClean="0">
                <a:ln>
                  <a:noFill/>
                </a:ln>
                <a:effectLst/>
                <a:latin typeface="Arial" pitchFamily="34" charset="0"/>
                <a:ea typeface="Calibri" pitchFamily="34" charset="0"/>
                <a:cs typeface="TimesNewRoman"/>
              </a:rPr>
              <a:t>, 	</a:t>
            </a:r>
            <a:r>
              <a:rPr kumimoji="0" lang="cs-CZ" sz="1600" b="1" i="0" u="none" strike="noStrike" cap="none" normalizeH="0" baseline="0" smtClean="0">
                <a:ln>
                  <a:noFill/>
                </a:ln>
                <a:effectLst/>
                <a:latin typeface="Arial" pitchFamily="34" charset="0"/>
                <a:ea typeface="Calibri" pitchFamily="34" charset="0"/>
                <a:cs typeface="TimesNewRoman"/>
              </a:rPr>
              <a:t>musí rušitel prokázat</a:t>
            </a:r>
            <a:r>
              <a:rPr kumimoji="0" lang="cs-CZ" sz="1600" b="0" i="0" u="none" strike="noStrike" cap="none" normalizeH="0" baseline="0" smtClean="0">
                <a:ln>
                  <a:noFill/>
                </a:ln>
                <a:effectLst/>
                <a:latin typeface="Arial" pitchFamily="34" charset="0"/>
                <a:ea typeface="Calibri" pitchFamily="34" charset="0"/>
                <a:cs typeface="TimesNewRoman"/>
              </a:rPr>
              <a:t>, že se nekalé soutěže nedopustil. Uplatní-li spotřebitel právo 	na náhradu škody, musí rušitel prokázat, že škoda nebyla způsobena nekalou 	soutěží.</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sz="16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0" y="1700213"/>
            <a:ext cx="3132138" cy="504825"/>
          </a:xfrm>
          <a:prstGeom prst="rect">
            <a:avLst/>
          </a:prstGeom>
          <a:noFill/>
          <a:ln w="9525">
            <a:solidFill>
              <a:schemeClr val="tx1"/>
            </a:solidFill>
            <a:miter lim="800000"/>
            <a:headEnd/>
            <a:tailEnd/>
          </a:ln>
          <a:effectLst/>
        </p:spPr>
        <p:txBody>
          <a:bodyPr wrap="none" anchor="ctr"/>
          <a:lstStyle/>
          <a:p>
            <a:r>
              <a:rPr lang="cs-CZ" sz="1600" b="1"/>
              <a:t>Aktivně</a:t>
            </a:r>
            <a:r>
              <a:rPr lang="cs-CZ" sz="1600"/>
              <a:t> </a:t>
            </a:r>
            <a:r>
              <a:rPr lang="cs-CZ" sz="1600" b="1"/>
              <a:t>legitimované subjekty</a:t>
            </a:r>
          </a:p>
        </p:txBody>
      </p:sp>
      <p:sp>
        <p:nvSpPr>
          <p:cNvPr id="11270" name="Rectangle 6"/>
          <p:cNvSpPr>
            <a:spLocks noChangeArrowheads="1"/>
          </p:cNvSpPr>
          <p:nvPr/>
        </p:nvSpPr>
        <p:spPr bwMode="auto">
          <a:xfrm>
            <a:off x="428596" y="0"/>
            <a:ext cx="5000660" cy="649288"/>
          </a:xfrm>
          <a:prstGeom prst="rect">
            <a:avLst/>
          </a:prstGeom>
          <a:noFill/>
          <a:ln w="9525">
            <a:noFill/>
            <a:miter lim="800000"/>
            <a:headEnd/>
            <a:tailEnd/>
          </a:ln>
          <a:effectLst/>
        </p:spPr>
        <p:txBody>
          <a:bodyPr wrap="none" anchor="ctr"/>
          <a:lstStyle/>
          <a:p>
            <a:r>
              <a:rPr lang="cs-CZ" b="1" smtClean="0"/>
              <a:t>Ochrana </a:t>
            </a:r>
            <a:r>
              <a:rPr lang="cs-CZ" b="1" dirty="0"/>
              <a:t>proti nekalé </a:t>
            </a:r>
            <a:r>
              <a:rPr lang="cs-CZ" b="1" smtClean="0"/>
              <a:t>soutěži </a:t>
            </a:r>
            <a:r>
              <a:rPr lang="cs-CZ" b="1" smtClean="0">
                <a:solidFill>
                  <a:srgbClr val="C00000"/>
                </a:solidFill>
              </a:rPr>
              <a:t>– konkrétní subjekty </a:t>
            </a:r>
            <a:endParaRPr lang="cs-CZ" b="1" dirty="0">
              <a:solidFill>
                <a:srgbClr val="C00000"/>
              </a:solidFill>
            </a:endParaRPr>
          </a:p>
        </p:txBody>
      </p:sp>
      <p:sp>
        <p:nvSpPr>
          <p:cNvPr id="11272" name="Rectangle 8"/>
          <p:cNvSpPr>
            <a:spLocks noChangeArrowheads="1"/>
          </p:cNvSpPr>
          <p:nvPr/>
        </p:nvSpPr>
        <p:spPr bwMode="auto">
          <a:xfrm>
            <a:off x="19224" y="4487569"/>
            <a:ext cx="2824584" cy="576263"/>
          </a:xfrm>
          <a:prstGeom prst="rect">
            <a:avLst/>
          </a:prstGeom>
          <a:noFill/>
          <a:ln w="9525">
            <a:solidFill>
              <a:schemeClr val="tx1"/>
            </a:solidFill>
            <a:miter lim="800000"/>
            <a:headEnd/>
            <a:tailEnd/>
          </a:ln>
          <a:effectLst/>
        </p:spPr>
        <p:txBody>
          <a:bodyPr wrap="none" anchor="ctr"/>
          <a:lstStyle/>
          <a:p>
            <a:r>
              <a:rPr lang="cs-CZ" sz="1600" b="1"/>
              <a:t>Pasivně legitimované subjekty</a:t>
            </a:r>
          </a:p>
        </p:txBody>
      </p:sp>
      <p:sp>
        <p:nvSpPr>
          <p:cNvPr id="11277" name="Rectangle 13"/>
          <p:cNvSpPr>
            <a:spLocks noChangeArrowheads="1"/>
          </p:cNvSpPr>
          <p:nvPr/>
        </p:nvSpPr>
        <p:spPr bwMode="auto">
          <a:xfrm>
            <a:off x="4140201" y="981075"/>
            <a:ext cx="1003304" cy="287338"/>
          </a:xfrm>
          <a:prstGeom prst="rect">
            <a:avLst/>
          </a:prstGeom>
          <a:solidFill>
            <a:schemeClr val="bg1"/>
          </a:solidFill>
          <a:ln w="9525">
            <a:solidFill>
              <a:schemeClr val="tx1"/>
            </a:solidFill>
            <a:miter lim="800000"/>
            <a:headEnd/>
            <a:tailEnd/>
          </a:ln>
          <a:effectLst/>
        </p:spPr>
        <p:txBody>
          <a:bodyPr wrap="none" anchor="ctr"/>
          <a:lstStyle/>
          <a:p>
            <a:endParaRPr lang="cs-CZ" sz="1400" b="1"/>
          </a:p>
          <a:p>
            <a:r>
              <a:rPr lang="cs-CZ" sz="1400" b="1"/>
              <a:t>soutěžitel</a:t>
            </a:r>
          </a:p>
          <a:p>
            <a:endParaRPr lang="cs-CZ"/>
          </a:p>
        </p:txBody>
      </p:sp>
      <p:sp>
        <p:nvSpPr>
          <p:cNvPr id="11279" name="Rectangle 15"/>
          <p:cNvSpPr>
            <a:spLocks noChangeArrowheads="1"/>
          </p:cNvSpPr>
          <p:nvPr/>
        </p:nvSpPr>
        <p:spPr bwMode="auto">
          <a:xfrm>
            <a:off x="4786314" y="1785926"/>
            <a:ext cx="1071569" cy="287338"/>
          </a:xfrm>
          <a:prstGeom prst="rect">
            <a:avLst/>
          </a:prstGeom>
          <a:solidFill>
            <a:schemeClr val="bg1"/>
          </a:solidFill>
          <a:ln w="9525">
            <a:solidFill>
              <a:schemeClr val="tx1"/>
            </a:solidFill>
            <a:miter lim="800000"/>
            <a:headEnd/>
            <a:tailEnd/>
          </a:ln>
          <a:effectLst/>
        </p:spPr>
        <p:txBody>
          <a:bodyPr wrap="none" anchor="ctr"/>
          <a:lstStyle/>
          <a:p>
            <a:endParaRPr lang="cs-CZ" sz="1400" b="1"/>
          </a:p>
          <a:p>
            <a:r>
              <a:rPr lang="cs-CZ" sz="1400" b="1" smtClean="0"/>
              <a:t>spotřebitelé</a:t>
            </a:r>
          </a:p>
          <a:p>
            <a:endParaRPr lang="cs-CZ"/>
          </a:p>
        </p:txBody>
      </p:sp>
      <p:sp>
        <p:nvSpPr>
          <p:cNvPr id="11280" name="Rectangle 16"/>
          <p:cNvSpPr>
            <a:spLocks noChangeArrowheads="1"/>
          </p:cNvSpPr>
          <p:nvPr/>
        </p:nvSpPr>
        <p:spPr bwMode="auto">
          <a:xfrm>
            <a:off x="5143505" y="2214554"/>
            <a:ext cx="1000132" cy="360362"/>
          </a:xfrm>
          <a:prstGeom prst="rect">
            <a:avLst/>
          </a:prstGeom>
          <a:solidFill>
            <a:schemeClr val="bg1"/>
          </a:solidFill>
          <a:ln w="9525">
            <a:solidFill>
              <a:schemeClr val="tx1"/>
            </a:solidFill>
            <a:miter lim="800000"/>
            <a:headEnd/>
            <a:tailEnd/>
          </a:ln>
          <a:effectLst/>
        </p:spPr>
        <p:txBody>
          <a:bodyPr wrap="none" anchor="ctr"/>
          <a:lstStyle/>
          <a:p>
            <a:r>
              <a:rPr lang="cs-CZ" sz="1400" smtClean="0"/>
              <a:t>jiná </a:t>
            </a:r>
            <a:r>
              <a:rPr lang="cs-CZ" sz="1400"/>
              <a:t>osoba</a:t>
            </a:r>
          </a:p>
        </p:txBody>
      </p:sp>
      <p:sp>
        <p:nvSpPr>
          <p:cNvPr id="11281" name="Rectangle 17"/>
          <p:cNvSpPr>
            <a:spLocks noChangeArrowheads="1"/>
          </p:cNvSpPr>
          <p:nvPr/>
        </p:nvSpPr>
        <p:spPr bwMode="auto">
          <a:xfrm>
            <a:off x="4643438" y="3178967"/>
            <a:ext cx="2857520" cy="1643074"/>
          </a:xfrm>
          <a:prstGeom prst="rect">
            <a:avLst/>
          </a:prstGeom>
          <a:solidFill>
            <a:schemeClr val="bg1"/>
          </a:solidFill>
          <a:ln w="9525">
            <a:solidFill>
              <a:schemeClr val="tx1"/>
            </a:solidFill>
            <a:miter lim="800000"/>
            <a:headEnd/>
            <a:tailEnd/>
          </a:ln>
          <a:effectLst/>
        </p:spPr>
        <p:txBody>
          <a:bodyPr wrap="none" anchor="ctr"/>
          <a:lstStyle/>
          <a:p>
            <a:pPr algn="l"/>
            <a:r>
              <a:rPr lang="cs-CZ" sz="1400" b="1" smtClean="0"/>
              <a:t>právnická </a:t>
            </a:r>
            <a:r>
              <a:rPr lang="cs-CZ" sz="1400" b="1" dirty="0"/>
              <a:t>osoba</a:t>
            </a:r>
            <a:r>
              <a:rPr lang="cs-CZ" sz="1400" dirty="0"/>
              <a:t> </a:t>
            </a:r>
          </a:p>
          <a:p>
            <a:pPr algn="l"/>
            <a:r>
              <a:rPr lang="cs-CZ" sz="1400" dirty="0"/>
              <a:t>oprávněná </a:t>
            </a:r>
            <a:r>
              <a:rPr lang="cs-CZ" sz="1400"/>
              <a:t>hájit </a:t>
            </a:r>
            <a:r>
              <a:rPr lang="cs-CZ" sz="1400" smtClean="0"/>
              <a:t>zájmy  soutěžitelů</a:t>
            </a:r>
          </a:p>
          <a:p>
            <a:pPr algn="ctr"/>
            <a:r>
              <a:rPr lang="cs-CZ" sz="1400" smtClean="0"/>
              <a:t>nebo</a:t>
            </a:r>
            <a:endParaRPr lang="cs-CZ" sz="1400" dirty="0"/>
          </a:p>
          <a:p>
            <a:r>
              <a:rPr lang="cs-CZ" sz="1400" b="1" smtClean="0"/>
              <a:t>právnická osoba</a:t>
            </a:r>
            <a:r>
              <a:rPr lang="cs-CZ" sz="1400" smtClean="0"/>
              <a:t> </a:t>
            </a:r>
          </a:p>
          <a:p>
            <a:r>
              <a:rPr lang="cs-CZ" sz="1400" smtClean="0"/>
              <a:t>oprávněná hájit zájmy  zákazníků</a:t>
            </a:r>
          </a:p>
        </p:txBody>
      </p:sp>
      <p:sp>
        <p:nvSpPr>
          <p:cNvPr id="11284" name="Rectangle 20"/>
          <p:cNvSpPr>
            <a:spLocks noChangeArrowheads="1"/>
          </p:cNvSpPr>
          <p:nvPr/>
        </p:nvSpPr>
        <p:spPr bwMode="auto">
          <a:xfrm>
            <a:off x="2051720" y="5063832"/>
            <a:ext cx="1295400" cy="792162"/>
          </a:xfrm>
          <a:prstGeom prst="rect">
            <a:avLst/>
          </a:prstGeom>
          <a:solidFill>
            <a:schemeClr val="bg1"/>
          </a:solidFill>
          <a:ln w="9525">
            <a:solidFill>
              <a:schemeClr val="tx1"/>
            </a:solidFill>
            <a:miter lim="800000"/>
            <a:headEnd/>
            <a:tailEnd/>
          </a:ln>
          <a:effectLst/>
        </p:spPr>
        <p:txBody>
          <a:bodyPr wrap="none" anchor="ctr"/>
          <a:lstStyle/>
          <a:p>
            <a:endParaRPr lang="cs-CZ" sz="1400" b="1" dirty="0"/>
          </a:p>
          <a:p>
            <a:r>
              <a:rPr lang="cs-CZ" sz="1400" b="1" dirty="0" smtClean="0">
                <a:solidFill>
                  <a:srgbClr val="CE32D2"/>
                </a:solidFill>
              </a:rPr>
              <a:t>       rušitel</a:t>
            </a:r>
            <a:endParaRPr lang="cs-CZ" sz="1400" b="1" dirty="0">
              <a:solidFill>
                <a:srgbClr val="CE32D2"/>
              </a:solidFill>
            </a:endParaRPr>
          </a:p>
          <a:p>
            <a:endParaRPr lang="cs-CZ" dirty="0"/>
          </a:p>
        </p:txBody>
      </p:sp>
      <p:sp>
        <p:nvSpPr>
          <p:cNvPr id="11287" name="Line 23"/>
          <p:cNvSpPr>
            <a:spLocks noChangeShapeType="1"/>
          </p:cNvSpPr>
          <p:nvPr/>
        </p:nvSpPr>
        <p:spPr bwMode="auto">
          <a:xfrm flipV="1">
            <a:off x="3132138" y="1125538"/>
            <a:ext cx="1008062" cy="719137"/>
          </a:xfrm>
          <a:prstGeom prst="line">
            <a:avLst/>
          </a:prstGeom>
          <a:noFill/>
          <a:ln w="9525">
            <a:solidFill>
              <a:schemeClr val="tx1"/>
            </a:solidFill>
            <a:round/>
            <a:headEnd/>
            <a:tailEnd type="triangle" w="med" len="med"/>
          </a:ln>
          <a:effectLst/>
        </p:spPr>
        <p:txBody>
          <a:bodyPr/>
          <a:lstStyle/>
          <a:p>
            <a:endParaRPr lang="cs-CZ"/>
          </a:p>
        </p:txBody>
      </p:sp>
      <p:sp>
        <p:nvSpPr>
          <p:cNvPr id="11288" name="Line 24"/>
          <p:cNvSpPr>
            <a:spLocks noChangeShapeType="1"/>
          </p:cNvSpPr>
          <p:nvPr/>
        </p:nvSpPr>
        <p:spPr bwMode="auto">
          <a:xfrm flipV="1">
            <a:off x="3132138" y="1557338"/>
            <a:ext cx="1368425" cy="358775"/>
          </a:xfrm>
          <a:prstGeom prst="line">
            <a:avLst/>
          </a:prstGeom>
          <a:noFill/>
          <a:ln w="9525">
            <a:solidFill>
              <a:schemeClr val="tx1"/>
            </a:solidFill>
            <a:round/>
            <a:headEnd/>
            <a:tailEnd type="triangle" w="med" len="med"/>
          </a:ln>
          <a:effectLst/>
        </p:spPr>
        <p:txBody>
          <a:bodyPr/>
          <a:lstStyle/>
          <a:p>
            <a:endParaRPr lang="cs-CZ"/>
          </a:p>
        </p:txBody>
      </p:sp>
      <p:sp>
        <p:nvSpPr>
          <p:cNvPr id="11289" name="Line 25"/>
          <p:cNvSpPr>
            <a:spLocks noChangeShapeType="1"/>
          </p:cNvSpPr>
          <p:nvPr/>
        </p:nvSpPr>
        <p:spPr bwMode="auto">
          <a:xfrm>
            <a:off x="3143240" y="2000240"/>
            <a:ext cx="2000264" cy="285752"/>
          </a:xfrm>
          <a:prstGeom prst="line">
            <a:avLst/>
          </a:prstGeom>
          <a:noFill/>
          <a:ln w="9525">
            <a:solidFill>
              <a:schemeClr val="tx1"/>
            </a:solidFill>
            <a:round/>
            <a:headEnd/>
            <a:tailEnd type="triangle" w="med" len="med"/>
          </a:ln>
          <a:effectLst/>
        </p:spPr>
        <p:txBody>
          <a:bodyPr/>
          <a:lstStyle/>
          <a:p>
            <a:endParaRPr lang="cs-CZ"/>
          </a:p>
        </p:txBody>
      </p:sp>
      <p:sp>
        <p:nvSpPr>
          <p:cNvPr id="11290" name="Line 26"/>
          <p:cNvSpPr>
            <a:spLocks noChangeShapeType="1"/>
          </p:cNvSpPr>
          <p:nvPr/>
        </p:nvSpPr>
        <p:spPr bwMode="auto">
          <a:xfrm>
            <a:off x="3132138" y="2060575"/>
            <a:ext cx="1511300" cy="1368425"/>
          </a:xfrm>
          <a:prstGeom prst="line">
            <a:avLst/>
          </a:prstGeom>
          <a:noFill/>
          <a:ln w="9525">
            <a:solidFill>
              <a:schemeClr val="tx1"/>
            </a:solidFill>
            <a:round/>
            <a:headEnd/>
            <a:tailEnd type="triangle" w="med" len="med"/>
          </a:ln>
          <a:effectLst/>
        </p:spPr>
        <p:txBody>
          <a:bodyPr/>
          <a:lstStyle/>
          <a:p>
            <a:endParaRPr lang="cs-CZ"/>
          </a:p>
        </p:txBody>
      </p:sp>
      <p:sp>
        <p:nvSpPr>
          <p:cNvPr id="16" name="Rectangle 13"/>
          <p:cNvSpPr>
            <a:spLocks noChangeArrowheads="1"/>
          </p:cNvSpPr>
          <p:nvPr/>
        </p:nvSpPr>
        <p:spPr bwMode="auto">
          <a:xfrm>
            <a:off x="4500562" y="1428736"/>
            <a:ext cx="928693" cy="287338"/>
          </a:xfrm>
          <a:prstGeom prst="rect">
            <a:avLst/>
          </a:prstGeom>
          <a:solidFill>
            <a:schemeClr val="bg1"/>
          </a:solidFill>
          <a:ln w="9525">
            <a:solidFill>
              <a:schemeClr val="tx1"/>
            </a:solidFill>
            <a:miter lim="800000"/>
            <a:headEnd/>
            <a:tailEnd/>
          </a:ln>
          <a:effectLst/>
        </p:spPr>
        <p:txBody>
          <a:bodyPr wrap="none" anchor="ctr"/>
          <a:lstStyle/>
          <a:p>
            <a:endParaRPr lang="cs-CZ" sz="1400" b="1" dirty="0"/>
          </a:p>
          <a:p>
            <a:r>
              <a:rPr lang="cs-CZ" sz="1400" b="1" smtClean="0"/>
              <a:t>zákazník</a:t>
            </a:r>
          </a:p>
          <a:p>
            <a:endParaRPr lang="cs-CZ" dirty="0"/>
          </a:p>
        </p:txBody>
      </p:sp>
      <p:sp>
        <p:nvSpPr>
          <p:cNvPr id="17" name="Line 24"/>
          <p:cNvSpPr>
            <a:spLocks noChangeShapeType="1"/>
          </p:cNvSpPr>
          <p:nvPr/>
        </p:nvSpPr>
        <p:spPr bwMode="auto">
          <a:xfrm flipV="1">
            <a:off x="3143240" y="1928800"/>
            <a:ext cx="1643074" cy="2"/>
          </a:xfrm>
          <a:prstGeom prst="line">
            <a:avLst/>
          </a:prstGeom>
          <a:noFill/>
          <a:ln w="9525">
            <a:solidFill>
              <a:schemeClr val="tx1"/>
            </a:solidFill>
            <a:round/>
            <a:headEnd/>
            <a:tailEnd type="triangle" w="med" len="med"/>
          </a:ln>
          <a:effectLst/>
        </p:spPr>
        <p:txBody>
          <a:bodyPr/>
          <a:lstStyle/>
          <a:p>
            <a:endParaRPr lang="cs-CZ"/>
          </a:p>
        </p:txBody>
      </p:sp>
      <p:sp>
        <p:nvSpPr>
          <p:cNvPr id="19" name="TextovéPole 18"/>
          <p:cNvSpPr txBox="1"/>
          <p:nvPr/>
        </p:nvSpPr>
        <p:spPr>
          <a:xfrm>
            <a:off x="4071934" y="785794"/>
            <a:ext cx="3429024" cy="2031325"/>
          </a:xfrm>
          <a:prstGeom prst="rect">
            <a:avLst/>
          </a:prstGeom>
          <a:noFill/>
          <a:ln>
            <a:solidFill>
              <a:schemeClr val="tx1"/>
            </a:solidFill>
          </a:ln>
        </p:spPr>
        <p:txBody>
          <a:bodyPr wrap="square" rtlCol="0">
            <a:spAutoFit/>
          </a:bodyPr>
          <a:lstStyle/>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a:p>
        </p:txBody>
      </p:sp>
      <p:sp>
        <p:nvSpPr>
          <p:cNvPr id="20" name="Obdélník 19"/>
          <p:cNvSpPr/>
          <p:nvPr/>
        </p:nvSpPr>
        <p:spPr>
          <a:xfrm>
            <a:off x="6572264" y="142852"/>
            <a:ext cx="2420343" cy="369332"/>
          </a:xfrm>
          <a:prstGeom prst="rect">
            <a:avLst/>
          </a:prstGeom>
          <a:ln>
            <a:noFill/>
          </a:ln>
        </p:spPr>
        <p:txBody>
          <a:bodyPr wrap="none">
            <a:spAutoFit/>
          </a:bodyPr>
          <a:lstStyle/>
          <a:p>
            <a:r>
              <a:rPr lang="cs-CZ" b="1" smtClean="0">
                <a:solidFill>
                  <a:srgbClr val="00B050"/>
                </a:solidFill>
              </a:rPr>
              <a:t>podle § 2988 – 2989 OZ</a:t>
            </a:r>
          </a:p>
        </p:txBody>
      </p:sp>
      <p:sp>
        <p:nvSpPr>
          <p:cNvPr id="21" name="Obdélník 20"/>
          <p:cNvSpPr/>
          <p:nvPr/>
        </p:nvSpPr>
        <p:spPr>
          <a:xfrm>
            <a:off x="6215074" y="1000108"/>
            <a:ext cx="1143008" cy="1077218"/>
          </a:xfrm>
          <a:prstGeom prst="rect">
            <a:avLst/>
          </a:prstGeom>
          <a:solidFill>
            <a:schemeClr val="bg1"/>
          </a:solidFill>
        </p:spPr>
        <p:txBody>
          <a:bodyPr wrap="square">
            <a:spAutoFit/>
          </a:bodyPr>
          <a:lstStyle/>
          <a:p>
            <a:pPr lvl="0" eaLnBrk="0" fontAlgn="base" hangingPunct="0">
              <a:spcBef>
                <a:spcPct val="0"/>
              </a:spcBef>
              <a:spcAft>
                <a:spcPct val="0"/>
              </a:spcAft>
            </a:pPr>
            <a:r>
              <a:rPr lang="cs-CZ" sz="1600" b="1" smtClean="0">
                <a:cs typeface="Arial" pitchFamily="34" charset="0"/>
              </a:rPr>
              <a:t>Osoby</a:t>
            </a:r>
          </a:p>
          <a:p>
            <a:pPr lvl="0" eaLnBrk="0" fontAlgn="base" hangingPunct="0">
              <a:spcBef>
                <a:spcPct val="0"/>
              </a:spcBef>
              <a:spcAft>
                <a:spcPct val="0"/>
              </a:spcAft>
            </a:pPr>
            <a:r>
              <a:rPr lang="cs-CZ" sz="1600" b="1" smtClean="0">
                <a:cs typeface="Arial" pitchFamily="34" charset="0"/>
              </a:rPr>
              <a:t>dotčené</a:t>
            </a:r>
          </a:p>
          <a:p>
            <a:pPr lvl="0" eaLnBrk="0" fontAlgn="base" hangingPunct="0">
              <a:spcBef>
                <a:spcPct val="0"/>
              </a:spcBef>
              <a:spcAft>
                <a:spcPct val="0"/>
              </a:spcAft>
            </a:pPr>
            <a:r>
              <a:rPr lang="cs-CZ" sz="1600" b="1" smtClean="0">
                <a:cs typeface="Arial" pitchFamily="34" charset="0"/>
              </a:rPr>
              <a:t>nekalou </a:t>
            </a:r>
          </a:p>
          <a:p>
            <a:pPr lvl="0" eaLnBrk="0" fontAlgn="base" hangingPunct="0">
              <a:spcBef>
                <a:spcPct val="0"/>
              </a:spcBef>
              <a:spcAft>
                <a:spcPct val="0"/>
              </a:spcAft>
            </a:pPr>
            <a:r>
              <a:rPr lang="cs-CZ" sz="1600" b="1" smtClean="0">
                <a:cs typeface="Arial" pitchFamily="34" charset="0"/>
              </a:rPr>
              <a:t>soutěží</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174287" y="17798"/>
            <a:ext cx="3191643" cy="576262"/>
          </a:xfrm>
          <a:prstGeom prst="rect">
            <a:avLst/>
          </a:prstGeom>
          <a:no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000" b="1" i="0" u="none" strike="noStrike" kern="1200" cap="none" spc="0" normalizeH="0" baseline="0" noProof="0" dirty="0">
                <a:ln>
                  <a:noFill/>
                </a:ln>
                <a:effectLst/>
                <a:uLnTx/>
                <a:uFillTx/>
                <a:latin typeface="Calibri"/>
                <a:ea typeface="+mn-ea"/>
                <a:cs typeface="+mn-cs"/>
              </a:rPr>
              <a:t>Ochrana proti nekalé soutěži</a:t>
            </a:r>
          </a:p>
        </p:txBody>
      </p:sp>
      <p:sp>
        <p:nvSpPr>
          <p:cNvPr id="36867" name="Line 3"/>
          <p:cNvSpPr>
            <a:spLocks noChangeShapeType="1"/>
          </p:cNvSpPr>
          <p:nvPr/>
        </p:nvSpPr>
        <p:spPr bwMode="auto">
          <a:xfrm>
            <a:off x="214282" y="1214422"/>
            <a:ext cx="504825" cy="0"/>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68" name="Text Box 4"/>
          <p:cNvSpPr txBox="1">
            <a:spLocks noChangeArrowheads="1"/>
          </p:cNvSpPr>
          <p:nvPr/>
        </p:nvSpPr>
        <p:spPr bwMode="auto">
          <a:xfrm>
            <a:off x="785786" y="1071546"/>
            <a:ext cx="1580626" cy="338554"/>
          </a:xfrm>
          <a:prstGeom prst="rect">
            <a:avLst/>
          </a:prstGeom>
          <a:solidFill>
            <a:schemeClr val="bg1"/>
          </a:solidFill>
          <a:ln w="9525">
            <a:noFill/>
            <a:miter lim="800000"/>
            <a:headEnd/>
            <a:tailEnd/>
          </a:ln>
          <a:effec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600" b="1" i="0" u="none" strike="noStrike" kern="1200" cap="none" spc="0" normalizeH="0" baseline="0" noProof="0">
                <a:ln>
                  <a:noFill/>
                </a:ln>
                <a:solidFill>
                  <a:srgbClr val="FF0000"/>
                </a:solidFill>
                <a:effectLst/>
                <a:uLnTx/>
                <a:uFillTx/>
                <a:latin typeface="Calibri"/>
                <a:ea typeface="+mn-ea"/>
                <a:cs typeface="+mn-cs"/>
              </a:rPr>
              <a:t>soukromoprávní</a:t>
            </a:r>
          </a:p>
        </p:txBody>
      </p:sp>
      <p:sp>
        <p:nvSpPr>
          <p:cNvPr id="36869" name="Line 5"/>
          <p:cNvSpPr>
            <a:spLocks noChangeShapeType="1"/>
          </p:cNvSpPr>
          <p:nvPr/>
        </p:nvSpPr>
        <p:spPr bwMode="auto">
          <a:xfrm flipV="1">
            <a:off x="2357422" y="900614"/>
            <a:ext cx="1809746" cy="385246"/>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70" name="Text Box 6"/>
          <p:cNvSpPr txBox="1">
            <a:spLocks noChangeArrowheads="1"/>
          </p:cNvSpPr>
          <p:nvPr/>
        </p:nvSpPr>
        <p:spPr bwMode="auto">
          <a:xfrm>
            <a:off x="4167169" y="723275"/>
            <a:ext cx="3933224" cy="338554"/>
          </a:xfrm>
          <a:prstGeom prst="rect">
            <a:avLst/>
          </a:prstGeom>
          <a:solidFill>
            <a:srgbClr val="FBF88D"/>
          </a:solidFill>
          <a:ln w="9525">
            <a:solidFill>
              <a:schemeClr val="tx1"/>
            </a:solid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a:solidFill>
                  <a:prstClr val="black"/>
                </a:solidFill>
                <a:latin typeface="Calibri"/>
              </a:rPr>
              <a:t>h</a:t>
            </a:r>
            <a:r>
              <a:rPr kumimoji="0" lang="cs-CZ" sz="1600" b="0" i="0" u="none" strike="noStrike" kern="1200" cap="none" spc="0" normalizeH="0" baseline="0" noProof="0" smtClean="0">
                <a:ln>
                  <a:noFill/>
                </a:ln>
                <a:solidFill>
                  <a:prstClr val="black"/>
                </a:solidFill>
                <a:effectLst/>
                <a:uLnTx/>
                <a:uFillTx/>
                <a:latin typeface="Calibri"/>
                <a:ea typeface="+mn-ea"/>
                <a:cs typeface="+mn-cs"/>
              </a:rPr>
              <a:t>motněprávní - </a:t>
            </a:r>
            <a:r>
              <a:rPr kumimoji="0" lang="cs-CZ" sz="1600" i="0" u="none" strike="noStrike" kern="1200" cap="none" spc="0" normalizeH="0" baseline="0" noProof="0" smtClean="0">
                <a:ln>
                  <a:noFill/>
                </a:ln>
                <a:effectLst/>
                <a:uLnTx/>
                <a:uFillTx/>
                <a:latin typeface="Calibri"/>
                <a:ea typeface="+mn-ea"/>
                <a:cs typeface="+mn-cs"/>
              </a:rPr>
              <a:t>podle </a:t>
            </a:r>
            <a:r>
              <a:rPr kumimoji="0" lang="cs-CZ" sz="1600" b="1" i="0" u="none" strike="noStrike" kern="1200" cap="none" spc="0" normalizeH="0" baseline="0" noProof="0">
                <a:ln>
                  <a:noFill/>
                </a:ln>
                <a:solidFill>
                  <a:srgbClr val="00B050"/>
                </a:solidFill>
                <a:effectLst/>
                <a:uLnTx/>
                <a:uFillTx/>
                <a:latin typeface="Calibri"/>
                <a:ea typeface="+mn-ea"/>
                <a:cs typeface="+mn-cs"/>
              </a:rPr>
              <a:t>občanského </a:t>
            </a:r>
            <a:r>
              <a:rPr kumimoji="0" lang="cs-CZ" sz="1600" b="1" i="0" u="none" strike="noStrike" kern="1200" cap="none" spc="0" normalizeH="0" baseline="0" noProof="0" smtClean="0">
                <a:ln>
                  <a:noFill/>
                </a:ln>
                <a:solidFill>
                  <a:srgbClr val="00B050"/>
                </a:solidFill>
                <a:effectLst/>
                <a:uLnTx/>
                <a:uFillTx/>
                <a:latin typeface="Calibri"/>
                <a:ea typeface="+mn-ea"/>
                <a:cs typeface="+mn-cs"/>
              </a:rPr>
              <a:t>zákoníku </a:t>
            </a:r>
            <a:r>
              <a:rPr kumimoji="0" lang="cs-CZ" sz="1600" b="0" i="0" u="none" strike="noStrike" kern="1200" cap="none" spc="0" normalizeH="0" baseline="0" noProof="0" smtClean="0">
                <a:ln>
                  <a:noFill/>
                </a:ln>
                <a:solidFill>
                  <a:prstClr val="black"/>
                </a:solidFill>
                <a:effectLst/>
                <a:uLnTx/>
                <a:uFillTx/>
                <a:latin typeface="Calibri"/>
                <a:ea typeface="+mn-ea"/>
                <a:cs typeface="+mn-cs"/>
              </a:rPr>
              <a:t>:</a:t>
            </a:r>
            <a:endParaRPr kumimoji="0" lang="cs-CZ" sz="1600" b="0" i="0" u="none" strike="noStrike" kern="1200" cap="none" spc="0" normalizeH="0" baseline="0" noProof="0">
              <a:ln>
                <a:noFill/>
              </a:ln>
              <a:solidFill>
                <a:prstClr val="black"/>
              </a:solidFill>
              <a:effectLst/>
              <a:uLnTx/>
              <a:uFillTx/>
              <a:latin typeface="Calibri"/>
              <a:ea typeface="+mn-ea"/>
              <a:cs typeface="+mn-cs"/>
            </a:endParaRPr>
          </a:p>
        </p:txBody>
      </p:sp>
      <p:sp>
        <p:nvSpPr>
          <p:cNvPr id="36872" name="Text Box 8"/>
          <p:cNvSpPr txBox="1">
            <a:spLocks noChangeArrowheads="1"/>
          </p:cNvSpPr>
          <p:nvPr/>
        </p:nvSpPr>
        <p:spPr bwMode="auto">
          <a:xfrm>
            <a:off x="5241925" y="1916113"/>
            <a:ext cx="298450" cy="336550"/>
          </a:xfrm>
          <a:prstGeom prst="rect">
            <a:avLst/>
          </a:prstGeom>
          <a:noFill/>
          <a:ln w="9525">
            <a:noFill/>
            <a:miter lim="800000"/>
            <a:headEnd/>
            <a:tailEnd/>
          </a:ln>
          <a:effec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600" b="0" i="0" u="none" strike="noStrike" kern="1200" cap="none" spc="0" normalizeH="0" baseline="0" noProof="0">
                <a:ln>
                  <a:noFill/>
                </a:ln>
                <a:solidFill>
                  <a:prstClr val="black"/>
                </a:solidFill>
                <a:effectLst/>
                <a:uLnTx/>
                <a:uFillTx/>
                <a:latin typeface="Calibri"/>
                <a:ea typeface="+mn-ea"/>
                <a:cs typeface="+mn-cs"/>
              </a:rPr>
              <a:t>  </a:t>
            </a:r>
            <a:endParaRPr kumimoji="0" lang="cs-CZ" sz="1400" b="0" i="0" u="none" strike="noStrike" kern="1200" cap="none" spc="0" normalizeH="0" baseline="0" noProof="0">
              <a:ln>
                <a:noFill/>
              </a:ln>
              <a:solidFill>
                <a:prstClr val="black"/>
              </a:solidFill>
              <a:effectLst/>
              <a:uLnTx/>
              <a:uFillTx/>
              <a:latin typeface="Calibri"/>
              <a:ea typeface="+mn-ea"/>
              <a:cs typeface="+mn-cs"/>
            </a:endParaRPr>
          </a:p>
        </p:txBody>
      </p:sp>
      <p:sp>
        <p:nvSpPr>
          <p:cNvPr id="36873" name="Text Box 9"/>
          <p:cNvSpPr txBox="1">
            <a:spLocks noChangeArrowheads="1"/>
          </p:cNvSpPr>
          <p:nvPr/>
        </p:nvSpPr>
        <p:spPr bwMode="auto">
          <a:xfrm>
            <a:off x="4140200" y="2852738"/>
            <a:ext cx="184150" cy="366712"/>
          </a:xfrm>
          <a:prstGeom prst="rect">
            <a:avLst/>
          </a:prstGeom>
          <a:noFill/>
          <a:ln w="9525">
            <a:noFill/>
            <a:miter lim="800000"/>
            <a:headEnd/>
            <a:tailEnd/>
          </a:ln>
          <a:effec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77" name="Text Box 13"/>
          <p:cNvSpPr txBox="1">
            <a:spLocks noChangeArrowheads="1"/>
          </p:cNvSpPr>
          <p:nvPr/>
        </p:nvSpPr>
        <p:spPr bwMode="auto">
          <a:xfrm>
            <a:off x="849313" y="3860800"/>
            <a:ext cx="1367297" cy="338554"/>
          </a:xfrm>
          <a:prstGeom prst="rect">
            <a:avLst/>
          </a:prstGeom>
          <a:solidFill>
            <a:schemeClr val="bg1"/>
          </a:solidFill>
          <a:ln w="9525">
            <a:noFill/>
            <a:miter lim="800000"/>
            <a:headEnd/>
            <a:tailEnd/>
          </a:ln>
          <a:effec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600" b="1" i="0" u="none" strike="noStrike" kern="1200" cap="none" spc="0" normalizeH="0" baseline="0" noProof="0">
                <a:ln>
                  <a:noFill/>
                </a:ln>
                <a:solidFill>
                  <a:srgbClr val="FF0000"/>
                </a:solidFill>
                <a:effectLst/>
                <a:uLnTx/>
                <a:uFillTx/>
                <a:latin typeface="Calibri"/>
                <a:ea typeface="+mn-ea"/>
                <a:cs typeface="+mn-cs"/>
              </a:rPr>
              <a:t>veřejnoprávní</a:t>
            </a:r>
          </a:p>
        </p:txBody>
      </p:sp>
      <p:sp>
        <p:nvSpPr>
          <p:cNvPr id="36878" name="Line 14"/>
          <p:cNvSpPr>
            <a:spLocks noChangeShapeType="1"/>
          </p:cNvSpPr>
          <p:nvPr/>
        </p:nvSpPr>
        <p:spPr bwMode="auto">
          <a:xfrm>
            <a:off x="250825" y="4005263"/>
            <a:ext cx="504825" cy="0"/>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79" name="Line 15"/>
          <p:cNvSpPr>
            <a:spLocks noChangeShapeType="1"/>
          </p:cNvSpPr>
          <p:nvPr/>
        </p:nvSpPr>
        <p:spPr bwMode="auto">
          <a:xfrm>
            <a:off x="2339975" y="4076700"/>
            <a:ext cx="1079500" cy="0"/>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80" name="Text Box 16"/>
          <p:cNvSpPr txBox="1">
            <a:spLocks noChangeArrowheads="1"/>
          </p:cNvSpPr>
          <p:nvPr/>
        </p:nvSpPr>
        <p:spPr bwMode="auto">
          <a:xfrm>
            <a:off x="3419475" y="3933825"/>
            <a:ext cx="4233876" cy="338554"/>
          </a:xfrm>
          <a:prstGeom prst="rect">
            <a:avLst/>
          </a:prstGeom>
          <a:solidFill>
            <a:schemeClr val="bg2">
              <a:lumMod val="90000"/>
            </a:schemeClr>
          </a:solidFill>
          <a:ln w="9525">
            <a:solidFill>
              <a:schemeClr val="tx1"/>
            </a:solid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a:solidFill>
                  <a:prstClr val="black"/>
                </a:solidFill>
                <a:latin typeface="Calibri"/>
              </a:rPr>
              <a:t>t</a:t>
            </a:r>
            <a:r>
              <a:rPr kumimoji="0" lang="cs-CZ" sz="1600" b="0" i="0" u="none" strike="noStrike" kern="1200" cap="none" spc="0" normalizeH="0" baseline="0" noProof="0" smtClean="0">
                <a:ln>
                  <a:noFill/>
                </a:ln>
                <a:solidFill>
                  <a:prstClr val="black"/>
                </a:solidFill>
                <a:effectLst/>
                <a:uLnTx/>
                <a:uFillTx/>
                <a:latin typeface="Calibri"/>
                <a:ea typeface="+mn-ea"/>
                <a:cs typeface="+mn-cs"/>
              </a:rPr>
              <a:t>restně-právní oblast - podle </a:t>
            </a:r>
            <a:r>
              <a:rPr kumimoji="0" lang="cs-CZ" sz="1600" b="1" i="0" u="none" strike="noStrike" kern="1200" cap="none" spc="0" normalizeH="0" baseline="0" noProof="0">
                <a:ln>
                  <a:noFill/>
                </a:ln>
                <a:solidFill>
                  <a:srgbClr val="7030A0"/>
                </a:solidFill>
                <a:effectLst/>
                <a:uLnTx/>
                <a:uFillTx/>
                <a:latin typeface="Calibri"/>
                <a:ea typeface="+mn-ea"/>
                <a:cs typeface="+mn-cs"/>
              </a:rPr>
              <a:t>trestního </a:t>
            </a:r>
            <a:r>
              <a:rPr kumimoji="0" lang="cs-CZ" sz="1600" b="1" i="0" u="none" strike="noStrike" kern="1200" cap="none" spc="0" normalizeH="0" baseline="0" noProof="0" smtClean="0">
                <a:ln>
                  <a:noFill/>
                </a:ln>
                <a:solidFill>
                  <a:srgbClr val="7030A0"/>
                </a:solidFill>
                <a:effectLst/>
                <a:uLnTx/>
                <a:uFillTx/>
                <a:latin typeface="Calibri"/>
                <a:ea typeface="+mn-ea"/>
                <a:cs typeface="+mn-cs"/>
              </a:rPr>
              <a:t>zákoníku </a:t>
            </a:r>
            <a:r>
              <a:rPr kumimoji="0" lang="cs-CZ" sz="1600" b="0" i="0" u="none" strike="noStrike" kern="1200" cap="none" spc="0" normalizeH="0" baseline="0" noProof="0" smtClean="0">
                <a:ln>
                  <a:noFill/>
                </a:ln>
                <a:solidFill>
                  <a:prstClr val="black"/>
                </a:solidFill>
                <a:effectLst/>
                <a:uLnTx/>
                <a:uFillTx/>
                <a:latin typeface="Calibri"/>
                <a:ea typeface="+mn-ea"/>
                <a:cs typeface="+mn-cs"/>
              </a:rPr>
              <a:t>:</a:t>
            </a:r>
            <a:endParaRPr kumimoji="0" lang="cs-CZ" sz="1600" b="0" i="0" u="none" strike="noStrike" kern="1200" cap="none" spc="0" normalizeH="0" baseline="0" noProof="0">
              <a:ln>
                <a:noFill/>
              </a:ln>
              <a:solidFill>
                <a:prstClr val="black"/>
              </a:solidFill>
              <a:effectLst/>
              <a:uLnTx/>
              <a:uFillTx/>
              <a:latin typeface="Calibri"/>
              <a:ea typeface="+mn-ea"/>
              <a:cs typeface="+mn-cs"/>
            </a:endParaRPr>
          </a:p>
        </p:txBody>
      </p:sp>
      <p:sp>
        <p:nvSpPr>
          <p:cNvPr id="36881" name="Text Box 17"/>
          <p:cNvSpPr txBox="1">
            <a:spLocks noChangeArrowheads="1"/>
          </p:cNvSpPr>
          <p:nvPr/>
        </p:nvSpPr>
        <p:spPr bwMode="auto">
          <a:xfrm>
            <a:off x="3786182" y="4346247"/>
            <a:ext cx="4738354" cy="307777"/>
          </a:xfrm>
          <a:prstGeom prst="rect">
            <a:avLst/>
          </a:prstGeom>
          <a:solidFill>
            <a:schemeClr val="bg1"/>
          </a:solidFill>
          <a:ln w="9525">
            <a:noFill/>
            <a:miter lim="800000"/>
            <a:headEnd/>
            <a:tailEnd/>
          </a:ln>
          <a:effectLst/>
        </p:spPr>
        <p:txBody>
          <a:bodyPr wrap="square">
            <a:spAutoFit/>
          </a:bodyPr>
          <a:lstStyle/>
          <a:p>
            <a:pPr lvl="0">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 248  TZ:</a:t>
            </a:r>
            <a:r>
              <a:rPr kumimoji="0" lang="cs-CZ" sz="1400" b="0" i="0" u="none" strike="noStrike" kern="1200" cap="none" spc="0" normalizeH="0" noProof="0" smtClean="0">
                <a:ln>
                  <a:noFill/>
                </a:ln>
                <a:solidFill>
                  <a:prstClr val="black"/>
                </a:solidFill>
                <a:effectLst/>
                <a:uLnTx/>
                <a:uFillTx/>
                <a:latin typeface="Calibri"/>
                <a:ea typeface="+mn-ea"/>
                <a:cs typeface="+mn-cs"/>
              </a:rPr>
              <a:t> </a:t>
            </a:r>
            <a:r>
              <a:rPr lang="cs-CZ" sz="1400" smtClean="0">
                <a:solidFill>
                  <a:prstClr val="black"/>
                </a:solidFill>
              </a:rPr>
              <a:t>Porušení </a:t>
            </a:r>
            <a:r>
              <a:rPr lang="cs-CZ" sz="1400">
                <a:solidFill>
                  <a:prstClr val="black"/>
                </a:solidFill>
              </a:rPr>
              <a:t>předpisů o pravidlech hospodářské </a:t>
            </a:r>
            <a:r>
              <a:rPr lang="cs-CZ" sz="1400" smtClean="0">
                <a:solidFill>
                  <a:prstClr val="black"/>
                </a:solidFill>
              </a:rPr>
              <a:t>soutěže</a:t>
            </a:r>
            <a:endParaRPr kumimoji="0" lang="cs-CZ"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36883" name="Line 19"/>
          <p:cNvSpPr>
            <a:spLocks noChangeShapeType="1"/>
          </p:cNvSpPr>
          <p:nvPr/>
        </p:nvSpPr>
        <p:spPr bwMode="auto">
          <a:xfrm>
            <a:off x="285720" y="6143644"/>
            <a:ext cx="504825" cy="0"/>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84" name="Text Box 20"/>
          <p:cNvSpPr txBox="1">
            <a:spLocks noChangeArrowheads="1"/>
          </p:cNvSpPr>
          <p:nvPr/>
        </p:nvSpPr>
        <p:spPr bwMode="auto">
          <a:xfrm>
            <a:off x="928662" y="6000768"/>
            <a:ext cx="976312" cy="336550"/>
          </a:xfrm>
          <a:prstGeom prst="rect">
            <a:avLst/>
          </a:prstGeom>
          <a:solidFill>
            <a:schemeClr val="bg1"/>
          </a:solidFill>
          <a:ln w="9525">
            <a:noFill/>
            <a:miter lim="800000"/>
            <a:headEnd/>
            <a:tailEnd/>
          </a:ln>
          <a:effec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600" b="1" i="0" u="none" strike="noStrike" kern="1200" cap="none" spc="0" normalizeH="0" baseline="0" noProof="0" dirty="0">
                <a:ln>
                  <a:noFill/>
                </a:ln>
                <a:solidFill>
                  <a:srgbClr val="FF0000"/>
                </a:solidFill>
                <a:effectLst/>
                <a:uLnTx/>
                <a:uFillTx/>
                <a:latin typeface="Calibri"/>
                <a:ea typeface="+mn-ea"/>
                <a:cs typeface="+mn-cs"/>
              </a:rPr>
              <a:t>etická</a:t>
            </a:r>
          </a:p>
        </p:txBody>
      </p:sp>
      <p:sp>
        <p:nvSpPr>
          <p:cNvPr id="36885" name="Line 21"/>
          <p:cNvSpPr>
            <a:spLocks noChangeShapeType="1"/>
          </p:cNvSpPr>
          <p:nvPr/>
        </p:nvSpPr>
        <p:spPr bwMode="auto">
          <a:xfrm>
            <a:off x="2285984" y="6143644"/>
            <a:ext cx="1223962" cy="0"/>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86" name="Text Box 22"/>
          <p:cNvSpPr txBox="1">
            <a:spLocks noChangeArrowheads="1"/>
          </p:cNvSpPr>
          <p:nvPr/>
        </p:nvSpPr>
        <p:spPr bwMode="auto">
          <a:xfrm>
            <a:off x="3500430" y="6000768"/>
            <a:ext cx="2295706" cy="738664"/>
          </a:xfrm>
          <a:prstGeom prst="rect">
            <a:avLst/>
          </a:prstGeom>
          <a:solidFill>
            <a:schemeClr val="bg1"/>
          </a:solidFill>
          <a:ln w="9525">
            <a:no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a:ln>
                  <a:noFill/>
                </a:ln>
                <a:solidFill>
                  <a:prstClr val="black"/>
                </a:solidFill>
                <a:effectLst/>
                <a:uLnTx/>
                <a:uFillTx/>
                <a:latin typeface="Calibri"/>
                <a:ea typeface="+mn-ea"/>
                <a:cs typeface="+mn-cs"/>
              </a:rPr>
              <a:t>podle </a:t>
            </a:r>
            <a:r>
              <a:rPr kumimoji="0" lang="cs-CZ" sz="1400" b="1" i="0" u="none" strike="noStrike" kern="1200" cap="none" spc="0" normalizeH="0" baseline="0" noProof="0">
                <a:ln>
                  <a:noFill/>
                </a:ln>
                <a:solidFill>
                  <a:schemeClr val="accent2">
                    <a:lumMod val="75000"/>
                  </a:schemeClr>
                </a:solidFill>
                <a:effectLst/>
                <a:uLnTx/>
                <a:uFillTx/>
                <a:latin typeface="Calibri"/>
                <a:ea typeface="+mn-ea"/>
                <a:cs typeface="+mn-cs"/>
              </a:rPr>
              <a:t>etických </a:t>
            </a:r>
            <a:r>
              <a:rPr kumimoji="0" lang="cs-CZ" sz="1400" b="1" i="0" u="none" strike="noStrike" kern="1200" cap="none" spc="0" normalizeH="0" baseline="0" noProof="0" smtClean="0">
                <a:ln>
                  <a:noFill/>
                </a:ln>
                <a:solidFill>
                  <a:schemeClr val="accent2">
                    <a:lumMod val="75000"/>
                  </a:schemeClr>
                </a:solidFill>
                <a:effectLst/>
                <a:uLnTx/>
                <a:uFillTx/>
                <a:latin typeface="Calibri"/>
                <a:ea typeface="+mn-ea"/>
                <a:cs typeface="+mn-cs"/>
              </a:rPr>
              <a:t>kodexů</a:t>
            </a:r>
            <a:r>
              <a:rPr kumimoji="0" lang="cs-CZ" sz="1400" b="0" i="0" u="none" strike="noStrike" kern="1200" cap="none" spc="0" normalizeH="0" baseline="0" noProof="0" smtClean="0">
                <a:ln>
                  <a:noFill/>
                </a:ln>
                <a:solidFill>
                  <a:prstClr val="black"/>
                </a:solidFill>
                <a:effectLst/>
                <a:uLnTx/>
                <a:uFillTx/>
                <a:latin typeface="Calibri"/>
                <a:ea typeface="+mn-ea"/>
                <a:cs typeface="+mn-cs"/>
              </a:rPr>
              <a:t>, např.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Etický kodex reklamy 2013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(viz www.rpr.cz)</a:t>
            </a:r>
            <a:endParaRPr kumimoji="0" lang="cs-CZ" sz="1400" b="0" i="0" u="none" strike="noStrike" kern="1200" cap="none" spc="0" normalizeH="0" baseline="0" noProof="0">
              <a:ln>
                <a:noFill/>
              </a:ln>
              <a:solidFill>
                <a:prstClr val="black"/>
              </a:solidFill>
              <a:effectLst/>
              <a:uLnTx/>
              <a:uFillTx/>
              <a:latin typeface="Calibri"/>
              <a:ea typeface="+mn-ea"/>
              <a:cs typeface="+mn-cs"/>
            </a:endParaRPr>
          </a:p>
        </p:txBody>
      </p:sp>
      <p:sp>
        <p:nvSpPr>
          <p:cNvPr id="36887" name="Text Box 23"/>
          <p:cNvSpPr txBox="1">
            <a:spLocks noChangeArrowheads="1"/>
          </p:cNvSpPr>
          <p:nvPr/>
        </p:nvSpPr>
        <p:spPr bwMode="auto">
          <a:xfrm>
            <a:off x="4554645" y="1116224"/>
            <a:ext cx="3234090" cy="1384995"/>
          </a:xfrm>
          <a:prstGeom prst="rect">
            <a:avLst/>
          </a:prstGeom>
          <a:solidFill>
            <a:schemeClr val="bg1"/>
          </a:solidFill>
          <a:ln w="9525">
            <a:no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  svépomoc   (§ 14)</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  nutná obrana  (§ 2905) </a:t>
            </a:r>
            <a:endParaRPr lang="cs-CZ" sz="140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cs-CZ" sz="1400" b="0" i="0" u="none" strike="noStrike" kern="1200" cap="none" spc="0" normalizeH="0" noProof="0" smtClean="0">
                <a:ln>
                  <a:noFill/>
                </a:ln>
                <a:solidFill>
                  <a:prstClr val="black"/>
                </a:solidFill>
                <a:effectLst/>
                <a:uLnTx/>
                <a:uFillTx/>
                <a:latin typeface="Calibri"/>
                <a:ea typeface="+mn-ea"/>
                <a:cs typeface="+mn-cs"/>
              </a:rPr>
              <a:t>  </a:t>
            </a:r>
            <a:r>
              <a:rPr kumimoji="0" lang="cs-CZ" sz="1400" b="0" i="0" u="none" strike="noStrike" kern="1200" cap="none" spc="0" normalizeH="0" baseline="0" noProof="0" smtClean="0">
                <a:ln>
                  <a:noFill/>
                </a:ln>
                <a:solidFill>
                  <a:prstClr val="black"/>
                </a:solidFill>
                <a:effectLst/>
                <a:uLnTx/>
                <a:uFillTx/>
                <a:latin typeface="Calibri"/>
                <a:ea typeface="+mn-ea"/>
                <a:cs typeface="+mn-cs"/>
              </a:rPr>
              <a:t>krajní nouze (§ 2906)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  dohoda </a:t>
            </a:r>
          </a:p>
          <a:p>
            <a:pPr>
              <a:buFontTx/>
              <a:buChar char="-"/>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  </a:t>
            </a:r>
            <a:r>
              <a:rPr kumimoji="0" lang="cs-CZ" sz="1400" b="1" i="0" u="none" strike="noStrike" kern="1200" cap="none" spc="0" normalizeH="0" baseline="0" noProof="0" smtClean="0">
                <a:ln>
                  <a:noFill/>
                </a:ln>
                <a:solidFill>
                  <a:srgbClr val="00B050"/>
                </a:solidFill>
                <a:effectLst/>
                <a:uLnTx/>
                <a:uFillTx/>
                <a:latin typeface="Calibri"/>
                <a:ea typeface="+mn-ea"/>
                <a:cs typeface="+mn-cs"/>
              </a:rPr>
              <a:t>nekalosoutěžní ochrana </a:t>
            </a:r>
            <a:r>
              <a:rPr kumimoji="0" lang="cs-CZ" sz="1400" b="0" i="0" u="none" strike="noStrike" kern="1200" cap="none" spc="0" normalizeH="0" baseline="0" noProof="0" smtClean="0">
                <a:ln>
                  <a:noFill/>
                </a:ln>
                <a:solidFill>
                  <a:srgbClr val="00B050"/>
                </a:solidFill>
                <a:effectLst/>
                <a:uLnTx/>
                <a:uFillTx/>
                <a:latin typeface="Calibri"/>
                <a:ea typeface="+mn-ea"/>
                <a:cs typeface="+mn-cs"/>
              </a:rPr>
              <a:t>(§ 2988-2989),</a:t>
            </a:r>
            <a:r>
              <a:rPr lang="cs-CZ" sz="1400" smtClean="0">
                <a:solidFill>
                  <a:prstClr val="black"/>
                </a:solidFill>
              </a:rPr>
              <a:t>  </a:t>
            </a:r>
          </a:p>
          <a:p>
            <a:pPr>
              <a:defRPr/>
            </a:pPr>
            <a:r>
              <a:rPr lang="cs-CZ" sz="1200" smtClean="0">
                <a:solidFill>
                  <a:prstClr val="black"/>
                </a:solidFill>
              </a:rPr>
              <a:t>    (vč. oprávněné obrany)</a:t>
            </a:r>
            <a:endParaRPr kumimoji="0" lang="cs-CZ" sz="1200" b="0" i="0" u="none" strike="noStrike" kern="1200" cap="none" spc="0" normalizeH="0" baseline="0" noProof="0" smtClean="0">
              <a:ln>
                <a:noFill/>
              </a:ln>
              <a:solidFill>
                <a:srgbClr val="00B050"/>
              </a:solidFill>
              <a:effectLst/>
              <a:uLnTx/>
              <a:uFillTx/>
              <a:latin typeface="Calibri"/>
            </a:endParaRPr>
          </a:p>
        </p:txBody>
      </p:sp>
      <p:sp>
        <p:nvSpPr>
          <p:cNvPr id="36888" name="Line 24"/>
          <p:cNvSpPr>
            <a:spLocks noChangeShapeType="1"/>
          </p:cNvSpPr>
          <p:nvPr/>
        </p:nvSpPr>
        <p:spPr bwMode="auto">
          <a:xfrm>
            <a:off x="2339974" y="4076700"/>
            <a:ext cx="1160455" cy="847153"/>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6889" name="Text Box 25"/>
          <p:cNvSpPr txBox="1">
            <a:spLocks noChangeArrowheads="1"/>
          </p:cNvSpPr>
          <p:nvPr/>
        </p:nvSpPr>
        <p:spPr bwMode="auto">
          <a:xfrm>
            <a:off x="3500430" y="4727937"/>
            <a:ext cx="4887994" cy="338554"/>
          </a:xfrm>
          <a:prstGeom prst="rect">
            <a:avLst/>
          </a:prstGeom>
          <a:solidFill>
            <a:schemeClr val="bg2">
              <a:lumMod val="90000"/>
            </a:schemeClr>
          </a:solidFill>
          <a:ln w="9525">
            <a:solidFill>
              <a:schemeClr val="tx1"/>
            </a:solidFill>
            <a:miter lim="800000"/>
            <a:headEnd/>
            <a:tailEnd/>
          </a:ln>
          <a:effectLst/>
        </p:spPr>
        <p:txBody>
          <a:bodyPr wrap="square">
            <a:spAutoFit/>
          </a:bodyPr>
          <a:lstStyle/>
          <a:p>
            <a:pPr lvl="0">
              <a:defRPr/>
            </a:pPr>
            <a:r>
              <a:rPr lang="cs-CZ" sz="1600">
                <a:solidFill>
                  <a:prstClr val="black"/>
                </a:solidFill>
              </a:rPr>
              <a:t>správně-právní </a:t>
            </a:r>
            <a:r>
              <a:rPr lang="cs-CZ" sz="1600" smtClean="0">
                <a:solidFill>
                  <a:prstClr val="black"/>
                </a:solidFill>
              </a:rPr>
              <a:t>oblast - podle </a:t>
            </a:r>
            <a:r>
              <a:rPr kumimoji="0" lang="cs-CZ" sz="1600" b="1" i="0" u="none" strike="noStrike" kern="1200" cap="none" spc="0" normalizeH="0" baseline="0" noProof="0">
                <a:ln>
                  <a:noFill/>
                </a:ln>
                <a:solidFill>
                  <a:srgbClr val="7030A0"/>
                </a:solidFill>
                <a:effectLst/>
                <a:uLnTx/>
                <a:uFillTx/>
                <a:latin typeface="Calibri"/>
                <a:ea typeface="+mn-ea"/>
                <a:cs typeface="+mn-cs"/>
              </a:rPr>
              <a:t>zvláštních </a:t>
            </a:r>
            <a:r>
              <a:rPr kumimoji="0" lang="cs-CZ" sz="1600" b="1" i="0" u="none" strike="noStrike" kern="1200" cap="none" spc="0" normalizeH="0" baseline="0" noProof="0" smtClean="0">
                <a:ln>
                  <a:noFill/>
                </a:ln>
                <a:solidFill>
                  <a:srgbClr val="7030A0"/>
                </a:solidFill>
                <a:effectLst/>
                <a:uLnTx/>
                <a:uFillTx/>
                <a:latin typeface="Calibri"/>
                <a:ea typeface="+mn-ea"/>
                <a:cs typeface="+mn-cs"/>
              </a:rPr>
              <a:t>zákonů</a:t>
            </a:r>
            <a:r>
              <a:rPr kumimoji="0" lang="cs-CZ" sz="1600" b="0" i="0" u="none" strike="noStrike" kern="1200" cap="none" spc="0" normalizeH="0" baseline="0" noProof="0" smtClean="0">
                <a:ln>
                  <a:noFill/>
                </a:ln>
                <a:solidFill>
                  <a:prstClr val="black"/>
                </a:solidFill>
                <a:effectLst/>
                <a:uLnTx/>
                <a:uFillTx/>
                <a:latin typeface="Calibri"/>
                <a:ea typeface="+mn-ea"/>
                <a:cs typeface="+mn-cs"/>
              </a:rPr>
              <a:t>, např. :</a:t>
            </a:r>
            <a:endParaRPr kumimoji="0" lang="cs-CZ" sz="1600" b="0" i="0" u="none" strike="noStrike" kern="1200" cap="none" spc="0" normalizeH="0" baseline="0" noProof="0">
              <a:ln>
                <a:noFill/>
              </a:ln>
              <a:solidFill>
                <a:prstClr val="black"/>
              </a:solidFill>
              <a:effectLst/>
              <a:uLnTx/>
              <a:uFillTx/>
              <a:latin typeface="Calibri"/>
              <a:ea typeface="+mn-ea"/>
              <a:cs typeface="+mn-cs"/>
            </a:endParaRPr>
          </a:p>
        </p:txBody>
      </p:sp>
      <p:sp>
        <p:nvSpPr>
          <p:cNvPr id="36890" name="Rectangle 26"/>
          <p:cNvSpPr>
            <a:spLocks noChangeArrowheads="1"/>
          </p:cNvSpPr>
          <p:nvPr/>
        </p:nvSpPr>
        <p:spPr bwMode="auto">
          <a:xfrm>
            <a:off x="285720" y="428604"/>
            <a:ext cx="1838008" cy="431800"/>
          </a:xfrm>
          <a:prstGeom prst="rect">
            <a:avLst/>
          </a:prstGeom>
          <a:solidFill>
            <a:schemeClr val="bg1"/>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smtClean="0">
                <a:ln>
                  <a:noFill/>
                </a:ln>
                <a:solidFill>
                  <a:prstClr val="black"/>
                </a:solidFill>
                <a:effectLst/>
                <a:uLnTx/>
                <a:uFillTx/>
                <a:latin typeface="Calibri"/>
                <a:ea typeface="+mn-ea"/>
                <a:cs typeface="+mn-cs"/>
              </a:rPr>
              <a:t>I.  Právní ochrana</a:t>
            </a:r>
            <a:endParaRPr kumimoji="0" lang="cs-CZ" sz="1800" b="1" i="0" u="none" strike="noStrike" kern="1200" cap="none" spc="0" normalizeH="0" baseline="0" noProof="0">
              <a:ln>
                <a:noFill/>
              </a:ln>
              <a:solidFill>
                <a:prstClr val="black"/>
              </a:solidFill>
              <a:effectLst/>
              <a:uLnTx/>
              <a:uFillTx/>
              <a:latin typeface="Calibri"/>
              <a:ea typeface="+mn-ea"/>
              <a:cs typeface="+mn-cs"/>
            </a:endParaRPr>
          </a:p>
        </p:txBody>
      </p:sp>
      <p:sp>
        <p:nvSpPr>
          <p:cNvPr id="36892" name="Rectangle 28"/>
          <p:cNvSpPr>
            <a:spLocks noChangeArrowheads="1"/>
          </p:cNvSpPr>
          <p:nvPr/>
        </p:nvSpPr>
        <p:spPr bwMode="auto">
          <a:xfrm>
            <a:off x="196418" y="5519640"/>
            <a:ext cx="2503374" cy="431800"/>
          </a:xfrm>
          <a:prstGeom prst="rect">
            <a:avLst/>
          </a:prstGeom>
          <a:solidFill>
            <a:schemeClr val="bg1"/>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smtClean="0">
                <a:ln>
                  <a:noFill/>
                </a:ln>
                <a:solidFill>
                  <a:prstClr val="black"/>
                </a:solidFill>
                <a:effectLst/>
                <a:uLnTx/>
                <a:uFillTx/>
                <a:latin typeface="Calibri"/>
                <a:ea typeface="+mn-ea"/>
                <a:cs typeface="+mn-cs"/>
              </a:rPr>
              <a:t> II.</a:t>
            </a:r>
            <a:r>
              <a:rPr kumimoji="0" lang="cs-CZ" sz="1800" b="1" i="0" u="none" strike="noStrike" kern="1200" cap="none" spc="0" normalizeH="0" noProof="0" smtClean="0">
                <a:ln>
                  <a:noFill/>
                </a:ln>
                <a:solidFill>
                  <a:prstClr val="black"/>
                </a:solidFill>
                <a:effectLst/>
                <a:uLnTx/>
                <a:uFillTx/>
                <a:latin typeface="Calibri"/>
                <a:ea typeface="+mn-ea"/>
                <a:cs typeface="+mn-cs"/>
              </a:rPr>
              <a:t>  </a:t>
            </a:r>
            <a:r>
              <a:rPr kumimoji="0" lang="cs-CZ" sz="1800" b="1" i="0" u="none" strike="noStrike" kern="1200" cap="none" spc="0" normalizeH="0" baseline="0" noProof="0" smtClean="0">
                <a:ln>
                  <a:noFill/>
                </a:ln>
                <a:solidFill>
                  <a:prstClr val="black"/>
                </a:solidFill>
                <a:effectLst/>
                <a:uLnTx/>
                <a:uFillTx/>
                <a:latin typeface="Calibri"/>
                <a:ea typeface="+mn-ea"/>
                <a:cs typeface="+mn-cs"/>
              </a:rPr>
              <a:t>Mimoprávní ochrana</a:t>
            </a:r>
            <a:endParaRPr kumimoji="0" lang="cs-CZ" sz="1800" b="1" i="0" u="none" strike="noStrike" kern="1200" cap="none" spc="0" normalizeH="0" baseline="0" noProof="0">
              <a:ln>
                <a:noFill/>
              </a:ln>
              <a:solidFill>
                <a:prstClr val="black"/>
              </a:solidFill>
              <a:effectLst/>
              <a:uLnTx/>
              <a:uFillTx/>
              <a:latin typeface="Calibri"/>
              <a:ea typeface="+mn-ea"/>
              <a:cs typeface="+mn-cs"/>
            </a:endParaRPr>
          </a:p>
        </p:txBody>
      </p:sp>
      <p:sp>
        <p:nvSpPr>
          <p:cNvPr id="29" name="Text Box 17"/>
          <p:cNvSpPr txBox="1">
            <a:spLocks noChangeArrowheads="1"/>
          </p:cNvSpPr>
          <p:nvPr/>
        </p:nvSpPr>
        <p:spPr bwMode="auto">
          <a:xfrm>
            <a:off x="3851920" y="5091172"/>
            <a:ext cx="2514010" cy="738664"/>
          </a:xfrm>
          <a:prstGeom prst="rect">
            <a:avLst/>
          </a:prstGeom>
          <a:solidFill>
            <a:schemeClr val="bg1"/>
          </a:solidFill>
          <a:ln w="9525">
            <a:no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zák</a:t>
            </a:r>
            <a:r>
              <a:rPr kumimoji="0" lang="cs-CZ" sz="1400" b="0" i="0" u="none" strike="noStrike" kern="1200" cap="none" spc="0" normalizeH="0" baseline="0" noProof="0" dirty="0" smtClean="0">
                <a:ln>
                  <a:noFill/>
                </a:ln>
                <a:solidFill>
                  <a:prstClr val="black"/>
                </a:solidFill>
                <a:effectLst/>
                <a:uLnTx/>
                <a:uFillTx/>
                <a:latin typeface="Calibri"/>
                <a:ea typeface="+mn-ea"/>
                <a:cs typeface="+mn-cs"/>
              </a:rPr>
              <a:t>. o regulaci reklamy</a:t>
            </a:r>
            <a:r>
              <a:rPr kumimoji="0" lang="cs-CZ" sz="1400" b="0" i="0" u="none" strike="noStrike" kern="1200" cap="none" spc="0" normalizeH="0" baseline="0" noProof="0" smtClean="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zák</a:t>
            </a:r>
            <a:r>
              <a:rPr kumimoji="0" lang="cs-CZ" sz="1400" b="0" i="0" u="none" strike="noStrike" kern="1200" cap="none" spc="0" normalizeH="0" baseline="0" noProof="0" dirty="0" smtClean="0">
                <a:ln>
                  <a:noFill/>
                </a:ln>
                <a:solidFill>
                  <a:prstClr val="black"/>
                </a:solidFill>
                <a:effectLst/>
                <a:uLnTx/>
                <a:uFillTx/>
                <a:latin typeface="Calibri"/>
                <a:ea typeface="+mn-ea"/>
                <a:cs typeface="+mn-cs"/>
              </a:rPr>
              <a:t>. o ochraně  spotřebitele</a:t>
            </a:r>
            <a:r>
              <a:rPr kumimoji="0" lang="cs-CZ" sz="1400" b="0" i="0" u="none" strike="noStrike" kern="1200" cap="none" spc="0" normalizeH="0" baseline="0" noProof="0" smtClean="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zák</a:t>
            </a:r>
            <a:r>
              <a:rPr kumimoji="0" lang="cs-CZ" sz="1400" b="0" i="0" u="none" strike="noStrike" kern="1200" cap="none" spc="0" normalizeH="0" baseline="0" noProof="0" dirty="0" smtClean="0">
                <a:ln>
                  <a:noFill/>
                </a:ln>
                <a:solidFill>
                  <a:prstClr val="black"/>
                </a:solidFill>
                <a:effectLst/>
                <a:uLnTx/>
                <a:uFillTx/>
                <a:latin typeface="Calibri"/>
                <a:ea typeface="+mn-ea"/>
                <a:cs typeface="+mn-cs"/>
              </a:rPr>
              <a:t>. o  </a:t>
            </a:r>
            <a:r>
              <a:rPr kumimoji="0" lang="cs-CZ" sz="1400" b="0" i="0" u="none" strike="noStrike" kern="1200" cap="none" spc="0" normalizeH="0" baseline="0" noProof="0" smtClean="0">
                <a:ln>
                  <a:noFill/>
                </a:ln>
                <a:solidFill>
                  <a:prstClr val="black"/>
                </a:solidFill>
                <a:effectLst/>
                <a:uLnTx/>
                <a:uFillTx/>
                <a:latin typeface="Calibri"/>
                <a:ea typeface="+mn-ea"/>
                <a:cs typeface="+mn-cs"/>
              </a:rPr>
              <a:t>ochranných známkách … </a:t>
            </a:r>
            <a:endParaRPr kumimoji="0" lang="cs-CZ"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Line 5"/>
          <p:cNvSpPr>
            <a:spLocks noChangeShapeType="1"/>
          </p:cNvSpPr>
          <p:nvPr/>
        </p:nvSpPr>
        <p:spPr bwMode="auto">
          <a:xfrm>
            <a:off x="2366413" y="1285860"/>
            <a:ext cx="432047" cy="1277015"/>
          </a:xfrm>
          <a:prstGeom prst="line">
            <a:avLst/>
          </a:prstGeom>
          <a:noFill/>
          <a:ln w="9525">
            <a:solidFill>
              <a:schemeClr val="tx1"/>
            </a:solidFill>
            <a:round/>
            <a:headEnd/>
            <a:tailEnd type="triangl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2" name="Text Box 6"/>
          <p:cNvSpPr txBox="1">
            <a:spLocks noChangeArrowheads="1"/>
          </p:cNvSpPr>
          <p:nvPr/>
        </p:nvSpPr>
        <p:spPr bwMode="auto">
          <a:xfrm>
            <a:off x="257452" y="2572879"/>
            <a:ext cx="4530572" cy="338554"/>
          </a:xfrm>
          <a:prstGeom prst="rect">
            <a:avLst/>
          </a:prstGeom>
          <a:solidFill>
            <a:srgbClr val="FBF88D"/>
          </a:solidFill>
          <a:ln w="9525">
            <a:solidFill>
              <a:schemeClr val="tx1"/>
            </a:solid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a:solidFill>
                  <a:prstClr val="black"/>
                </a:solidFill>
                <a:latin typeface="Calibri"/>
              </a:rPr>
              <a:t>p</a:t>
            </a:r>
            <a:r>
              <a:rPr kumimoji="0" lang="cs-CZ" sz="1600" b="0" i="0" u="none" strike="noStrike" kern="1200" cap="none" spc="0" normalizeH="0" baseline="0" noProof="0" smtClean="0">
                <a:ln>
                  <a:noFill/>
                </a:ln>
                <a:solidFill>
                  <a:prstClr val="black"/>
                </a:solidFill>
                <a:effectLst/>
                <a:uLnTx/>
                <a:uFillTx/>
                <a:latin typeface="Calibri"/>
                <a:ea typeface="+mn-ea"/>
                <a:cs typeface="+mn-cs"/>
              </a:rPr>
              <a:t>rocesněprávní</a:t>
            </a:r>
            <a:r>
              <a:rPr kumimoji="0" lang="cs-CZ" sz="1600" b="0" i="0" u="none" strike="noStrike" kern="1200" cap="none" spc="0" normalizeH="0" noProof="0" smtClean="0">
                <a:ln>
                  <a:noFill/>
                </a:ln>
                <a:solidFill>
                  <a:prstClr val="black"/>
                </a:solidFill>
                <a:effectLst/>
                <a:uLnTx/>
                <a:uFillTx/>
                <a:latin typeface="Calibri"/>
                <a:ea typeface="+mn-ea"/>
                <a:cs typeface="+mn-cs"/>
              </a:rPr>
              <a:t> - </a:t>
            </a:r>
            <a:r>
              <a:rPr kumimoji="0" lang="cs-CZ" sz="1600" b="0" i="0" u="none" strike="noStrike" kern="1200" cap="none" spc="0" normalizeH="0" baseline="0" noProof="0" smtClean="0">
                <a:ln>
                  <a:noFill/>
                </a:ln>
                <a:solidFill>
                  <a:prstClr val="black"/>
                </a:solidFill>
                <a:effectLst/>
                <a:uLnTx/>
                <a:uFillTx/>
                <a:latin typeface="Calibri"/>
                <a:ea typeface="+mn-ea"/>
                <a:cs typeface="+mn-cs"/>
              </a:rPr>
              <a:t>podle </a:t>
            </a:r>
            <a:r>
              <a:rPr kumimoji="0" lang="cs-CZ" sz="1600" b="1" i="0" u="none" strike="noStrike" kern="1200" cap="none" spc="0" normalizeH="0" baseline="0" noProof="0">
                <a:ln>
                  <a:noFill/>
                </a:ln>
                <a:solidFill>
                  <a:srgbClr val="7030A0"/>
                </a:solidFill>
                <a:effectLst/>
                <a:uLnTx/>
                <a:uFillTx/>
                <a:latin typeface="Calibri"/>
                <a:ea typeface="+mn-ea"/>
                <a:cs typeface="+mn-cs"/>
              </a:rPr>
              <a:t>občanského </a:t>
            </a:r>
            <a:r>
              <a:rPr kumimoji="0" lang="cs-CZ" sz="1600" b="1" i="0" u="none" strike="noStrike" kern="1200" cap="none" spc="0" normalizeH="0" baseline="0" noProof="0" smtClean="0">
                <a:ln>
                  <a:noFill/>
                </a:ln>
                <a:solidFill>
                  <a:srgbClr val="7030A0"/>
                </a:solidFill>
                <a:effectLst/>
                <a:uLnTx/>
                <a:uFillTx/>
                <a:latin typeface="Calibri"/>
                <a:ea typeface="+mn-ea"/>
                <a:cs typeface="+mn-cs"/>
              </a:rPr>
              <a:t>soudního řádu </a:t>
            </a:r>
            <a:r>
              <a:rPr kumimoji="0" lang="cs-CZ" sz="1600" b="0" i="0" u="none" strike="noStrike" kern="1200" cap="none" spc="0" normalizeH="0" baseline="0" noProof="0" smtClean="0">
                <a:ln>
                  <a:noFill/>
                </a:ln>
                <a:solidFill>
                  <a:prstClr val="black"/>
                </a:solidFill>
                <a:effectLst/>
                <a:uLnTx/>
                <a:uFillTx/>
                <a:latin typeface="Calibri"/>
                <a:ea typeface="+mn-ea"/>
                <a:cs typeface="+mn-cs"/>
              </a:rPr>
              <a:t>:</a:t>
            </a:r>
            <a:endParaRPr kumimoji="0" lang="cs-CZ" sz="1600" b="0" i="0" u="none" strike="noStrike" kern="1200" cap="none" spc="0" normalizeH="0" baseline="0" noProof="0">
              <a:ln>
                <a:noFill/>
              </a:ln>
              <a:solidFill>
                <a:prstClr val="black"/>
              </a:solidFill>
              <a:effectLst/>
              <a:uLnTx/>
              <a:uFillTx/>
              <a:latin typeface="Calibri"/>
              <a:ea typeface="+mn-ea"/>
              <a:cs typeface="+mn-cs"/>
            </a:endParaRPr>
          </a:p>
        </p:txBody>
      </p:sp>
      <p:sp>
        <p:nvSpPr>
          <p:cNvPr id="31" name="Text Box 23"/>
          <p:cNvSpPr txBox="1">
            <a:spLocks noChangeArrowheads="1"/>
          </p:cNvSpPr>
          <p:nvPr/>
        </p:nvSpPr>
        <p:spPr bwMode="auto">
          <a:xfrm>
            <a:off x="755650" y="2921437"/>
            <a:ext cx="5250314" cy="738664"/>
          </a:xfrm>
          <a:prstGeom prst="rect">
            <a:avLst/>
          </a:prstGeom>
          <a:solidFill>
            <a:schemeClr val="bg1"/>
          </a:solidFill>
          <a:ln w="9525">
            <a:no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 návrh na nařízení předběžného opatření soudem (§ 74 a násl.; § 102)</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cs-CZ" sz="1400" b="0" i="0" u="none" strike="noStrike" kern="1200" cap="none" spc="0" normalizeH="0" baseline="0" noProof="0" smtClean="0">
                <a:ln>
                  <a:noFill/>
                </a:ln>
                <a:solidFill>
                  <a:prstClr val="black"/>
                </a:solidFill>
                <a:effectLst/>
                <a:uLnTx/>
                <a:uFillTx/>
                <a:latin typeface="Calibri"/>
                <a:ea typeface="+mn-ea"/>
                <a:cs typeface="+mn-cs"/>
              </a:rPr>
              <a:t> určovací žaloba (§ 80)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cs-CZ" sz="1400" b="1" i="0" u="none" strike="noStrike" kern="1200" cap="none" spc="0" normalizeH="0" baseline="0" noProof="0" smtClean="0">
                <a:ln>
                  <a:noFill/>
                </a:ln>
                <a:solidFill>
                  <a:prstClr val="black"/>
                </a:solidFill>
                <a:effectLst/>
                <a:uLnTx/>
                <a:uFillTx/>
                <a:latin typeface="Calibri"/>
                <a:ea typeface="+mn-ea"/>
                <a:cs typeface="+mn-cs"/>
              </a:rPr>
              <a:t>  </a:t>
            </a:r>
            <a:r>
              <a:rPr kumimoji="0" lang="cs-CZ" sz="1400" b="0" i="0" u="none" strike="noStrike" kern="1200" cap="none" spc="0" normalizeH="0" baseline="0" noProof="0" smtClean="0">
                <a:ln>
                  <a:noFill/>
                </a:ln>
                <a:solidFill>
                  <a:prstClr val="black"/>
                </a:solidFill>
                <a:effectLst/>
                <a:uLnTx/>
                <a:uFillTx/>
                <a:latin typeface="Calibri"/>
                <a:ea typeface="+mn-ea"/>
                <a:cs typeface="+mn-cs"/>
              </a:rPr>
              <a:t>uveřejnění rozsudku  (§ 155 odst.4)</a:t>
            </a:r>
          </a:p>
        </p:txBody>
      </p:sp>
    </p:spTree>
    <p:extLst>
      <p:ext uri="{BB962C8B-B14F-4D97-AF65-F5344CB8AC3E}">
        <p14:creationId xmlns:p14="http://schemas.microsoft.com/office/powerpoint/2010/main" val="20539686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1481627" y="-230"/>
            <a:ext cx="7024294" cy="571504"/>
          </a:xfrm>
          <a:prstGeom prst="rect">
            <a:avLst/>
          </a:prstGeom>
          <a:noFill/>
          <a:ln w="9525">
            <a:noFill/>
            <a:miter lim="800000"/>
            <a:headEnd/>
            <a:tailEnd/>
          </a:ln>
          <a:effectLst/>
        </p:spPr>
        <p:txBody>
          <a:bodyPr wrap="none" anchor="ctr"/>
          <a:lstStyle/>
          <a:p>
            <a:r>
              <a:rPr lang="cs-CZ" b="1" smtClean="0"/>
              <a:t>Ochrana proti nekalé soutěži    – </a:t>
            </a:r>
            <a:r>
              <a:rPr lang="cs-CZ" b="1" smtClean="0"/>
              <a:t>a) </a:t>
            </a:r>
            <a:r>
              <a:rPr lang="cs-CZ" b="1" smtClean="0"/>
              <a:t>nároky osob dotčených nekalou soutěží</a:t>
            </a:r>
          </a:p>
          <a:p>
            <a:r>
              <a:rPr lang="cs-CZ" sz="1600" b="1" smtClean="0">
                <a:solidFill>
                  <a:srgbClr val="FF0000"/>
                </a:solidFill>
              </a:rPr>
              <a:t>			</a:t>
            </a:r>
            <a:endParaRPr lang="cs-CZ" sz="1600" dirty="0"/>
          </a:p>
        </p:txBody>
      </p:sp>
      <p:sp>
        <p:nvSpPr>
          <p:cNvPr id="2053" name="Text Box 5"/>
          <p:cNvSpPr txBox="1">
            <a:spLocks noChangeArrowheads="1"/>
          </p:cNvSpPr>
          <p:nvPr/>
        </p:nvSpPr>
        <p:spPr bwMode="auto">
          <a:xfrm>
            <a:off x="326982" y="767239"/>
            <a:ext cx="1184287" cy="338554"/>
          </a:xfrm>
          <a:prstGeom prst="rect">
            <a:avLst/>
          </a:prstGeom>
          <a:solidFill>
            <a:schemeClr val="accent5">
              <a:lumMod val="20000"/>
              <a:lumOff val="80000"/>
            </a:schemeClr>
          </a:solidFill>
          <a:ln w="9525">
            <a:solidFill>
              <a:schemeClr val="tx1"/>
            </a:solidFill>
            <a:miter lim="800000"/>
            <a:headEnd/>
            <a:tailEnd/>
          </a:ln>
          <a:effectLst/>
        </p:spPr>
        <p:txBody>
          <a:bodyPr wrap="square">
            <a:spAutoFit/>
          </a:bodyPr>
          <a:lstStyle/>
          <a:p>
            <a:r>
              <a:rPr lang="cs-CZ" sz="1600" b="1" smtClean="0"/>
              <a:t>Soutěžitel</a:t>
            </a:r>
          </a:p>
        </p:txBody>
      </p:sp>
      <p:sp>
        <p:nvSpPr>
          <p:cNvPr id="2054" name="Text Box 6"/>
          <p:cNvSpPr txBox="1">
            <a:spLocks noChangeArrowheads="1"/>
          </p:cNvSpPr>
          <p:nvPr/>
        </p:nvSpPr>
        <p:spPr bwMode="auto">
          <a:xfrm>
            <a:off x="182269" y="2600976"/>
            <a:ext cx="2736850" cy="304800"/>
          </a:xfrm>
          <a:prstGeom prst="rect">
            <a:avLst/>
          </a:prstGeom>
          <a:noFill/>
          <a:ln w="9525">
            <a:noFill/>
            <a:miter lim="800000"/>
            <a:headEnd/>
            <a:tailEnd/>
          </a:ln>
          <a:effectLst/>
        </p:spPr>
        <p:txBody>
          <a:bodyPr>
            <a:spAutoFit/>
          </a:bodyPr>
          <a:lstStyle/>
          <a:p>
            <a:pPr algn="l">
              <a:buFont typeface="Arial" pitchFamily="34" charset="0"/>
              <a:buChar char="•"/>
            </a:pPr>
            <a:r>
              <a:rPr lang="cs-CZ" sz="1400" smtClean="0"/>
              <a:t>  zdržel se nekalé soutěže</a:t>
            </a:r>
            <a:endParaRPr lang="cs-CZ" dirty="0"/>
          </a:p>
        </p:txBody>
      </p:sp>
      <p:sp>
        <p:nvSpPr>
          <p:cNvPr id="2056" name="Text Box 8"/>
          <p:cNvSpPr txBox="1">
            <a:spLocks noChangeArrowheads="1"/>
          </p:cNvSpPr>
          <p:nvPr/>
        </p:nvSpPr>
        <p:spPr bwMode="auto">
          <a:xfrm>
            <a:off x="4929190" y="2643182"/>
            <a:ext cx="2000264" cy="276999"/>
          </a:xfrm>
          <a:prstGeom prst="rect">
            <a:avLst/>
          </a:prstGeom>
          <a:solidFill>
            <a:schemeClr val="bg1"/>
          </a:solidFill>
          <a:ln w="9525">
            <a:noFill/>
            <a:miter lim="800000"/>
            <a:headEnd/>
            <a:tailEnd/>
          </a:ln>
          <a:effectLst/>
        </p:spPr>
        <p:txBody>
          <a:bodyPr wrap="square">
            <a:spAutoFit/>
          </a:bodyPr>
          <a:lstStyle/>
          <a:p>
            <a:r>
              <a:rPr lang="cs-CZ" sz="1200" b="1" smtClean="0"/>
              <a:t>zápůrčí </a:t>
            </a:r>
            <a:r>
              <a:rPr lang="cs-CZ" sz="1200" b="1"/>
              <a:t>/</a:t>
            </a:r>
            <a:r>
              <a:rPr lang="cs-CZ" sz="1200" b="1" smtClean="0"/>
              <a:t> negatorní </a:t>
            </a:r>
            <a:r>
              <a:rPr lang="cs-CZ" sz="1200" smtClean="0"/>
              <a:t>žaloba </a:t>
            </a:r>
            <a:endParaRPr lang="cs-CZ" sz="1200"/>
          </a:p>
        </p:txBody>
      </p:sp>
      <p:sp>
        <p:nvSpPr>
          <p:cNvPr id="2059" name="Text Box 11"/>
          <p:cNvSpPr txBox="1">
            <a:spLocks noChangeArrowheads="1"/>
          </p:cNvSpPr>
          <p:nvPr/>
        </p:nvSpPr>
        <p:spPr bwMode="auto">
          <a:xfrm>
            <a:off x="142844" y="3143248"/>
            <a:ext cx="2500330" cy="307777"/>
          </a:xfrm>
          <a:prstGeom prst="rect">
            <a:avLst/>
          </a:prstGeom>
          <a:noFill/>
          <a:ln w="9525">
            <a:noFill/>
            <a:miter lim="800000"/>
            <a:headEnd/>
            <a:tailEnd/>
          </a:ln>
          <a:effectLst/>
        </p:spPr>
        <p:txBody>
          <a:bodyPr wrap="square">
            <a:spAutoFit/>
          </a:bodyPr>
          <a:lstStyle/>
          <a:p>
            <a:pPr algn="l">
              <a:buFont typeface="Arial" pitchFamily="34" charset="0"/>
              <a:buChar char="•"/>
            </a:pPr>
            <a:r>
              <a:rPr lang="cs-CZ" sz="1400" smtClean="0"/>
              <a:t>  odstranil závadný </a:t>
            </a:r>
            <a:r>
              <a:rPr lang="cs-CZ" sz="1400"/>
              <a:t>stav</a:t>
            </a:r>
            <a:endParaRPr lang="cs-CZ"/>
          </a:p>
        </p:txBody>
      </p:sp>
      <p:sp>
        <p:nvSpPr>
          <p:cNvPr id="2061" name="Rectangle 13"/>
          <p:cNvSpPr>
            <a:spLocks noChangeArrowheads="1"/>
          </p:cNvSpPr>
          <p:nvPr/>
        </p:nvSpPr>
        <p:spPr bwMode="auto">
          <a:xfrm>
            <a:off x="4929190" y="3143248"/>
            <a:ext cx="2214578" cy="276999"/>
          </a:xfrm>
          <a:prstGeom prst="rect">
            <a:avLst/>
          </a:prstGeom>
          <a:solidFill>
            <a:schemeClr val="bg1"/>
          </a:solidFill>
          <a:ln w="9525">
            <a:noFill/>
            <a:miter lim="800000"/>
            <a:headEnd/>
            <a:tailEnd/>
          </a:ln>
          <a:effectLst/>
        </p:spPr>
        <p:txBody>
          <a:bodyPr wrap="square">
            <a:spAutoFit/>
          </a:bodyPr>
          <a:lstStyle/>
          <a:p>
            <a:r>
              <a:rPr lang="cs-CZ" sz="1200" b="1" smtClean="0"/>
              <a:t>odstraňovací  / restituční žaloba</a:t>
            </a:r>
            <a:endParaRPr lang="cs-CZ" sz="1200"/>
          </a:p>
        </p:txBody>
      </p:sp>
      <p:sp>
        <p:nvSpPr>
          <p:cNvPr id="2063" name="Text Box 15"/>
          <p:cNvSpPr txBox="1">
            <a:spLocks noChangeArrowheads="1"/>
          </p:cNvSpPr>
          <p:nvPr/>
        </p:nvSpPr>
        <p:spPr bwMode="auto">
          <a:xfrm>
            <a:off x="971550" y="3860800"/>
            <a:ext cx="184150" cy="366713"/>
          </a:xfrm>
          <a:prstGeom prst="rect">
            <a:avLst/>
          </a:prstGeom>
          <a:noFill/>
          <a:ln w="9525">
            <a:noFill/>
            <a:miter lim="800000"/>
            <a:headEnd/>
            <a:tailEnd/>
          </a:ln>
          <a:effectLst/>
        </p:spPr>
        <p:txBody>
          <a:bodyPr wrap="none">
            <a:spAutoFit/>
          </a:bodyPr>
          <a:lstStyle/>
          <a:p>
            <a:endParaRPr lang="cs-CZ"/>
          </a:p>
        </p:txBody>
      </p:sp>
      <p:sp>
        <p:nvSpPr>
          <p:cNvPr id="2064" name="Text Box 16"/>
          <p:cNvSpPr txBox="1">
            <a:spLocks noChangeArrowheads="1"/>
          </p:cNvSpPr>
          <p:nvPr/>
        </p:nvSpPr>
        <p:spPr bwMode="auto">
          <a:xfrm>
            <a:off x="142844" y="3714752"/>
            <a:ext cx="3214678" cy="369332"/>
          </a:xfrm>
          <a:prstGeom prst="rect">
            <a:avLst/>
          </a:prstGeom>
          <a:noFill/>
          <a:ln w="9525">
            <a:noFill/>
            <a:miter lim="800000"/>
            <a:headEnd/>
            <a:tailEnd/>
          </a:ln>
          <a:effectLst/>
        </p:spPr>
        <p:txBody>
          <a:bodyPr wrap="square">
            <a:spAutoFit/>
          </a:bodyPr>
          <a:lstStyle/>
          <a:p>
            <a:pPr algn="l">
              <a:buFont typeface="Arial" pitchFamily="34" charset="0"/>
              <a:buChar char="•"/>
            </a:pPr>
            <a:r>
              <a:rPr lang="cs-CZ" sz="1400" smtClean="0"/>
              <a:t>  vydal </a:t>
            </a:r>
            <a:r>
              <a:rPr lang="cs-CZ" sz="1400"/>
              <a:t>to, čím se </a:t>
            </a:r>
            <a:r>
              <a:rPr lang="cs-CZ" sz="1400" smtClean="0"/>
              <a:t>obohatil</a:t>
            </a:r>
            <a:r>
              <a:rPr lang="cs-CZ"/>
              <a:t> </a:t>
            </a:r>
            <a:r>
              <a:rPr lang="cs-CZ" sz="1400" smtClean="0"/>
              <a:t>na </a:t>
            </a:r>
            <a:r>
              <a:rPr lang="cs-CZ" sz="1400"/>
              <a:t>jeho úkor</a:t>
            </a:r>
          </a:p>
        </p:txBody>
      </p:sp>
      <p:sp>
        <p:nvSpPr>
          <p:cNvPr id="2066" name="Text Box 18"/>
          <p:cNvSpPr txBox="1">
            <a:spLocks noChangeArrowheads="1"/>
          </p:cNvSpPr>
          <p:nvPr/>
        </p:nvSpPr>
        <p:spPr bwMode="auto">
          <a:xfrm>
            <a:off x="4929190" y="3786190"/>
            <a:ext cx="2928958" cy="313932"/>
          </a:xfrm>
          <a:prstGeom prst="rect">
            <a:avLst/>
          </a:prstGeom>
          <a:solidFill>
            <a:schemeClr val="bg1"/>
          </a:solidFill>
          <a:ln w="9525">
            <a:noFill/>
            <a:miter lim="800000"/>
            <a:headEnd/>
            <a:tailEnd/>
          </a:ln>
          <a:effectLst/>
        </p:spPr>
        <p:txBody>
          <a:bodyPr wrap="square">
            <a:spAutoFit/>
          </a:bodyPr>
          <a:lstStyle/>
          <a:p>
            <a:pPr>
              <a:lnSpc>
                <a:spcPct val="80000"/>
              </a:lnSpc>
            </a:pPr>
            <a:r>
              <a:rPr lang="cs-CZ" sz="1200" b="1" smtClean="0"/>
              <a:t>žaloba na </a:t>
            </a:r>
            <a:r>
              <a:rPr lang="cs-CZ" sz="1200" b="1"/>
              <a:t>vydání </a:t>
            </a:r>
            <a:r>
              <a:rPr lang="cs-CZ" sz="1200" b="1" smtClean="0"/>
              <a:t>bezdůvodného </a:t>
            </a:r>
            <a:r>
              <a:rPr lang="cs-CZ" sz="1200" b="1"/>
              <a:t>obohacení</a:t>
            </a:r>
            <a:r>
              <a:rPr lang="cs-CZ"/>
              <a:t> </a:t>
            </a:r>
          </a:p>
        </p:txBody>
      </p:sp>
      <p:sp>
        <p:nvSpPr>
          <p:cNvPr id="2068" name="Text Box 20"/>
          <p:cNvSpPr txBox="1">
            <a:spLocks noChangeArrowheads="1"/>
          </p:cNvSpPr>
          <p:nvPr/>
        </p:nvSpPr>
        <p:spPr bwMode="auto">
          <a:xfrm>
            <a:off x="879475" y="4579938"/>
            <a:ext cx="184150" cy="304800"/>
          </a:xfrm>
          <a:prstGeom prst="rect">
            <a:avLst/>
          </a:prstGeom>
          <a:noFill/>
          <a:ln w="9525">
            <a:noFill/>
            <a:miter lim="800000"/>
            <a:headEnd/>
            <a:tailEnd/>
          </a:ln>
          <a:effectLst/>
        </p:spPr>
        <p:txBody>
          <a:bodyPr wrap="none">
            <a:spAutoFit/>
          </a:bodyPr>
          <a:lstStyle/>
          <a:p>
            <a:endParaRPr lang="cs-CZ"/>
          </a:p>
        </p:txBody>
      </p:sp>
      <p:sp>
        <p:nvSpPr>
          <p:cNvPr id="2069" name="Text Box 21"/>
          <p:cNvSpPr txBox="1">
            <a:spLocks noChangeArrowheads="1"/>
          </p:cNvSpPr>
          <p:nvPr/>
        </p:nvSpPr>
        <p:spPr bwMode="auto">
          <a:xfrm>
            <a:off x="142844" y="4429132"/>
            <a:ext cx="3071834" cy="307777"/>
          </a:xfrm>
          <a:prstGeom prst="rect">
            <a:avLst/>
          </a:prstGeom>
          <a:noFill/>
          <a:ln w="9525">
            <a:noFill/>
            <a:miter lim="800000"/>
            <a:headEnd/>
            <a:tailEnd/>
          </a:ln>
          <a:effectLst/>
        </p:spPr>
        <p:txBody>
          <a:bodyPr wrap="square">
            <a:spAutoFit/>
          </a:bodyPr>
          <a:lstStyle/>
          <a:p>
            <a:pPr algn="l">
              <a:buFont typeface="Arial" pitchFamily="34" charset="0"/>
              <a:buChar char="•"/>
            </a:pPr>
            <a:r>
              <a:rPr lang="cs-CZ" sz="1400" smtClean="0"/>
              <a:t>  poskytl </a:t>
            </a:r>
            <a:r>
              <a:rPr lang="cs-CZ" sz="1400"/>
              <a:t>mu </a:t>
            </a:r>
            <a:r>
              <a:rPr lang="cs-CZ" sz="1400" smtClean="0"/>
              <a:t>určitou satisfakci </a:t>
            </a:r>
            <a:r>
              <a:rPr lang="cs-CZ" sz="1400"/>
              <a:t>za újmu</a:t>
            </a:r>
            <a:endParaRPr lang="cs-CZ"/>
          </a:p>
        </p:txBody>
      </p:sp>
      <p:sp>
        <p:nvSpPr>
          <p:cNvPr id="2073" name="Text Box 25"/>
          <p:cNvSpPr txBox="1">
            <a:spLocks noChangeArrowheads="1"/>
          </p:cNvSpPr>
          <p:nvPr/>
        </p:nvSpPr>
        <p:spPr bwMode="auto">
          <a:xfrm>
            <a:off x="142844" y="5000636"/>
            <a:ext cx="2374900" cy="304800"/>
          </a:xfrm>
          <a:prstGeom prst="rect">
            <a:avLst/>
          </a:prstGeom>
          <a:noFill/>
          <a:ln w="9525">
            <a:noFill/>
            <a:miter lim="800000"/>
            <a:headEnd/>
            <a:tailEnd/>
          </a:ln>
          <a:effectLst/>
        </p:spPr>
        <p:txBody>
          <a:bodyPr>
            <a:spAutoFit/>
          </a:bodyPr>
          <a:lstStyle/>
          <a:p>
            <a:pPr algn="l">
              <a:buFont typeface="Arial" pitchFamily="34" charset="0"/>
              <a:buChar char="•"/>
            </a:pPr>
            <a:r>
              <a:rPr lang="cs-CZ" sz="1400" smtClean="0"/>
              <a:t>  nahradil </a:t>
            </a:r>
            <a:r>
              <a:rPr lang="cs-CZ" sz="1400"/>
              <a:t>mu vzniklou škodu</a:t>
            </a:r>
            <a:endParaRPr lang="cs-CZ"/>
          </a:p>
        </p:txBody>
      </p:sp>
      <p:sp>
        <p:nvSpPr>
          <p:cNvPr id="2074" name="Text Box 26"/>
          <p:cNvSpPr txBox="1">
            <a:spLocks noChangeArrowheads="1"/>
          </p:cNvSpPr>
          <p:nvPr/>
        </p:nvSpPr>
        <p:spPr bwMode="auto">
          <a:xfrm>
            <a:off x="4929190" y="5000636"/>
            <a:ext cx="1857388" cy="276999"/>
          </a:xfrm>
          <a:prstGeom prst="rect">
            <a:avLst/>
          </a:prstGeom>
          <a:solidFill>
            <a:schemeClr val="bg1"/>
          </a:solidFill>
          <a:ln w="9525">
            <a:noFill/>
            <a:miter lim="800000"/>
            <a:headEnd/>
            <a:tailEnd/>
          </a:ln>
          <a:effectLst/>
        </p:spPr>
        <p:txBody>
          <a:bodyPr wrap="square">
            <a:spAutoFit/>
          </a:bodyPr>
          <a:lstStyle/>
          <a:p>
            <a:r>
              <a:rPr lang="cs-CZ" sz="1200" b="1" smtClean="0"/>
              <a:t>žaloba na </a:t>
            </a:r>
            <a:r>
              <a:rPr lang="cs-CZ" sz="1200" b="1"/>
              <a:t>náhradu škody</a:t>
            </a:r>
            <a:endParaRPr lang="cs-CZ"/>
          </a:p>
        </p:txBody>
      </p:sp>
      <p:sp>
        <p:nvSpPr>
          <p:cNvPr id="2075" name="Text Box 27"/>
          <p:cNvSpPr txBox="1">
            <a:spLocks noChangeArrowheads="1"/>
          </p:cNvSpPr>
          <p:nvPr/>
        </p:nvSpPr>
        <p:spPr bwMode="auto">
          <a:xfrm>
            <a:off x="4929190" y="4357694"/>
            <a:ext cx="3357586" cy="313932"/>
          </a:xfrm>
          <a:prstGeom prst="rect">
            <a:avLst/>
          </a:prstGeom>
          <a:solidFill>
            <a:schemeClr val="bg1"/>
          </a:solidFill>
          <a:ln w="9525">
            <a:noFill/>
            <a:miter lim="800000"/>
            <a:headEnd/>
            <a:tailEnd/>
          </a:ln>
          <a:effectLst/>
        </p:spPr>
        <p:txBody>
          <a:bodyPr wrap="square">
            <a:spAutoFit/>
          </a:bodyPr>
          <a:lstStyle/>
          <a:p>
            <a:pPr>
              <a:lnSpc>
                <a:spcPct val="80000"/>
              </a:lnSpc>
            </a:pPr>
            <a:r>
              <a:rPr lang="cs-CZ" sz="1200" b="1" smtClean="0"/>
              <a:t>žaloba na </a:t>
            </a:r>
            <a:r>
              <a:rPr lang="cs-CZ" sz="1200" b="1"/>
              <a:t>přiměřené zadostiučinění </a:t>
            </a:r>
            <a:r>
              <a:rPr lang="cs-CZ" sz="1200" b="1" smtClean="0"/>
              <a:t> / satisfakční</a:t>
            </a:r>
            <a:r>
              <a:rPr lang="cs-CZ" smtClean="0"/>
              <a:t> </a:t>
            </a:r>
            <a:endParaRPr lang="cs-CZ"/>
          </a:p>
        </p:txBody>
      </p:sp>
      <p:sp>
        <p:nvSpPr>
          <p:cNvPr id="2078" name="Text Box 30"/>
          <p:cNvSpPr txBox="1">
            <a:spLocks noChangeArrowheads="1"/>
          </p:cNvSpPr>
          <p:nvPr/>
        </p:nvSpPr>
        <p:spPr bwMode="auto">
          <a:xfrm>
            <a:off x="1331913" y="5949950"/>
            <a:ext cx="184150" cy="304800"/>
          </a:xfrm>
          <a:prstGeom prst="rect">
            <a:avLst/>
          </a:prstGeom>
          <a:noFill/>
          <a:ln w="9525">
            <a:noFill/>
            <a:miter lim="800000"/>
            <a:headEnd/>
            <a:tailEnd/>
          </a:ln>
          <a:effectLst/>
        </p:spPr>
        <p:txBody>
          <a:bodyPr wrap="none">
            <a:spAutoFit/>
          </a:bodyPr>
          <a:lstStyle/>
          <a:p>
            <a:endParaRPr lang="cs-CZ"/>
          </a:p>
        </p:txBody>
      </p:sp>
      <p:sp>
        <p:nvSpPr>
          <p:cNvPr id="2079" name="Text Box 31"/>
          <p:cNvSpPr txBox="1">
            <a:spLocks noChangeArrowheads="1"/>
          </p:cNvSpPr>
          <p:nvPr/>
        </p:nvSpPr>
        <p:spPr bwMode="auto">
          <a:xfrm>
            <a:off x="5044136" y="6013062"/>
            <a:ext cx="3171202" cy="705258"/>
          </a:xfrm>
          <a:prstGeom prst="rect">
            <a:avLst/>
          </a:prstGeom>
          <a:solidFill>
            <a:schemeClr val="bg1">
              <a:alpha val="70000"/>
            </a:schemeClr>
          </a:solidFill>
          <a:ln w="9525">
            <a:noFill/>
            <a:miter lim="800000"/>
            <a:headEnd/>
            <a:tailEnd/>
          </a:ln>
          <a:effectLst/>
        </p:spPr>
        <p:txBody>
          <a:bodyPr wrap="square">
            <a:spAutoFit/>
          </a:bodyPr>
          <a:lstStyle/>
          <a:p>
            <a:pPr>
              <a:lnSpc>
                <a:spcPct val="70000"/>
              </a:lnSpc>
            </a:pPr>
            <a:endParaRPr lang="cs-CZ" sz="1400" b="1"/>
          </a:p>
          <a:p>
            <a:pPr algn="l">
              <a:lnSpc>
                <a:spcPct val="70000"/>
              </a:lnSpc>
            </a:pPr>
            <a:r>
              <a:rPr lang="cs-CZ" sz="1400"/>
              <a:t>soud může v rozsudku přiznat právo</a:t>
            </a:r>
          </a:p>
          <a:p>
            <a:pPr algn="l">
              <a:lnSpc>
                <a:spcPct val="70000"/>
              </a:lnSpc>
            </a:pPr>
            <a:r>
              <a:rPr lang="cs-CZ" sz="1400"/>
              <a:t>uveřejnit rozsudek na náklady účastníka, </a:t>
            </a:r>
            <a:endParaRPr lang="cs-CZ" sz="1400" smtClean="0"/>
          </a:p>
          <a:p>
            <a:pPr algn="l">
              <a:lnSpc>
                <a:spcPct val="70000"/>
              </a:lnSpc>
            </a:pPr>
            <a:r>
              <a:rPr lang="cs-CZ" sz="1400" smtClean="0"/>
              <a:t>který </a:t>
            </a:r>
            <a:r>
              <a:rPr lang="cs-CZ" sz="1400"/>
              <a:t>v řízení neuspěl </a:t>
            </a:r>
          </a:p>
        </p:txBody>
      </p:sp>
      <p:sp>
        <p:nvSpPr>
          <p:cNvPr id="2083" name="Rectangle 35"/>
          <p:cNvSpPr>
            <a:spLocks noChangeArrowheads="1"/>
          </p:cNvSpPr>
          <p:nvPr/>
        </p:nvSpPr>
        <p:spPr bwMode="auto">
          <a:xfrm>
            <a:off x="432096" y="2182591"/>
            <a:ext cx="2275936" cy="335782"/>
          </a:xfrm>
          <a:prstGeom prst="rect">
            <a:avLst/>
          </a:prstGeom>
          <a:solidFill>
            <a:schemeClr val="bg1"/>
          </a:solidFill>
          <a:ln w="9525">
            <a:noFill/>
            <a:miter lim="800000"/>
            <a:headEnd/>
            <a:tailEnd/>
          </a:ln>
          <a:effectLst/>
        </p:spPr>
        <p:txBody>
          <a:bodyPr wrap="none" anchor="ctr"/>
          <a:lstStyle/>
          <a:p>
            <a:r>
              <a:rPr lang="cs-CZ" sz="1400"/>
              <a:t>může </a:t>
            </a:r>
            <a:r>
              <a:rPr lang="cs-CZ" sz="1400" smtClean="0"/>
              <a:t>požadovat, </a:t>
            </a:r>
            <a:r>
              <a:rPr lang="cs-CZ" sz="1400"/>
              <a:t>aby rušitel</a:t>
            </a:r>
          </a:p>
        </p:txBody>
      </p:sp>
      <p:sp>
        <p:nvSpPr>
          <p:cNvPr id="2085" name="Rectangle 37"/>
          <p:cNvSpPr>
            <a:spLocks noChangeArrowheads="1"/>
          </p:cNvSpPr>
          <p:nvPr/>
        </p:nvSpPr>
        <p:spPr bwMode="auto">
          <a:xfrm>
            <a:off x="142844" y="6286520"/>
            <a:ext cx="2374900" cy="431800"/>
          </a:xfrm>
          <a:prstGeom prst="rect">
            <a:avLst/>
          </a:prstGeom>
          <a:noFill/>
          <a:ln w="9525">
            <a:noFill/>
            <a:miter lim="800000"/>
            <a:headEnd/>
            <a:tailEnd/>
          </a:ln>
          <a:effectLst/>
        </p:spPr>
        <p:txBody>
          <a:bodyPr wrap="none" anchor="ctr"/>
          <a:lstStyle/>
          <a:p>
            <a:pPr>
              <a:buFont typeface="Arial" pitchFamily="34" charset="0"/>
              <a:buChar char="•"/>
            </a:pPr>
            <a:r>
              <a:rPr lang="cs-CZ" sz="1400" smtClean="0"/>
              <a:t>     právo uveřejnit </a:t>
            </a:r>
            <a:r>
              <a:rPr lang="cs-CZ" sz="1400"/>
              <a:t>rozsudek</a:t>
            </a:r>
          </a:p>
        </p:txBody>
      </p:sp>
      <p:sp>
        <p:nvSpPr>
          <p:cNvPr id="2086" name="Rectangle 38"/>
          <p:cNvSpPr>
            <a:spLocks noChangeArrowheads="1"/>
          </p:cNvSpPr>
          <p:nvPr/>
        </p:nvSpPr>
        <p:spPr bwMode="auto">
          <a:xfrm>
            <a:off x="3357522" y="777042"/>
            <a:ext cx="5786478" cy="433387"/>
          </a:xfrm>
          <a:prstGeom prst="rect">
            <a:avLst/>
          </a:prstGeom>
          <a:solidFill>
            <a:schemeClr val="bg1"/>
          </a:solidFill>
          <a:ln w="9525">
            <a:solidFill>
              <a:schemeClr val="tx1"/>
            </a:solidFill>
            <a:miter lim="800000"/>
            <a:headEnd/>
            <a:tailEnd/>
          </a:ln>
          <a:effectLst/>
        </p:spPr>
        <p:txBody>
          <a:bodyPr wrap="none" anchor="ctr"/>
          <a:lstStyle/>
          <a:p>
            <a:pPr algn="l"/>
            <a:r>
              <a:rPr lang="cs-CZ" sz="1400" b="1"/>
              <a:t>v</a:t>
            </a:r>
            <a:r>
              <a:rPr lang="cs-CZ" sz="1400" b="1" smtClean="0"/>
              <a:t> každém případě </a:t>
            </a:r>
            <a:r>
              <a:rPr lang="cs-CZ" sz="1400"/>
              <a:t>nekalé </a:t>
            </a:r>
            <a:r>
              <a:rPr lang="cs-CZ" sz="1400" smtClean="0"/>
              <a:t>soutěže, jímž bylo jeho právo ohroženo/porušeno</a:t>
            </a:r>
          </a:p>
          <a:p>
            <a:pPr algn="l"/>
            <a:r>
              <a:rPr lang="cs-CZ" sz="1400" smtClean="0"/>
              <a:t>(tj. dle  § 2976 /1 a dle § 2977 až § 2987)</a:t>
            </a:r>
            <a:endParaRPr lang="cs-CZ" sz="1400" dirty="0"/>
          </a:p>
        </p:txBody>
      </p:sp>
      <p:sp>
        <p:nvSpPr>
          <p:cNvPr id="2087" name="Rectangle 39"/>
          <p:cNvSpPr>
            <a:spLocks noChangeArrowheads="1"/>
          </p:cNvSpPr>
          <p:nvPr/>
        </p:nvSpPr>
        <p:spPr bwMode="auto">
          <a:xfrm>
            <a:off x="102248" y="222837"/>
            <a:ext cx="1805456" cy="649262"/>
          </a:xfrm>
          <a:prstGeom prst="rect">
            <a:avLst/>
          </a:prstGeom>
          <a:noFill/>
          <a:ln w="9525">
            <a:noFill/>
            <a:miter lim="800000"/>
            <a:headEnd/>
            <a:tailEnd/>
          </a:ln>
          <a:effectLst/>
        </p:spPr>
        <p:txBody>
          <a:bodyPr wrap="none" anchor="ctr"/>
          <a:lstStyle/>
          <a:p>
            <a:endParaRPr lang="cs-CZ" sz="1600" dirty="0">
              <a:solidFill>
                <a:schemeClr val="bg1"/>
              </a:solidFill>
            </a:endParaRPr>
          </a:p>
          <a:p>
            <a:r>
              <a:rPr lang="cs-CZ" sz="1600" b="1" smtClean="0">
                <a:solidFill>
                  <a:srgbClr val="00B050"/>
                </a:solidFill>
              </a:rPr>
              <a:t>podle § 2988 OZ :</a:t>
            </a:r>
            <a:endParaRPr lang="cs-CZ" sz="1600" b="1" dirty="0">
              <a:solidFill>
                <a:srgbClr val="00B050"/>
              </a:solidFill>
            </a:endParaRPr>
          </a:p>
          <a:p>
            <a:endParaRPr lang="cs-CZ" sz="1600" dirty="0">
              <a:solidFill>
                <a:schemeClr val="bg1"/>
              </a:solidFill>
            </a:endParaRPr>
          </a:p>
        </p:txBody>
      </p:sp>
      <p:sp>
        <p:nvSpPr>
          <p:cNvPr id="2088" name="Rectangle 40"/>
          <p:cNvSpPr>
            <a:spLocks noChangeArrowheads="1"/>
          </p:cNvSpPr>
          <p:nvPr/>
        </p:nvSpPr>
        <p:spPr bwMode="auto">
          <a:xfrm>
            <a:off x="380954" y="5822878"/>
            <a:ext cx="4001000" cy="385473"/>
          </a:xfrm>
          <a:prstGeom prst="rect">
            <a:avLst/>
          </a:prstGeom>
          <a:solidFill>
            <a:schemeClr val="bg1"/>
          </a:solidFill>
          <a:ln w="9525">
            <a:noFill/>
            <a:miter lim="800000"/>
            <a:headEnd/>
            <a:tailEnd/>
          </a:ln>
          <a:effectLst/>
        </p:spPr>
        <p:txBody>
          <a:bodyPr wrap="none" anchor="ctr"/>
          <a:lstStyle/>
          <a:p>
            <a:r>
              <a:rPr lang="cs-CZ" sz="1600"/>
              <a:t>může </a:t>
            </a:r>
            <a:r>
              <a:rPr lang="cs-CZ" sz="1600" smtClean="0"/>
              <a:t>také navrhnout </a:t>
            </a:r>
            <a:r>
              <a:rPr lang="cs-CZ" sz="1600"/>
              <a:t>soudu, aby bylo přiznáno </a:t>
            </a:r>
          </a:p>
        </p:txBody>
      </p:sp>
      <p:sp>
        <p:nvSpPr>
          <p:cNvPr id="30" name="Rectangle 39"/>
          <p:cNvSpPr>
            <a:spLocks noChangeArrowheads="1"/>
          </p:cNvSpPr>
          <p:nvPr/>
        </p:nvSpPr>
        <p:spPr bwMode="auto">
          <a:xfrm>
            <a:off x="174664" y="5501818"/>
            <a:ext cx="2468509" cy="268983"/>
          </a:xfrm>
          <a:prstGeom prst="rect">
            <a:avLst/>
          </a:prstGeom>
          <a:noFill/>
          <a:ln w="9525">
            <a:noFill/>
            <a:miter lim="800000"/>
            <a:headEnd/>
            <a:tailEnd/>
          </a:ln>
          <a:effectLst/>
        </p:spPr>
        <p:txBody>
          <a:bodyPr wrap="none" anchor="ctr"/>
          <a:lstStyle/>
          <a:p>
            <a:r>
              <a:rPr lang="cs-CZ" sz="1600" b="1" smtClean="0">
                <a:solidFill>
                  <a:srgbClr val="7030A0"/>
                </a:solidFill>
              </a:rPr>
              <a:t>podle § </a:t>
            </a:r>
            <a:r>
              <a:rPr lang="cs-CZ" sz="1600" b="1" dirty="0" smtClean="0">
                <a:solidFill>
                  <a:srgbClr val="7030A0"/>
                </a:solidFill>
              </a:rPr>
              <a:t>155 </a:t>
            </a:r>
            <a:r>
              <a:rPr lang="cs-CZ" sz="1600" b="1" smtClean="0">
                <a:solidFill>
                  <a:srgbClr val="7030A0"/>
                </a:solidFill>
              </a:rPr>
              <a:t>odst. 4  o</a:t>
            </a:r>
            <a:r>
              <a:rPr lang="cs-CZ" sz="1600" b="1" dirty="0" smtClean="0">
                <a:solidFill>
                  <a:srgbClr val="7030A0"/>
                </a:solidFill>
              </a:rPr>
              <a:t>. s. </a:t>
            </a:r>
            <a:r>
              <a:rPr lang="cs-CZ" sz="1600" b="1" err="1" smtClean="0">
                <a:solidFill>
                  <a:srgbClr val="7030A0"/>
                </a:solidFill>
              </a:rPr>
              <a:t>ř</a:t>
            </a:r>
            <a:r>
              <a:rPr lang="cs-CZ" sz="1600" b="1" smtClean="0">
                <a:solidFill>
                  <a:srgbClr val="7030A0"/>
                </a:solidFill>
              </a:rPr>
              <a:t>. :</a:t>
            </a:r>
            <a:endParaRPr lang="cs-CZ" sz="1600" b="1" dirty="0">
              <a:solidFill>
                <a:srgbClr val="7030A0"/>
              </a:solidFill>
            </a:endParaRPr>
          </a:p>
        </p:txBody>
      </p:sp>
      <p:sp>
        <p:nvSpPr>
          <p:cNvPr id="31" name="Rectangle 33"/>
          <p:cNvSpPr>
            <a:spLocks noChangeArrowheads="1"/>
          </p:cNvSpPr>
          <p:nvPr/>
        </p:nvSpPr>
        <p:spPr bwMode="auto">
          <a:xfrm>
            <a:off x="3500430" y="1500174"/>
            <a:ext cx="5643570" cy="714380"/>
          </a:xfrm>
          <a:prstGeom prst="rect">
            <a:avLst/>
          </a:prstGeom>
          <a:solidFill>
            <a:schemeClr val="bg1"/>
          </a:solidFill>
          <a:ln w="9525">
            <a:solidFill>
              <a:schemeClr val="tx1"/>
            </a:solidFill>
            <a:miter lim="800000"/>
            <a:headEnd/>
            <a:tailEnd/>
          </a:ln>
          <a:effectLst/>
        </p:spPr>
        <p:txBody>
          <a:bodyPr wrap="none" anchor="ctr"/>
          <a:lstStyle/>
          <a:p>
            <a:r>
              <a:rPr lang="cs-CZ" sz="1400" b="1" smtClean="0"/>
              <a:t>v </a:t>
            </a:r>
            <a:r>
              <a:rPr lang="cs-CZ" sz="1400" b="1"/>
              <a:t>každém případě </a:t>
            </a:r>
            <a:r>
              <a:rPr lang="cs-CZ" sz="1400"/>
              <a:t>nekalé soutěže, </a:t>
            </a:r>
            <a:r>
              <a:rPr lang="cs-CZ" sz="1400" smtClean="0"/>
              <a:t>jímž </a:t>
            </a:r>
            <a:r>
              <a:rPr lang="cs-CZ" sz="1400"/>
              <a:t>bylo jeho právo ohroženo/porušeno</a:t>
            </a:r>
          </a:p>
          <a:p>
            <a:pPr algn="l"/>
            <a:r>
              <a:rPr lang="cs-CZ" sz="1400" smtClean="0"/>
              <a:t>(tedy </a:t>
            </a:r>
            <a:r>
              <a:rPr lang="cs-CZ" sz="1400" b="1">
                <a:solidFill>
                  <a:srgbClr val="C00000"/>
                </a:solidFill>
              </a:rPr>
              <a:t>kromě </a:t>
            </a:r>
            <a:r>
              <a:rPr lang="cs-CZ" sz="1400" b="1" smtClean="0">
                <a:solidFill>
                  <a:srgbClr val="C00000"/>
                </a:solidFill>
              </a:rPr>
              <a:t>4 zvláštních </a:t>
            </a:r>
            <a:r>
              <a:rPr lang="cs-CZ" sz="1400" smtClean="0"/>
              <a:t>skutkových podstat  - tzv. soutěžitelských:</a:t>
            </a:r>
          </a:p>
          <a:p>
            <a:pPr algn="l"/>
            <a:r>
              <a:rPr lang="cs-CZ" sz="1400" smtClean="0"/>
              <a:t>parazitování, podplácení</a:t>
            </a:r>
            <a:r>
              <a:rPr lang="cs-CZ" sz="1400"/>
              <a:t>, zlehčování, porušení </a:t>
            </a:r>
            <a:r>
              <a:rPr lang="cs-CZ" sz="1400" smtClean="0"/>
              <a:t>obchod.tajemství)</a:t>
            </a:r>
            <a:endParaRPr lang="cs-CZ" sz="1400"/>
          </a:p>
        </p:txBody>
      </p:sp>
      <p:sp>
        <p:nvSpPr>
          <p:cNvPr id="32" name="Text Box 5"/>
          <p:cNvSpPr txBox="1">
            <a:spLocks noChangeArrowheads="1"/>
          </p:cNvSpPr>
          <p:nvPr/>
        </p:nvSpPr>
        <p:spPr bwMode="auto">
          <a:xfrm>
            <a:off x="285721" y="1357298"/>
            <a:ext cx="2126040" cy="584775"/>
          </a:xfrm>
          <a:prstGeom prst="rect">
            <a:avLst/>
          </a:prstGeom>
          <a:solidFill>
            <a:schemeClr val="accent5">
              <a:lumMod val="20000"/>
              <a:lumOff val="80000"/>
            </a:schemeClr>
          </a:solidFill>
          <a:ln w="9525">
            <a:solidFill>
              <a:schemeClr val="tx1"/>
            </a:solidFill>
            <a:miter lim="800000"/>
            <a:headEnd/>
            <a:tailEnd/>
          </a:ln>
          <a:effectLst/>
        </p:spPr>
        <p:txBody>
          <a:bodyPr wrap="square">
            <a:spAutoFit/>
          </a:bodyPr>
          <a:lstStyle/>
          <a:p>
            <a:r>
              <a:rPr lang="cs-CZ" sz="1600" b="1" smtClean="0"/>
              <a:t>Zákazník / spotřebitel  </a:t>
            </a:r>
          </a:p>
          <a:p>
            <a:r>
              <a:rPr lang="cs-CZ" sz="1600" b="1" smtClean="0"/>
              <a:t>nebo i jiná osoba </a:t>
            </a:r>
          </a:p>
        </p:txBody>
      </p:sp>
      <p:cxnSp>
        <p:nvCxnSpPr>
          <p:cNvPr id="15" name="Přímá spojnice se šipkou 14"/>
          <p:cNvCxnSpPr/>
          <p:nvPr/>
        </p:nvCxnSpPr>
        <p:spPr>
          <a:xfrm>
            <a:off x="1548230" y="882807"/>
            <a:ext cx="1666448" cy="2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p:nvPr/>
        </p:nvCxnSpPr>
        <p:spPr>
          <a:xfrm>
            <a:off x="2411761" y="1671374"/>
            <a:ext cx="10886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Přímá spojnice se šipkou 46"/>
          <p:cNvCxnSpPr>
            <a:endCxn id="2083" idx="1"/>
          </p:cNvCxnSpPr>
          <p:nvPr/>
        </p:nvCxnSpPr>
        <p:spPr>
          <a:xfrm flipV="1">
            <a:off x="142844" y="2350482"/>
            <a:ext cx="289252" cy="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25"/>
          <p:cNvCxnSpPr/>
          <p:nvPr/>
        </p:nvCxnSpPr>
        <p:spPr>
          <a:xfrm>
            <a:off x="102248" y="936516"/>
            <a:ext cx="40596" cy="49277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9" name="Přímá spojnice 2048"/>
          <p:cNvCxnSpPr>
            <a:stCxn id="2053" idx="1"/>
          </p:cNvCxnSpPr>
          <p:nvPr/>
        </p:nvCxnSpPr>
        <p:spPr>
          <a:xfrm flipH="1">
            <a:off x="102248" y="936516"/>
            <a:ext cx="2247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Přímá spojnice 62"/>
          <p:cNvCxnSpPr>
            <a:stCxn id="32" idx="1"/>
          </p:cNvCxnSpPr>
          <p:nvPr/>
        </p:nvCxnSpPr>
        <p:spPr>
          <a:xfrm flipH="1">
            <a:off x="122196" y="1649686"/>
            <a:ext cx="163525" cy="21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1" name="Přímá spojnice se šipkou 2070"/>
          <p:cNvCxnSpPr/>
          <p:nvPr/>
        </p:nvCxnSpPr>
        <p:spPr>
          <a:xfrm>
            <a:off x="142844" y="5852805"/>
            <a:ext cx="249561" cy="1119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Přímá spojnice se šipkou 77"/>
          <p:cNvCxnSpPr/>
          <p:nvPr/>
        </p:nvCxnSpPr>
        <p:spPr>
          <a:xfrm>
            <a:off x="3820961" y="2780928"/>
            <a:ext cx="10886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9" name="Přímá spojnice se šipkou 78"/>
          <p:cNvCxnSpPr/>
          <p:nvPr/>
        </p:nvCxnSpPr>
        <p:spPr>
          <a:xfrm>
            <a:off x="3820961" y="3284984"/>
            <a:ext cx="10886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0" name="Přímá spojnice se šipkou 79"/>
          <p:cNvCxnSpPr/>
          <p:nvPr/>
        </p:nvCxnSpPr>
        <p:spPr>
          <a:xfrm>
            <a:off x="3820961" y="3933056"/>
            <a:ext cx="10886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Přímá spojnice se šipkou 80"/>
          <p:cNvCxnSpPr/>
          <p:nvPr/>
        </p:nvCxnSpPr>
        <p:spPr>
          <a:xfrm>
            <a:off x="3820961" y="4521749"/>
            <a:ext cx="10886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Přímá spojnice se šipkou 81"/>
          <p:cNvCxnSpPr/>
          <p:nvPr/>
        </p:nvCxnSpPr>
        <p:spPr>
          <a:xfrm>
            <a:off x="3820961" y="5085184"/>
            <a:ext cx="10886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3" name="Přímá spojnice se šipkou 82"/>
          <p:cNvCxnSpPr/>
          <p:nvPr/>
        </p:nvCxnSpPr>
        <p:spPr>
          <a:xfrm>
            <a:off x="3820961" y="6453336"/>
            <a:ext cx="108866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2071670" y="-42184"/>
            <a:ext cx="5786478" cy="550885"/>
          </a:xfrm>
          <a:prstGeom prst="rect">
            <a:avLst/>
          </a:prstGeom>
          <a:noFill/>
          <a:ln w="9525">
            <a:noFill/>
            <a:miter lim="800000"/>
            <a:headEnd/>
            <a:tailEnd/>
          </a:ln>
          <a:effectLst/>
        </p:spPr>
        <p:txBody>
          <a:bodyPr wrap="none" anchor="ctr"/>
          <a:lstStyle/>
          <a:p>
            <a:r>
              <a:rPr lang="cs-CZ" b="1" dirty="0"/>
              <a:t>Ochrana proti nekalé </a:t>
            </a:r>
            <a:r>
              <a:rPr lang="cs-CZ" b="1" smtClean="0"/>
              <a:t>soutěži  – </a:t>
            </a:r>
            <a:r>
              <a:rPr lang="cs-CZ" b="1" smtClean="0"/>
              <a:t>b) </a:t>
            </a:r>
            <a:r>
              <a:rPr lang="cs-CZ" b="1" smtClean="0"/>
              <a:t>nároky  </a:t>
            </a:r>
            <a:r>
              <a:rPr lang="cs-CZ" b="1" dirty="0" smtClean="0"/>
              <a:t>právnických osob</a:t>
            </a:r>
            <a:endParaRPr lang="cs-CZ" b="1" dirty="0"/>
          </a:p>
        </p:txBody>
      </p:sp>
      <p:sp>
        <p:nvSpPr>
          <p:cNvPr id="4101" name="Text Box 5"/>
          <p:cNvSpPr txBox="1">
            <a:spLocks noChangeArrowheads="1"/>
          </p:cNvSpPr>
          <p:nvPr/>
        </p:nvSpPr>
        <p:spPr bwMode="auto">
          <a:xfrm>
            <a:off x="214282" y="1000108"/>
            <a:ext cx="2485510" cy="830997"/>
          </a:xfrm>
          <a:prstGeom prst="rect">
            <a:avLst/>
          </a:prstGeom>
          <a:solidFill>
            <a:schemeClr val="accent5">
              <a:lumMod val="20000"/>
              <a:lumOff val="80000"/>
            </a:schemeClr>
          </a:solidFill>
          <a:ln w="9525">
            <a:solidFill>
              <a:schemeClr val="tx1"/>
            </a:solidFill>
            <a:miter lim="800000"/>
            <a:headEnd/>
            <a:tailEnd/>
          </a:ln>
          <a:effectLst/>
        </p:spPr>
        <p:txBody>
          <a:bodyPr wrap="square">
            <a:spAutoFit/>
          </a:bodyPr>
          <a:lstStyle/>
          <a:p>
            <a:pPr algn="l"/>
            <a:r>
              <a:rPr lang="cs-CZ" sz="1600" b="1" smtClean="0"/>
              <a:t>Právnická osoba </a:t>
            </a:r>
          </a:p>
          <a:p>
            <a:pPr algn="l"/>
            <a:r>
              <a:rPr lang="cs-CZ" sz="1600" smtClean="0"/>
              <a:t>oprávněná hájit </a:t>
            </a:r>
            <a:r>
              <a:rPr lang="cs-CZ" sz="1600"/>
              <a:t>zájmy </a:t>
            </a:r>
            <a:endParaRPr lang="cs-CZ" sz="1600" smtClean="0"/>
          </a:p>
          <a:p>
            <a:pPr algn="l"/>
            <a:r>
              <a:rPr lang="cs-CZ" sz="1600" smtClean="0"/>
              <a:t>soutěžitelů nebo zákazníků</a:t>
            </a:r>
          </a:p>
        </p:txBody>
      </p:sp>
      <p:sp>
        <p:nvSpPr>
          <p:cNvPr id="4111" name="Text Box 15"/>
          <p:cNvSpPr txBox="1">
            <a:spLocks noChangeArrowheads="1"/>
          </p:cNvSpPr>
          <p:nvPr/>
        </p:nvSpPr>
        <p:spPr bwMode="auto">
          <a:xfrm>
            <a:off x="971550" y="3860800"/>
            <a:ext cx="184150" cy="366713"/>
          </a:xfrm>
          <a:prstGeom prst="rect">
            <a:avLst/>
          </a:prstGeom>
          <a:noFill/>
          <a:ln w="9525">
            <a:noFill/>
            <a:miter lim="800000"/>
            <a:headEnd/>
            <a:tailEnd/>
          </a:ln>
          <a:effectLst/>
        </p:spPr>
        <p:txBody>
          <a:bodyPr wrap="none">
            <a:spAutoFit/>
          </a:bodyPr>
          <a:lstStyle/>
          <a:p>
            <a:endParaRPr lang="cs-CZ"/>
          </a:p>
        </p:txBody>
      </p:sp>
      <p:sp>
        <p:nvSpPr>
          <p:cNvPr id="4116" name="Text Box 20"/>
          <p:cNvSpPr txBox="1">
            <a:spLocks noChangeArrowheads="1"/>
          </p:cNvSpPr>
          <p:nvPr/>
        </p:nvSpPr>
        <p:spPr bwMode="auto">
          <a:xfrm>
            <a:off x="879475" y="4579938"/>
            <a:ext cx="184150" cy="304800"/>
          </a:xfrm>
          <a:prstGeom prst="rect">
            <a:avLst/>
          </a:prstGeom>
          <a:noFill/>
          <a:ln w="9525">
            <a:noFill/>
            <a:miter lim="800000"/>
            <a:headEnd/>
            <a:tailEnd/>
          </a:ln>
          <a:effectLst/>
        </p:spPr>
        <p:txBody>
          <a:bodyPr wrap="none">
            <a:spAutoFit/>
          </a:bodyPr>
          <a:lstStyle/>
          <a:p>
            <a:endParaRPr lang="cs-CZ"/>
          </a:p>
        </p:txBody>
      </p:sp>
      <p:sp>
        <p:nvSpPr>
          <p:cNvPr id="4125" name="Text Box 29"/>
          <p:cNvSpPr txBox="1">
            <a:spLocks noChangeArrowheads="1"/>
          </p:cNvSpPr>
          <p:nvPr/>
        </p:nvSpPr>
        <p:spPr bwMode="auto">
          <a:xfrm>
            <a:off x="1331913" y="5949950"/>
            <a:ext cx="184150" cy="304800"/>
          </a:xfrm>
          <a:prstGeom prst="rect">
            <a:avLst/>
          </a:prstGeom>
          <a:noFill/>
          <a:ln w="9525">
            <a:noFill/>
            <a:miter lim="800000"/>
            <a:headEnd/>
            <a:tailEnd/>
          </a:ln>
          <a:effectLst/>
        </p:spPr>
        <p:txBody>
          <a:bodyPr wrap="none">
            <a:spAutoFit/>
          </a:bodyPr>
          <a:lstStyle/>
          <a:p>
            <a:endParaRPr lang="cs-CZ"/>
          </a:p>
        </p:txBody>
      </p:sp>
      <p:sp>
        <p:nvSpPr>
          <p:cNvPr id="4129" name="Rectangle 33"/>
          <p:cNvSpPr>
            <a:spLocks noChangeArrowheads="1"/>
          </p:cNvSpPr>
          <p:nvPr/>
        </p:nvSpPr>
        <p:spPr bwMode="auto">
          <a:xfrm>
            <a:off x="3779912" y="958218"/>
            <a:ext cx="4896544" cy="1209961"/>
          </a:xfrm>
          <a:prstGeom prst="rect">
            <a:avLst/>
          </a:prstGeom>
          <a:solidFill>
            <a:schemeClr val="bg1"/>
          </a:solidFill>
          <a:ln w="9525">
            <a:solidFill>
              <a:schemeClr val="tx1"/>
            </a:solidFill>
            <a:miter lim="800000"/>
            <a:headEnd/>
            <a:tailEnd/>
          </a:ln>
          <a:effectLst/>
        </p:spPr>
        <p:txBody>
          <a:bodyPr wrap="none" anchor="ctr"/>
          <a:lstStyle/>
          <a:p>
            <a:pPr algn="l"/>
            <a:endParaRPr lang="cs-CZ" sz="1400" smtClean="0">
              <a:solidFill>
                <a:srgbClr val="0070C0"/>
              </a:solidFill>
            </a:endParaRPr>
          </a:p>
          <a:p>
            <a:r>
              <a:rPr lang="cs-CZ" sz="1400" b="1" smtClean="0"/>
              <a:t>jen v některých případech </a:t>
            </a:r>
            <a:r>
              <a:rPr lang="cs-CZ" sz="1400"/>
              <a:t>nekalé </a:t>
            </a:r>
            <a:r>
              <a:rPr lang="cs-CZ" sz="1400" smtClean="0"/>
              <a:t>soutěže = podle</a:t>
            </a:r>
          </a:p>
          <a:p>
            <a:pPr algn="l"/>
            <a:r>
              <a:rPr lang="cs-CZ" sz="1400" b="1" smtClean="0"/>
              <a:t>generální klauzule</a:t>
            </a:r>
            <a:r>
              <a:rPr lang="cs-CZ" sz="1400" b="1"/>
              <a:t>, </a:t>
            </a:r>
            <a:r>
              <a:rPr lang="cs-CZ" sz="1400" b="1" smtClean="0"/>
              <a:t> § 2977 až 2981,  § 2986 až 2987</a:t>
            </a:r>
            <a:r>
              <a:rPr lang="cs-CZ" sz="1400" smtClean="0"/>
              <a:t> </a:t>
            </a:r>
          </a:p>
          <a:p>
            <a:r>
              <a:rPr lang="cs-CZ" sz="1400" smtClean="0"/>
              <a:t>(tedy </a:t>
            </a:r>
            <a:r>
              <a:rPr lang="cs-CZ" sz="1400" b="1" smtClean="0">
                <a:solidFill>
                  <a:srgbClr val="C00000"/>
                </a:solidFill>
              </a:rPr>
              <a:t>kromě 4 zvláštních </a:t>
            </a:r>
            <a:r>
              <a:rPr lang="cs-CZ" sz="1400" smtClean="0"/>
              <a:t>skutkových podstat: </a:t>
            </a:r>
          </a:p>
          <a:p>
            <a:r>
              <a:rPr lang="cs-CZ" sz="1400" smtClean="0"/>
              <a:t>parazitování, podplácení, zlehčování, porušení obchod.tajemství)</a:t>
            </a:r>
          </a:p>
          <a:p>
            <a:pPr algn="l"/>
            <a:endParaRPr lang="cs-CZ" sz="1400" dirty="0">
              <a:solidFill>
                <a:srgbClr val="0070C0"/>
              </a:solidFill>
            </a:endParaRPr>
          </a:p>
        </p:txBody>
      </p:sp>
      <p:sp>
        <p:nvSpPr>
          <p:cNvPr id="4130" name="Rectangle 34"/>
          <p:cNvSpPr>
            <a:spLocks noChangeArrowheads="1"/>
          </p:cNvSpPr>
          <p:nvPr/>
        </p:nvSpPr>
        <p:spPr bwMode="auto">
          <a:xfrm>
            <a:off x="6929454" y="142852"/>
            <a:ext cx="2214546" cy="428627"/>
          </a:xfrm>
          <a:prstGeom prst="rect">
            <a:avLst/>
          </a:prstGeom>
          <a:noFill/>
          <a:ln w="9525">
            <a:noFill/>
            <a:miter lim="800000"/>
            <a:headEnd/>
            <a:tailEnd/>
          </a:ln>
          <a:effectLst/>
        </p:spPr>
        <p:txBody>
          <a:bodyPr wrap="none" anchor="ctr"/>
          <a:lstStyle/>
          <a:p>
            <a:endParaRPr lang="cs-CZ" sz="1600" b="1" dirty="0" smtClean="0"/>
          </a:p>
          <a:p>
            <a:endParaRPr lang="cs-CZ" sz="1600" b="1" dirty="0">
              <a:solidFill>
                <a:schemeClr val="bg1"/>
              </a:solidFill>
            </a:endParaRPr>
          </a:p>
        </p:txBody>
      </p:sp>
      <p:sp>
        <p:nvSpPr>
          <p:cNvPr id="21" name="Text Box 8"/>
          <p:cNvSpPr txBox="1">
            <a:spLocks noChangeArrowheads="1"/>
          </p:cNvSpPr>
          <p:nvPr/>
        </p:nvSpPr>
        <p:spPr bwMode="auto">
          <a:xfrm>
            <a:off x="3857620" y="2786058"/>
            <a:ext cx="1928826" cy="276999"/>
          </a:xfrm>
          <a:prstGeom prst="rect">
            <a:avLst/>
          </a:prstGeom>
          <a:solidFill>
            <a:schemeClr val="bg1"/>
          </a:solidFill>
          <a:ln w="9525">
            <a:noFill/>
            <a:miter lim="800000"/>
            <a:headEnd/>
            <a:tailEnd/>
          </a:ln>
          <a:effectLst/>
        </p:spPr>
        <p:txBody>
          <a:bodyPr wrap="square">
            <a:spAutoFit/>
          </a:bodyPr>
          <a:lstStyle/>
          <a:p>
            <a:r>
              <a:rPr lang="cs-CZ" sz="1200" b="1" smtClean="0"/>
              <a:t>  žaloba </a:t>
            </a:r>
            <a:r>
              <a:rPr lang="cs-CZ" sz="1200" b="1"/>
              <a:t>zápůrčí /</a:t>
            </a:r>
            <a:r>
              <a:rPr lang="cs-CZ" sz="1200" b="1" smtClean="0"/>
              <a:t> negatorní</a:t>
            </a:r>
            <a:endParaRPr lang="cs-CZ"/>
          </a:p>
        </p:txBody>
      </p:sp>
      <p:sp>
        <p:nvSpPr>
          <p:cNvPr id="22" name="Text Box 6"/>
          <p:cNvSpPr txBox="1">
            <a:spLocks noChangeArrowheads="1"/>
          </p:cNvSpPr>
          <p:nvPr/>
        </p:nvSpPr>
        <p:spPr bwMode="auto">
          <a:xfrm>
            <a:off x="142844" y="2786058"/>
            <a:ext cx="3071834" cy="338554"/>
          </a:xfrm>
          <a:prstGeom prst="rect">
            <a:avLst/>
          </a:prstGeom>
          <a:noFill/>
          <a:ln w="9525">
            <a:noFill/>
            <a:miter lim="800000"/>
            <a:headEnd/>
            <a:tailEnd/>
          </a:ln>
          <a:effectLst/>
        </p:spPr>
        <p:txBody>
          <a:bodyPr wrap="square">
            <a:spAutoFit/>
          </a:bodyPr>
          <a:lstStyle/>
          <a:p>
            <a:pPr algn="l">
              <a:buFont typeface="Arial" pitchFamily="34" charset="0"/>
              <a:buChar char="•"/>
            </a:pPr>
            <a:r>
              <a:rPr lang="cs-CZ" sz="1600" smtClean="0"/>
              <a:t>  zdržel se nekalé soutěže</a:t>
            </a:r>
            <a:endParaRPr lang="cs-CZ" sz="1600" dirty="0"/>
          </a:p>
        </p:txBody>
      </p:sp>
      <p:sp>
        <p:nvSpPr>
          <p:cNvPr id="23" name="Text Box 11"/>
          <p:cNvSpPr txBox="1">
            <a:spLocks noChangeArrowheads="1"/>
          </p:cNvSpPr>
          <p:nvPr/>
        </p:nvSpPr>
        <p:spPr bwMode="auto">
          <a:xfrm>
            <a:off x="142844" y="3071810"/>
            <a:ext cx="2214578" cy="338554"/>
          </a:xfrm>
          <a:prstGeom prst="rect">
            <a:avLst/>
          </a:prstGeom>
          <a:noFill/>
          <a:ln w="9525">
            <a:noFill/>
            <a:miter lim="800000"/>
            <a:headEnd/>
            <a:tailEnd/>
          </a:ln>
          <a:effectLst/>
        </p:spPr>
        <p:txBody>
          <a:bodyPr wrap="square">
            <a:spAutoFit/>
          </a:bodyPr>
          <a:lstStyle/>
          <a:p>
            <a:pPr algn="l">
              <a:buFont typeface="Arial" pitchFamily="34" charset="0"/>
              <a:buChar char="•"/>
            </a:pPr>
            <a:r>
              <a:rPr lang="cs-CZ" sz="1400" smtClean="0"/>
              <a:t>  </a:t>
            </a:r>
            <a:r>
              <a:rPr lang="cs-CZ" sz="1600" smtClean="0"/>
              <a:t>odstranil závadný </a:t>
            </a:r>
            <a:r>
              <a:rPr lang="cs-CZ" sz="1600"/>
              <a:t>stav</a:t>
            </a:r>
          </a:p>
        </p:txBody>
      </p:sp>
      <p:sp>
        <p:nvSpPr>
          <p:cNvPr id="24" name="Rectangle 13"/>
          <p:cNvSpPr>
            <a:spLocks noChangeArrowheads="1"/>
          </p:cNvSpPr>
          <p:nvPr/>
        </p:nvSpPr>
        <p:spPr bwMode="auto">
          <a:xfrm>
            <a:off x="3857620" y="3143248"/>
            <a:ext cx="2214578" cy="276999"/>
          </a:xfrm>
          <a:prstGeom prst="rect">
            <a:avLst/>
          </a:prstGeom>
          <a:solidFill>
            <a:schemeClr val="bg1"/>
          </a:solidFill>
          <a:ln w="9525">
            <a:noFill/>
            <a:miter lim="800000"/>
            <a:headEnd/>
            <a:tailEnd/>
          </a:ln>
          <a:effectLst/>
        </p:spPr>
        <p:txBody>
          <a:bodyPr wrap="square">
            <a:spAutoFit/>
          </a:bodyPr>
          <a:lstStyle/>
          <a:p>
            <a:pPr algn="r"/>
            <a:r>
              <a:rPr lang="cs-CZ" sz="1200" b="1" smtClean="0"/>
              <a:t>žaloba </a:t>
            </a:r>
            <a:r>
              <a:rPr lang="cs-CZ" sz="1200" b="1"/>
              <a:t>odstraňovací  </a:t>
            </a:r>
            <a:r>
              <a:rPr lang="cs-CZ" sz="1200" b="1" smtClean="0"/>
              <a:t>/ restituční</a:t>
            </a:r>
            <a:endParaRPr lang="cs-CZ"/>
          </a:p>
        </p:txBody>
      </p:sp>
      <p:sp>
        <p:nvSpPr>
          <p:cNvPr id="17" name="Rectangle 39"/>
          <p:cNvSpPr>
            <a:spLocks noChangeArrowheads="1"/>
          </p:cNvSpPr>
          <p:nvPr/>
        </p:nvSpPr>
        <p:spPr bwMode="auto">
          <a:xfrm>
            <a:off x="153186" y="3815481"/>
            <a:ext cx="2546606" cy="577848"/>
          </a:xfrm>
          <a:prstGeom prst="rect">
            <a:avLst/>
          </a:prstGeom>
          <a:noFill/>
          <a:ln w="9525">
            <a:noFill/>
            <a:miter lim="800000"/>
            <a:headEnd/>
            <a:tailEnd/>
          </a:ln>
          <a:effectLst/>
        </p:spPr>
        <p:txBody>
          <a:bodyPr wrap="none" anchor="ctr"/>
          <a:lstStyle/>
          <a:p>
            <a:r>
              <a:rPr lang="cs-CZ" sz="1600" b="1" smtClean="0">
                <a:solidFill>
                  <a:srgbClr val="7030A0"/>
                </a:solidFill>
              </a:rPr>
              <a:t>podle § </a:t>
            </a:r>
            <a:r>
              <a:rPr lang="cs-CZ" sz="1600" b="1" dirty="0" smtClean="0">
                <a:solidFill>
                  <a:srgbClr val="7030A0"/>
                </a:solidFill>
              </a:rPr>
              <a:t>155 </a:t>
            </a:r>
            <a:r>
              <a:rPr lang="cs-CZ" sz="1600" b="1" smtClean="0">
                <a:solidFill>
                  <a:srgbClr val="7030A0"/>
                </a:solidFill>
              </a:rPr>
              <a:t>odst. 4  o</a:t>
            </a:r>
            <a:r>
              <a:rPr lang="cs-CZ" sz="1600" b="1" dirty="0" smtClean="0">
                <a:solidFill>
                  <a:srgbClr val="7030A0"/>
                </a:solidFill>
              </a:rPr>
              <a:t>. s. </a:t>
            </a:r>
            <a:r>
              <a:rPr lang="cs-CZ" sz="1600" b="1" err="1" smtClean="0">
                <a:solidFill>
                  <a:srgbClr val="7030A0"/>
                </a:solidFill>
              </a:rPr>
              <a:t>ř</a:t>
            </a:r>
            <a:r>
              <a:rPr lang="cs-CZ" sz="1600" b="1" smtClean="0">
                <a:solidFill>
                  <a:srgbClr val="7030A0"/>
                </a:solidFill>
              </a:rPr>
              <a:t>. :</a:t>
            </a:r>
            <a:endParaRPr lang="cs-CZ" sz="1600" b="1" dirty="0">
              <a:solidFill>
                <a:srgbClr val="7030A0"/>
              </a:solidFill>
            </a:endParaRPr>
          </a:p>
        </p:txBody>
      </p:sp>
      <p:sp>
        <p:nvSpPr>
          <p:cNvPr id="2" name="Obdélník 1"/>
          <p:cNvSpPr/>
          <p:nvPr/>
        </p:nvSpPr>
        <p:spPr>
          <a:xfrm>
            <a:off x="116612" y="588887"/>
            <a:ext cx="2547620" cy="369332"/>
          </a:xfrm>
          <a:prstGeom prst="rect">
            <a:avLst/>
          </a:prstGeom>
        </p:spPr>
        <p:txBody>
          <a:bodyPr wrap="none">
            <a:spAutoFit/>
          </a:bodyPr>
          <a:lstStyle/>
          <a:p>
            <a:r>
              <a:rPr lang="cs-CZ" b="1">
                <a:solidFill>
                  <a:srgbClr val="00B050"/>
                </a:solidFill>
              </a:rPr>
              <a:t>podle § 2989 odst. 1 </a:t>
            </a:r>
            <a:r>
              <a:rPr lang="cs-CZ" b="1" smtClean="0">
                <a:solidFill>
                  <a:srgbClr val="00B050"/>
                </a:solidFill>
              </a:rPr>
              <a:t>OZ :</a:t>
            </a:r>
            <a:endParaRPr lang="cs-CZ" b="1">
              <a:solidFill>
                <a:srgbClr val="00B050"/>
              </a:solidFill>
            </a:endParaRPr>
          </a:p>
        </p:txBody>
      </p:sp>
      <p:sp>
        <p:nvSpPr>
          <p:cNvPr id="18" name="Rectangle 40"/>
          <p:cNvSpPr>
            <a:spLocks noChangeArrowheads="1"/>
          </p:cNvSpPr>
          <p:nvPr/>
        </p:nvSpPr>
        <p:spPr bwMode="auto">
          <a:xfrm>
            <a:off x="454729" y="4430494"/>
            <a:ext cx="4001000" cy="385473"/>
          </a:xfrm>
          <a:prstGeom prst="rect">
            <a:avLst/>
          </a:prstGeom>
          <a:solidFill>
            <a:schemeClr val="bg1"/>
          </a:solidFill>
          <a:ln w="9525">
            <a:noFill/>
            <a:miter lim="800000"/>
            <a:headEnd/>
            <a:tailEnd/>
          </a:ln>
          <a:effectLst/>
        </p:spPr>
        <p:txBody>
          <a:bodyPr wrap="none" anchor="ctr"/>
          <a:lstStyle/>
          <a:p>
            <a:r>
              <a:rPr lang="cs-CZ" sz="1600"/>
              <a:t>může </a:t>
            </a:r>
            <a:r>
              <a:rPr lang="cs-CZ" sz="1600" smtClean="0"/>
              <a:t>také navrhnout </a:t>
            </a:r>
            <a:r>
              <a:rPr lang="cs-CZ" sz="1600"/>
              <a:t>soudu, aby bylo přiznáno </a:t>
            </a:r>
          </a:p>
        </p:txBody>
      </p:sp>
      <p:sp>
        <p:nvSpPr>
          <p:cNvPr id="19" name="Rectangle 35"/>
          <p:cNvSpPr>
            <a:spLocks noChangeArrowheads="1"/>
          </p:cNvSpPr>
          <p:nvPr/>
        </p:nvSpPr>
        <p:spPr bwMode="auto">
          <a:xfrm>
            <a:off x="450328" y="2341169"/>
            <a:ext cx="2275936" cy="335782"/>
          </a:xfrm>
          <a:prstGeom prst="rect">
            <a:avLst/>
          </a:prstGeom>
          <a:solidFill>
            <a:schemeClr val="bg1"/>
          </a:solidFill>
          <a:ln w="9525">
            <a:noFill/>
            <a:miter lim="800000"/>
            <a:headEnd/>
            <a:tailEnd/>
          </a:ln>
          <a:effectLst/>
        </p:spPr>
        <p:txBody>
          <a:bodyPr wrap="none" anchor="ctr"/>
          <a:lstStyle/>
          <a:p>
            <a:r>
              <a:rPr lang="cs-CZ" sz="1400"/>
              <a:t>může </a:t>
            </a:r>
            <a:r>
              <a:rPr lang="cs-CZ" sz="1400" smtClean="0"/>
              <a:t>požadovat, </a:t>
            </a:r>
            <a:r>
              <a:rPr lang="cs-CZ" sz="1400"/>
              <a:t>aby rušitel</a:t>
            </a:r>
          </a:p>
        </p:txBody>
      </p:sp>
      <p:cxnSp>
        <p:nvCxnSpPr>
          <p:cNvPr id="20" name="Přímá spojnice se šipkou 19"/>
          <p:cNvCxnSpPr/>
          <p:nvPr/>
        </p:nvCxnSpPr>
        <p:spPr>
          <a:xfrm>
            <a:off x="2771800" y="1340768"/>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se šipkou 25"/>
          <p:cNvCxnSpPr/>
          <p:nvPr/>
        </p:nvCxnSpPr>
        <p:spPr>
          <a:xfrm>
            <a:off x="2771800" y="2924944"/>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a:off x="2771800" y="3284984"/>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37"/>
          <p:cNvSpPr>
            <a:spLocks noChangeArrowheads="1"/>
          </p:cNvSpPr>
          <p:nvPr/>
        </p:nvSpPr>
        <p:spPr bwMode="auto">
          <a:xfrm>
            <a:off x="229391" y="5034182"/>
            <a:ext cx="2374900" cy="431800"/>
          </a:xfrm>
          <a:prstGeom prst="rect">
            <a:avLst/>
          </a:prstGeom>
          <a:noFill/>
          <a:ln w="9525">
            <a:noFill/>
            <a:miter lim="800000"/>
            <a:headEnd/>
            <a:tailEnd/>
          </a:ln>
          <a:effectLst/>
        </p:spPr>
        <p:txBody>
          <a:bodyPr wrap="none" anchor="ctr"/>
          <a:lstStyle/>
          <a:p>
            <a:pPr>
              <a:buFont typeface="Arial" pitchFamily="34" charset="0"/>
              <a:buChar char="•"/>
            </a:pPr>
            <a:r>
              <a:rPr lang="cs-CZ" sz="1400" smtClean="0"/>
              <a:t>     právo uveřejnit </a:t>
            </a:r>
            <a:r>
              <a:rPr lang="cs-CZ" sz="1400"/>
              <a:t>rozsudek</a:t>
            </a:r>
          </a:p>
        </p:txBody>
      </p:sp>
      <p:cxnSp>
        <p:nvCxnSpPr>
          <p:cNvPr id="29" name="Přímá spojnice se šipkou 28"/>
          <p:cNvCxnSpPr/>
          <p:nvPr/>
        </p:nvCxnSpPr>
        <p:spPr>
          <a:xfrm>
            <a:off x="2771800" y="5250082"/>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 Box 31"/>
          <p:cNvSpPr txBox="1">
            <a:spLocks noChangeArrowheads="1"/>
          </p:cNvSpPr>
          <p:nvPr/>
        </p:nvSpPr>
        <p:spPr bwMode="auto">
          <a:xfrm>
            <a:off x="3853294" y="4990958"/>
            <a:ext cx="3171202" cy="705258"/>
          </a:xfrm>
          <a:prstGeom prst="rect">
            <a:avLst/>
          </a:prstGeom>
          <a:solidFill>
            <a:schemeClr val="bg1">
              <a:alpha val="70000"/>
            </a:schemeClr>
          </a:solidFill>
          <a:ln w="9525">
            <a:noFill/>
            <a:miter lim="800000"/>
            <a:headEnd/>
            <a:tailEnd/>
          </a:ln>
          <a:effectLst/>
        </p:spPr>
        <p:txBody>
          <a:bodyPr wrap="square">
            <a:spAutoFit/>
          </a:bodyPr>
          <a:lstStyle/>
          <a:p>
            <a:pPr>
              <a:lnSpc>
                <a:spcPct val="70000"/>
              </a:lnSpc>
            </a:pPr>
            <a:endParaRPr lang="cs-CZ" sz="1400" b="1"/>
          </a:p>
          <a:p>
            <a:pPr algn="l">
              <a:lnSpc>
                <a:spcPct val="70000"/>
              </a:lnSpc>
            </a:pPr>
            <a:r>
              <a:rPr lang="cs-CZ" sz="1400"/>
              <a:t>soud může v rozsudku přiznat právo</a:t>
            </a:r>
          </a:p>
          <a:p>
            <a:pPr algn="l">
              <a:lnSpc>
                <a:spcPct val="70000"/>
              </a:lnSpc>
            </a:pPr>
            <a:r>
              <a:rPr lang="cs-CZ" sz="1400"/>
              <a:t>uveřejnit rozsudek na náklady účastníka, </a:t>
            </a:r>
            <a:endParaRPr lang="cs-CZ" sz="1400" smtClean="0"/>
          </a:p>
          <a:p>
            <a:pPr algn="l">
              <a:lnSpc>
                <a:spcPct val="70000"/>
              </a:lnSpc>
            </a:pPr>
            <a:r>
              <a:rPr lang="cs-CZ" sz="1400" smtClean="0"/>
              <a:t>který </a:t>
            </a:r>
            <a:r>
              <a:rPr lang="cs-CZ" sz="1400"/>
              <a:t>v řízení neuspěl </a:t>
            </a:r>
          </a:p>
        </p:txBody>
      </p:sp>
      <p:cxnSp>
        <p:nvCxnSpPr>
          <p:cNvPr id="31" name="Přímá spojnice 30"/>
          <p:cNvCxnSpPr/>
          <p:nvPr/>
        </p:nvCxnSpPr>
        <p:spPr>
          <a:xfrm>
            <a:off x="84672" y="1415606"/>
            <a:ext cx="39249" cy="3241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Přímá spojnice 8"/>
          <p:cNvCxnSpPr>
            <a:endCxn id="4101" idx="1"/>
          </p:cNvCxnSpPr>
          <p:nvPr/>
        </p:nvCxnSpPr>
        <p:spPr>
          <a:xfrm>
            <a:off x="116612" y="1415606"/>
            <a:ext cx="9767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Přímá spojnice se šipkou 36"/>
          <p:cNvCxnSpPr/>
          <p:nvPr/>
        </p:nvCxnSpPr>
        <p:spPr>
          <a:xfrm flipV="1">
            <a:off x="135286" y="2521974"/>
            <a:ext cx="289252" cy="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Přímá spojnice se šipkou 37"/>
          <p:cNvCxnSpPr>
            <a:endCxn id="18" idx="1"/>
          </p:cNvCxnSpPr>
          <p:nvPr/>
        </p:nvCxnSpPr>
        <p:spPr>
          <a:xfrm>
            <a:off x="135286" y="4623230"/>
            <a:ext cx="319443"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1852796" y="-70562"/>
            <a:ext cx="6302504" cy="576262"/>
          </a:xfrm>
          <a:prstGeom prst="rect">
            <a:avLst/>
          </a:prstGeom>
          <a:noFill/>
          <a:ln w="9525">
            <a:noFill/>
            <a:miter lim="800000"/>
            <a:headEnd/>
            <a:tailEnd/>
          </a:ln>
          <a:effectLst/>
        </p:spPr>
        <p:txBody>
          <a:bodyPr wrap="none" anchor="ctr"/>
          <a:lstStyle/>
          <a:p>
            <a:r>
              <a:rPr lang="cs-CZ" b="1" dirty="0"/>
              <a:t>Ochrana proti nekalé </a:t>
            </a:r>
            <a:r>
              <a:rPr lang="cs-CZ" b="1" smtClean="0"/>
              <a:t>soutěži  - </a:t>
            </a:r>
            <a:r>
              <a:rPr lang="cs-CZ" b="1" smtClean="0"/>
              <a:t>c) </a:t>
            </a:r>
            <a:r>
              <a:rPr lang="cs-CZ" b="1" smtClean="0"/>
              <a:t>spotřebitel </a:t>
            </a:r>
            <a:r>
              <a:rPr lang="cs-CZ" b="1" dirty="0" smtClean="0"/>
              <a:t>a důkazní břemeno</a:t>
            </a:r>
            <a:endParaRPr lang="cs-CZ" b="1" dirty="0"/>
          </a:p>
        </p:txBody>
      </p:sp>
      <p:sp>
        <p:nvSpPr>
          <p:cNvPr id="6149" name="Text Box 5"/>
          <p:cNvSpPr txBox="1">
            <a:spLocks noChangeArrowheads="1"/>
          </p:cNvSpPr>
          <p:nvPr/>
        </p:nvSpPr>
        <p:spPr bwMode="auto">
          <a:xfrm>
            <a:off x="296904" y="743385"/>
            <a:ext cx="1917642" cy="1077218"/>
          </a:xfrm>
          <a:prstGeom prst="rect">
            <a:avLst/>
          </a:prstGeom>
          <a:solidFill>
            <a:schemeClr val="accent5">
              <a:lumMod val="20000"/>
              <a:lumOff val="80000"/>
            </a:schemeClr>
          </a:solidFill>
          <a:ln w="9525">
            <a:solidFill>
              <a:srgbClr val="9999FF"/>
            </a:solidFill>
            <a:miter lim="800000"/>
            <a:headEnd/>
            <a:tailEnd/>
          </a:ln>
          <a:effectLst/>
        </p:spPr>
        <p:txBody>
          <a:bodyPr wrap="square">
            <a:spAutoFit/>
          </a:bodyPr>
          <a:lstStyle/>
          <a:p>
            <a:pPr algn="l"/>
            <a:r>
              <a:rPr lang="cs-CZ" sz="1600" b="1" smtClean="0"/>
              <a:t>Spotřebitel,</a:t>
            </a:r>
          </a:p>
          <a:p>
            <a:r>
              <a:rPr lang="cs-CZ" sz="1600" smtClean="0"/>
              <a:t>jehož právo </a:t>
            </a:r>
            <a:r>
              <a:rPr lang="cs-CZ" sz="1600"/>
              <a:t>bylo </a:t>
            </a:r>
            <a:r>
              <a:rPr lang="cs-CZ" sz="1600" smtClean="0"/>
              <a:t>ohroženo/porušeno</a:t>
            </a:r>
            <a:endParaRPr lang="cs-CZ" sz="1600" b="1" smtClean="0"/>
          </a:p>
          <a:p>
            <a:r>
              <a:rPr lang="cs-CZ" sz="1600" smtClean="0"/>
              <a:t>nekalou soutěží</a:t>
            </a:r>
          </a:p>
        </p:txBody>
      </p:sp>
      <p:sp>
        <p:nvSpPr>
          <p:cNvPr id="6152" name="Text Box 8"/>
          <p:cNvSpPr txBox="1">
            <a:spLocks noChangeArrowheads="1"/>
          </p:cNvSpPr>
          <p:nvPr/>
        </p:nvSpPr>
        <p:spPr bwMode="auto">
          <a:xfrm>
            <a:off x="357159" y="2469324"/>
            <a:ext cx="2808287" cy="304800"/>
          </a:xfrm>
          <a:prstGeom prst="rect">
            <a:avLst/>
          </a:prstGeom>
          <a:noFill/>
          <a:ln w="9525">
            <a:noFill/>
            <a:miter lim="800000"/>
            <a:headEnd/>
            <a:tailEnd/>
          </a:ln>
          <a:effectLst/>
        </p:spPr>
        <p:txBody>
          <a:bodyPr>
            <a:spAutoFit/>
          </a:bodyPr>
          <a:lstStyle/>
          <a:p>
            <a:pPr algn="l">
              <a:buFont typeface="Arial" pitchFamily="34" charset="0"/>
              <a:buChar char="•"/>
            </a:pPr>
            <a:r>
              <a:rPr lang="cs-CZ" sz="1400" smtClean="0"/>
              <a:t>  zdržel </a:t>
            </a:r>
            <a:r>
              <a:rPr lang="cs-CZ" sz="1400"/>
              <a:t>se protiprávního jednání</a:t>
            </a:r>
            <a:endParaRPr lang="cs-CZ"/>
          </a:p>
        </p:txBody>
      </p:sp>
      <p:sp>
        <p:nvSpPr>
          <p:cNvPr id="6155" name="Text Box 11"/>
          <p:cNvSpPr txBox="1">
            <a:spLocks noChangeArrowheads="1"/>
          </p:cNvSpPr>
          <p:nvPr/>
        </p:nvSpPr>
        <p:spPr bwMode="auto">
          <a:xfrm>
            <a:off x="357159" y="2786058"/>
            <a:ext cx="2143140" cy="304800"/>
          </a:xfrm>
          <a:prstGeom prst="rect">
            <a:avLst/>
          </a:prstGeom>
          <a:noFill/>
          <a:ln w="9525">
            <a:noFill/>
            <a:miter lim="800000"/>
            <a:headEnd/>
            <a:tailEnd/>
          </a:ln>
          <a:effectLst/>
        </p:spPr>
        <p:txBody>
          <a:bodyPr wrap="square">
            <a:spAutoFit/>
          </a:bodyPr>
          <a:lstStyle/>
          <a:p>
            <a:pPr algn="l">
              <a:buFont typeface="Arial" pitchFamily="34" charset="0"/>
              <a:buChar char="•"/>
            </a:pPr>
            <a:r>
              <a:rPr lang="cs-CZ" sz="1400" smtClean="0"/>
              <a:t>  odstranil závadný </a:t>
            </a:r>
            <a:r>
              <a:rPr lang="cs-CZ" sz="1400"/>
              <a:t>stav</a:t>
            </a:r>
            <a:endParaRPr lang="cs-CZ"/>
          </a:p>
        </p:txBody>
      </p:sp>
      <p:sp>
        <p:nvSpPr>
          <p:cNvPr id="6156" name="Rectangle 12"/>
          <p:cNvSpPr>
            <a:spLocks noChangeArrowheads="1"/>
          </p:cNvSpPr>
          <p:nvPr/>
        </p:nvSpPr>
        <p:spPr bwMode="auto">
          <a:xfrm>
            <a:off x="2928926" y="785793"/>
            <a:ext cx="4595402" cy="1099087"/>
          </a:xfrm>
          <a:prstGeom prst="rect">
            <a:avLst/>
          </a:prstGeom>
          <a:solidFill>
            <a:schemeClr val="bg1"/>
          </a:solidFill>
          <a:ln w="9525">
            <a:solidFill>
              <a:schemeClr val="tx1"/>
            </a:solidFill>
            <a:miter lim="800000"/>
            <a:headEnd/>
            <a:tailEnd/>
          </a:ln>
          <a:effectLst/>
        </p:spPr>
        <p:txBody>
          <a:bodyPr wrap="none" anchor="ctr"/>
          <a:lstStyle/>
          <a:p>
            <a:pPr algn="l"/>
            <a:endParaRPr lang="cs-CZ" sz="1400" smtClean="0">
              <a:solidFill>
                <a:srgbClr val="0070C0"/>
              </a:solidFill>
            </a:endParaRPr>
          </a:p>
          <a:p>
            <a:r>
              <a:rPr lang="cs-CZ" sz="1400"/>
              <a:t>j</a:t>
            </a:r>
            <a:r>
              <a:rPr lang="cs-CZ" sz="1400" smtClean="0"/>
              <a:t>en v některých případech </a:t>
            </a:r>
            <a:r>
              <a:rPr lang="cs-CZ" sz="1400"/>
              <a:t>nekalé soutěže, tj. podle </a:t>
            </a:r>
            <a:endParaRPr lang="cs-CZ" sz="1400" smtClean="0"/>
          </a:p>
          <a:p>
            <a:pPr algn="l"/>
            <a:r>
              <a:rPr lang="cs-CZ" sz="1400" b="1" smtClean="0"/>
              <a:t>generální </a:t>
            </a:r>
            <a:r>
              <a:rPr lang="cs-CZ" sz="1400" b="1"/>
              <a:t>klauzule, </a:t>
            </a:r>
            <a:r>
              <a:rPr lang="cs-CZ" sz="1400" smtClean="0"/>
              <a:t>podle</a:t>
            </a:r>
            <a:r>
              <a:rPr lang="cs-CZ" sz="1400" b="1" smtClean="0"/>
              <a:t> </a:t>
            </a:r>
            <a:r>
              <a:rPr lang="cs-CZ" sz="1400" b="1"/>
              <a:t>§ </a:t>
            </a:r>
            <a:r>
              <a:rPr lang="cs-CZ" sz="1400" b="1" smtClean="0"/>
              <a:t>2977 až 2981 </a:t>
            </a:r>
            <a:r>
              <a:rPr lang="cs-CZ" sz="1400" smtClean="0"/>
              <a:t>nebo podle </a:t>
            </a:r>
            <a:r>
              <a:rPr lang="cs-CZ" sz="1400" b="1" smtClean="0"/>
              <a:t>§ 2987</a:t>
            </a:r>
          </a:p>
          <a:p>
            <a:r>
              <a:rPr lang="cs-CZ" sz="1400" smtClean="0"/>
              <a:t>(tedy </a:t>
            </a:r>
            <a:r>
              <a:rPr lang="cs-CZ" sz="1400" b="1" smtClean="0">
                <a:solidFill>
                  <a:srgbClr val="C00000"/>
                </a:solidFill>
              </a:rPr>
              <a:t>kromě 5 zvláštních </a:t>
            </a:r>
            <a:r>
              <a:rPr lang="cs-CZ" sz="1400" smtClean="0"/>
              <a:t>skutkových podstat: </a:t>
            </a:r>
          </a:p>
          <a:p>
            <a:r>
              <a:rPr lang="cs-CZ" sz="1400" smtClean="0"/>
              <a:t>parazit., podplác., zlehčování, porušení obchod.tajemství a</a:t>
            </a:r>
          </a:p>
          <a:p>
            <a:r>
              <a:rPr lang="cs-CZ" sz="1400" smtClean="0">
                <a:solidFill>
                  <a:srgbClr val="C00000"/>
                </a:solidFill>
              </a:rPr>
              <a:t>dotěrného obtěžování</a:t>
            </a:r>
            <a:r>
              <a:rPr lang="cs-CZ" sz="1400" smtClean="0"/>
              <a:t>)</a:t>
            </a:r>
          </a:p>
          <a:p>
            <a:pPr algn="l"/>
            <a:endParaRPr lang="cs-CZ" sz="1400"/>
          </a:p>
        </p:txBody>
      </p:sp>
      <p:sp>
        <p:nvSpPr>
          <p:cNvPr id="6159" name="Text Box 15"/>
          <p:cNvSpPr txBox="1">
            <a:spLocks noChangeArrowheads="1"/>
          </p:cNvSpPr>
          <p:nvPr/>
        </p:nvSpPr>
        <p:spPr bwMode="auto">
          <a:xfrm>
            <a:off x="3922385" y="2091281"/>
            <a:ext cx="2690325" cy="1169551"/>
          </a:xfrm>
          <a:prstGeom prst="rect">
            <a:avLst/>
          </a:prstGeom>
          <a:solidFill>
            <a:schemeClr val="bg1">
              <a:lumMod val="95000"/>
            </a:schemeClr>
          </a:solidFill>
          <a:ln w="9525">
            <a:noFill/>
            <a:miter lim="800000"/>
            <a:headEnd/>
            <a:tailEnd/>
          </a:ln>
          <a:effectLst/>
        </p:spPr>
        <p:txBody>
          <a:bodyPr wrap="square">
            <a:spAutoFit/>
          </a:bodyPr>
          <a:lstStyle/>
          <a:p>
            <a:r>
              <a:rPr lang="cs-CZ" sz="1400" dirty="0"/>
              <a:t>musí </a:t>
            </a:r>
            <a:r>
              <a:rPr lang="cs-CZ" sz="1400"/>
              <a:t>vždy </a:t>
            </a:r>
            <a:r>
              <a:rPr lang="cs-CZ" sz="1400" smtClean="0"/>
              <a:t> </a:t>
            </a:r>
            <a:r>
              <a:rPr lang="cs-CZ" sz="1400" b="1" smtClean="0"/>
              <a:t>r u š i t e l   </a:t>
            </a:r>
            <a:r>
              <a:rPr lang="cs-CZ" sz="1400" smtClean="0"/>
              <a:t>(žalovaný)</a:t>
            </a:r>
            <a:r>
              <a:rPr lang="cs-CZ" sz="1400" b="1" smtClean="0"/>
              <a:t> prokázat</a:t>
            </a:r>
            <a:r>
              <a:rPr lang="cs-CZ" sz="1400" smtClean="0"/>
              <a:t>,  že se nekalé </a:t>
            </a:r>
            <a:r>
              <a:rPr lang="cs-CZ" sz="1400" dirty="0"/>
              <a:t>soutěže </a:t>
            </a:r>
          </a:p>
          <a:p>
            <a:pPr algn="ctr"/>
            <a:r>
              <a:rPr lang="cs-CZ" sz="1400" b="1" dirty="0"/>
              <a:t>n e d o p u s t i </a:t>
            </a:r>
            <a:r>
              <a:rPr lang="cs-CZ" sz="1400" b="1" smtClean="0"/>
              <a:t>l  </a:t>
            </a:r>
          </a:p>
          <a:p>
            <a:pPr algn="ctr"/>
            <a:endParaRPr lang="cs-CZ" sz="1400" b="1" dirty="0" smtClean="0"/>
          </a:p>
          <a:p>
            <a:r>
              <a:rPr lang="cs-CZ" sz="1400" smtClean="0"/>
              <a:t>= obrácené  důkazní břemeno</a:t>
            </a:r>
            <a:endParaRPr lang="cs-CZ" sz="1400" dirty="0"/>
          </a:p>
        </p:txBody>
      </p:sp>
      <p:sp>
        <p:nvSpPr>
          <p:cNvPr id="6168" name="Text Box 24"/>
          <p:cNvSpPr txBox="1">
            <a:spLocks noChangeArrowheads="1"/>
          </p:cNvSpPr>
          <p:nvPr/>
        </p:nvSpPr>
        <p:spPr bwMode="auto">
          <a:xfrm>
            <a:off x="293490" y="4386665"/>
            <a:ext cx="2370378" cy="523220"/>
          </a:xfrm>
          <a:prstGeom prst="rect">
            <a:avLst/>
          </a:prstGeom>
          <a:noFill/>
          <a:ln w="9525">
            <a:noFill/>
            <a:miter lim="800000"/>
            <a:headEnd/>
            <a:tailEnd/>
          </a:ln>
          <a:effectLst/>
        </p:spPr>
        <p:txBody>
          <a:bodyPr wrap="square">
            <a:spAutoFit/>
          </a:bodyPr>
          <a:lstStyle/>
          <a:p>
            <a:pPr algn="l">
              <a:buFont typeface="Arial" pitchFamily="34" charset="0"/>
              <a:buChar char="•"/>
            </a:pPr>
            <a:r>
              <a:rPr lang="cs-CZ" sz="1400" smtClean="0"/>
              <a:t>   nahradil mu vzniklou </a:t>
            </a:r>
            <a:r>
              <a:rPr lang="cs-CZ" sz="1400"/>
              <a:t>škodu</a:t>
            </a:r>
          </a:p>
          <a:p>
            <a:pPr algn="l"/>
            <a:endParaRPr lang="cs-CZ" sz="1400"/>
          </a:p>
        </p:txBody>
      </p:sp>
      <p:sp>
        <p:nvSpPr>
          <p:cNvPr id="6169" name="Rectangle 25"/>
          <p:cNvSpPr>
            <a:spLocks noChangeArrowheads="1"/>
          </p:cNvSpPr>
          <p:nvPr/>
        </p:nvSpPr>
        <p:spPr bwMode="auto">
          <a:xfrm>
            <a:off x="4448175" y="3246438"/>
            <a:ext cx="247650" cy="366712"/>
          </a:xfrm>
          <a:prstGeom prst="rect">
            <a:avLst/>
          </a:prstGeom>
          <a:noFill/>
          <a:ln w="9525">
            <a:noFill/>
            <a:miter lim="800000"/>
            <a:headEnd/>
            <a:tailEnd/>
          </a:ln>
          <a:effectLst/>
        </p:spPr>
        <p:txBody>
          <a:bodyPr wrap="none">
            <a:spAutoFit/>
          </a:bodyPr>
          <a:lstStyle/>
          <a:p>
            <a:pPr algn="l"/>
            <a:r>
              <a:rPr lang="cs-CZ"/>
              <a:t> </a:t>
            </a:r>
          </a:p>
        </p:txBody>
      </p:sp>
      <p:sp>
        <p:nvSpPr>
          <p:cNvPr id="6174" name="Text Box 30"/>
          <p:cNvSpPr txBox="1">
            <a:spLocks noChangeArrowheads="1"/>
          </p:cNvSpPr>
          <p:nvPr/>
        </p:nvSpPr>
        <p:spPr bwMode="auto">
          <a:xfrm>
            <a:off x="3944234" y="3820795"/>
            <a:ext cx="2646626" cy="1169551"/>
          </a:xfrm>
          <a:prstGeom prst="rect">
            <a:avLst/>
          </a:prstGeom>
          <a:solidFill>
            <a:schemeClr val="bg1">
              <a:lumMod val="95000"/>
            </a:schemeClr>
          </a:solidFill>
          <a:ln w="9525">
            <a:noFill/>
            <a:miter lim="800000"/>
            <a:headEnd/>
            <a:tailEnd/>
          </a:ln>
          <a:effectLst/>
        </p:spPr>
        <p:txBody>
          <a:bodyPr wrap="square">
            <a:spAutoFit/>
          </a:bodyPr>
          <a:lstStyle/>
          <a:p>
            <a:r>
              <a:rPr lang="cs-CZ" sz="1400"/>
              <a:t>musí </a:t>
            </a:r>
            <a:r>
              <a:rPr lang="cs-CZ" sz="1400" smtClean="0"/>
              <a:t>vždy   </a:t>
            </a:r>
            <a:r>
              <a:rPr lang="cs-CZ" sz="1400" b="1" smtClean="0"/>
              <a:t>r u š i t e l   </a:t>
            </a:r>
            <a:r>
              <a:rPr lang="cs-CZ" sz="1400" smtClean="0"/>
              <a:t>(žalovaný)</a:t>
            </a:r>
            <a:r>
              <a:rPr lang="cs-CZ" sz="1400" b="1" smtClean="0"/>
              <a:t> </a:t>
            </a:r>
            <a:r>
              <a:rPr lang="cs-CZ" sz="1400" b="1" dirty="0"/>
              <a:t>prokázat</a:t>
            </a:r>
            <a:r>
              <a:rPr lang="cs-CZ" sz="1400"/>
              <a:t>, </a:t>
            </a:r>
            <a:r>
              <a:rPr lang="cs-CZ" sz="1400" smtClean="0"/>
              <a:t> že škoda nebyla způsobena jeho nekalou soutěží</a:t>
            </a:r>
          </a:p>
          <a:p>
            <a:endParaRPr lang="cs-CZ" sz="1400" smtClean="0"/>
          </a:p>
          <a:p>
            <a:r>
              <a:rPr lang="cs-CZ" sz="1400" smtClean="0"/>
              <a:t>= obrácené  důkazní břemeno</a:t>
            </a:r>
            <a:endParaRPr lang="cs-CZ" sz="1400" dirty="0" smtClean="0"/>
          </a:p>
        </p:txBody>
      </p:sp>
      <p:sp>
        <p:nvSpPr>
          <p:cNvPr id="6176" name="Text Box 32"/>
          <p:cNvSpPr txBox="1">
            <a:spLocks noChangeArrowheads="1"/>
          </p:cNvSpPr>
          <p:nvPr/>
        </p:nvSpPr>
        <p:spPr bwMode="auto">
          <a:xfrm>
            <a:off x="4841890" y="5334866"/>
            <a:ext cx="2230440" cy="523220"/>
          </a:xfrm>
          <a:prstGeom prst="rect">
            <a:avLst/>
          </a:prstGeom>
          <a:noFill/>
          <a:ln w="9525">
            <a:noFill/>
            <a:miter lim="800000"/>
            <a:headEnd/>
            <a:tailEnd/>
          </a:ln>
          <a:effectLst/>
        </p:spPr>
        <p:txBody>
          <a:bodyPr wrap="square">
            <a:spAutoFit/>
          </a:bodyPr>
          <a:lstStyle/>
          <a:p>
            <a:r>
              <a:rPr lang="cs-CZ" sz="1400"/>
              <a:t>a</a:t>
            </a:r>
            <a:r>
              <a:rPr lang="cs-CZ" sz="1400" smtClean="0"/>
              <a:t>le:  </a:t>
            </a:r>
            <a:r>
              <a:rPr lang="cs-CZ" sz="1400" b="1" smtClean="0"/>
              <a:t>spotřebitel</a:t>
            </a:r>
            <a:r>
              <a:rPr lang="cs-CZ" sz="1400" smtClean="0"/>
              <a:t> (= žalobce)</a:t>
            </a:r>
            <a:endParaRPr lang="cs-CZ" sz="1400"/>
          </a:p>
          <a:p>
            <a:r>
              <a:rPr lang="cs-CZ" sz="1400"/>
              <a:t>musí vždy </a:t>
            </a:r>
            <a:r>
              <a:rPr lang="cs-CZ" sz="1400" b="1" smtClean="0"/>
              <a:t>prokázat</a:t>
            </a:r>
            <a:endParaRPr lang="cs-CZ" sz="1400" b="1"/>
          </a:p>
        </p:txBody>
      </p:sp>
      <p:sp>
        <p:nvSpPr>
          <p:cNvPr id="6177" name="Line 33"/>
          <p:cNvSpPr>
            <a:spLocks noChangeShapeType="1"/>
          </p:cNvSpPr>
          <p:nvPr/>
        </p:nvSpPr>
        <p:spPr bwMode="auto">
          <a:xfrm flipV="1">
            <a:off x="7072330" y="5643578"/>
            <a:ext cx="571504" cy="0"/>
          </a:xfrm>
          <a:prstGeom prst="line">
            <a:avLst/>
          </a:prstGeom>
          <a:noFill/>
          <a:ln w="9525">
            <a:solidFill>
              <a:schemeClr val="tx1"/>
            </a:solidFill>
            <a:round/>
            <a:headEnd/>
            <a:tailEnd type="triangle" w="med" len="med"/>
          </a:ln>
          <a:effectLst/>
        </p:spPr>
        <p:txBody>
          <a:bodyPr/>
          <a:lstStyle/>
          <a:p>
            <a:endParaRPr lang="cs-CZ"/>
          </a:p>
        </p:txBody>
      </p:sp>
      <p:sp>
        <p:nvSpPr>
          <p:cNvPr id="6180" name="Oval 36"/>
          <p:cNvSpPr>
            <a:spLocks noChangeArrowheads="1"/>
          </p:cNvSpPr>
          <p:nvPr/>
        </p:nvSpPr>
        <p:spPr bwMode="auto">
          <a:xfrm>
            <a:off x="7643834" y="5286388"/>
            <a:ext cx="1500166" cy="725488"/>
          </a:xfrm>
          <a:prstGeom prst="ellipse">
            <a:avLst/>
          </a:prstGeom>
          <a:solidFill>
            <a:schemeClr val="bg1">
              <a:lumMod val="95000"/>
            </a:schemeClr>
          </a:solidFill>
          <a:ln w="9525">
            <a:solidFill>
              <a:schemeClr val="tx1"/>
            </a:solidFill>
            <a:round/>
            <a:headEnd/>
            <a:tailEnd/>
          </a:ln>
          <a:effectLst/>
        </p:spPr>
        <p:txBody>
          <a:bodyPr wrap="none" anchor="ctr"/>
          <a:lstStyle/>
          <a:p>
            <a:pPr algn="ctr"/>
            <a:r>
              <a:rPr lang="cs-CZ" sz="1400" dirty="0"/>
              <a:t>výši způsobené</a:t>
            </a:r>
          </a:p>
          <a:p>
            <a:pPr algn="ctr"/>
            <a:r>
              <a:rPr lang="cs-CZ" sz="1400" dirty="0"/>
              <a:t>škody</a:t>
            </a:r>
          </a:p>
        </p:txBody>
      </p:sp>
      <p:sp>
        <p:nvSpPr>
          <p:cNvPr id="21" name="Rectangle 35"/>
          <p:cNvSpPr>
            <a:spLocks noChangeArrowheads="1"/>
          </p:cNvSpPr>
          <p:nvPr/>
        </p:nvSpPr>
        <p:spPr bwMode="auto">
          <a:xfrm>
            <a:off x="502802" y="2096816"/>
            <a:ext cx="2517000" cy="332941"/>
          </a:xfrm>
          <a:prstGeom prst="rect">
            <a:avLst/>
          </a:prstGeom>
          <a:solidFill>
            <a:schemeClr val="bg1"/>
          </a:solidFill>
          <a:ln w="9525">
            <a:noFill/>
            <a:miter lim="800000"/>
            <a:headEnd/>
            <a:tailEnd/>
          </a:ln>
          <a:effectLst/>
        </p:spPr>
        <p:txBody>
          <a:bodyPr wrap="none" anchor="ctr"/>
          <a:lstStyle/>
          <a:p>
            <a:r>
              <a:rPr lang="cs-CZ" sz="1400"/>
              <a:t>p</a:t>
            </a:r>
            <a:r>
              <a:rPr lang="cs-CZ" sz="1400" smtClean="0"/>
              <a:t>okud uplatní právo, </a:t>
            </a:r>
            <a:r>
              <a:rPr lang="cs-CZ" sz="1400"/>
              <a:t>aby rušitel</a:t>
            </a:r>
          </a:p>
        </p:txBody>
      </p:sp>
      <p:sp>
        <p:nvSpPr>
          <p:cNvPr id="22" name="Rectangle 35"/>
          <p:cNvSpPr>
            <a:spLocks noChangeArrowheads="1"/>
          </p:cNvSpPr>
          <p:nvPr/>
        </p:nvSpPr>
        <p:spPr bwMode="auto">
          <a:xfrm>
            <a:off x="411926" y="3915844"/>
            <a:ext cx="2517000" cy="332941"/>
          </a:xfrm>
          <a:prstGeom prst="rect">
            <a:avLst/>
          </a:prstGeom>
          <a:solidFill>
            <a:schemeClr val="bg1"/>
          </a:solidFill>
          <a:ln w="9525">
            <a:noFill/>
            <a:miter lim="800000"/>
            <a:headEnd/>
            <a:tailEnd/>
          </a:ln>
          <a:effectLst/>
        </p:spPr>
        <p:txBody>
          <a:bodyPr wrap="none" anchor="ctr"/>
          <a:lstStyle/>
          <a:p>
            <a:r>
              <a:rPr lang="cs-CZ" sz="1400"/>
              <a:t>p</a:t>
            </a:r>
            <a:r>
              <a:rPr lang="cs-CZ" sz="1400" smtClean="0"/>
              <a:t>okud uplatní právo, </a:t>
            </a:r>
            <a:r>
              <a:rPr lang="cs-CZ" sz="1400"/>
              <a:t>aby rušitel</a:t>
            </a:r>
          </a:p>
        </p:txBody>
      </p:sp>
      <p:sp>
        <p:nvSpPr>
          <p:cNvPr id="23" name="Obdélník 22"/>
          <p:cNvSpPr/>
          <p:nvPr/>
        </p:nvSpPr>
        <p:spPr>
          <a:xfrm>
            <a:off x="37040" y="389979"/>
            <a:ext cx="2547620" cy="369332"/>
          </a:xfrm>
          <a:prstGeom prst="rect">
            <a:avLst/>
          </a:prstGeom>
        </p:spPr>
        <p:txBody>
          <a:bodyPr wrap="none">
            <a:spAutoFit/>
          </a:bodyPr>
          <a:lstStyle/>
          <a:p>
            <a:r>
              <a:rPr lang="cs-CZ" b="1">
                <a:solidFill>
                  <a:srgbClr val="00B050"/>
                </a:solidFill>
              </a:rPr>
              <a:t>podle § 2989 odst. </a:t>
            </a:r>
            <a:r>
              <a:rPr lang="cs-CZ" b="1" smtClean="0">
                <a:solidFill>
                  <a:srgbClr val="00B050"/>
                </a:solidFill>
              </a:rPr>
              <a:t>2 OZ :</a:t>
            </a:r>
            <a:endParaRPr lang="cs-CZ" b="1">
              <a:solidFill>
                <a:srgbClr val="00B050"/>
              </a:solidFill>
            </a:endParaRPr>
          </a:p>
        </p:txBody>
      </p:sp>
      <p:cxnSp>
        <p:nvCxnSpPr>
          <p:cNvPr id="24" name="Přímá spojnice se šipkou 23"/>
          <p:cNvCxnSpPr/>
          <p:nvPr/>
        </p:nvCxnSpPr>
        <p:spPr>
          <a:xfrm>
            <a:off x="2214546" y="1124744"/>
            <a:ext cx="6292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se šipkou 29"/>
          <p:cNvCxnSpPr>
            <a:endCxn id="21" idx="1"/>
          </p:cNvCxnSpPr>
          <p:nvPr/>
        </p:nvCxnSpPr>
        <p:spPr>
          <a:xfrm>
            <a:off x="240460" y="2263286"/>
            <a:ext cx="26234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flipH="1">
            <a:off x="166801" y="1112717"/>
            <a:ext cx="13824" cy="29695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Přímá spojnice se šipkou 43"/>
          <p:cNvCxnSpPr/>
          <p:nvPr/>
        </p:nvCxnSpPr>
        <p:spPr>
          <a:xfrm>
            <a:off x="166800" y="4082314"/>
            <a:ext cx="26234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flipH="1">
            <a:off x="214282" y="1112717"/>
            <a:ext cx="79208" cy="12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Přímá spojnice se šipkou 55"/>
          <p:cNvCxnSpPr/>
          <p:nvPr/>
        </p:nvCxnSpPr>
        <p:spPr>
          <a:xfrm>
            <a:off x="3165446" y="2264523"/>
            <a:ext cx="6292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Přímá spojnice se šipkou 56"/>
          <p:cNvCxnSpPr/>
          <p:nvPr/>
        </p:nvCxnSpPr>
        <p:spPr>
          <a:xfrm>
            <a:off x="3019802" y="4082314"/>
            <a:ext cx="6292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15107" y="980728"/>
            <a:ext cx="7632848" cy="4464496"/>
          </a:xfrm>
          <a:solidFill>
            <a:srgbClr val="FFCCCC">
              <a:alpha val="40000"/>
            </a:srgbClr>
          </a:solidFill>
        </p:spPr>
        <p:txBody>
          <a:bodyPr>
            <a:normAutofit fontScale="62500" lnSpcReduction="20000"/>
          </a:bodyPr>
          <a:lstStyle/>
          <a:p>
            <a:pPr>
              <a:spcBef>
                <a:spcPct val="0"/>
              </a:spcBef>
              <a:buNone/>
            </a:pPr>
            <a:r>
              <a:rPr lang="cs-CZ" altLang="cs-CZ" sz="2900" smtClean="0"/>
              <a:t> </a:t>
            </a:r>
            <a:endParaRPr lang="cs-CZ" altLang="cs-CZ" sz="2900"/>
          </a:p>
          <a:p>
            <a:pPr>
              <a:spcBef>
                <a:spcPct val="0"/>
              </a:spcBef>
              <a:buNone/>
            </a:pPr>
            <a:r>
              <a:rPr lang="cs-CZ" altLang="cs-CZ" sz="2900" smtClean="0"/>
              <a:t>Předpokladem </a:t>
            </a:r>
            <a:r>
              <a:rPr lang="cs-CZ" altLang="cs-CZ" sz="2900"/>
              <a:t>pro </a:t>
            </a:r>
            <a:r>
              <a:rPr lang="cs-CZ" altLang="cs-CZ" sz="2900" b="1"/>
              <a:t>uložení povinnosti zdržet se určitého jednání </a:t>
            </a:r>
            <a:r>
              <a:rPr lang="cs-CZ" altLang="cs-CZ" sz="2900"/>
              <a:t>je – krom</a:t>
            </a:r>
          </a:p>
          <a:p>
            <a:pPr>
              <a:spcBef>
                <a:spcPct val="0"/>
              </a:spcBef>
              <a:buNone/>
            </a:pPr>
            <a:r>
              <a:rPr lang="cs-CZ" altLang="cs-CZ" sz="2900" smtClean="0"/>
              <a:t>prokázání </a:t>
            </a:r>
            <a:r>
              <a:rPr lang="cs-CZ" altLang="cs-CZ" sz="2900"/>
              <a:t>závadnosti tohoto jednání  - i zjištění soudu, že je uložení takové </a:t>
            </a:r>
          </a:p>
          <a:p>
            <a:pPr>
              <a:spcBef>
                <a:spcPct val="0"/>
              </a:spcBef>
              <a:buNone/>
            </a:pPr>
            <a:r>
              <a:rPr lang="cs-CZ" altLang="cs-CZ" sz="2900" smtClean="0"/>
              <a:t>povinnosti </a:t>
            </a:r>
            <a:r>
              <a:rPr lang="cs-CZ" altLang="cs-CZ" sz="2900"/>
              <a:t>do budoucna nezbytné, tedy že takové </a:t>
            </a:r>
            <a:r>
              <a:rPr lang="cs-CZ" altLang="cs-CZ" sz="2900" b="1"/>
              <a:t>závadné jednání trvá </a:t>
            </a:r>
          </a:p>
          <a:p>
            <a:pPr>
              <a:spcBef>
                <a:spcPct val="0"/>
              </a:spcBef>
              <a:buNone/>
            </a:pPr>
            <a:r>
              <a:rPr lang="cs-CZ" altLang="cs-CZ" sz="2900" b="1" smtClean="0"/>
              <a:t>nebo </a:t>
            </a:r>
            <a:r>
              <a:rPr lang="cs-CZ" altLang="cs-CZ" sz="2900" b="1"/>
              <a:t>hrozí. </a:t>
            </a:r>
            <a:endParaRPr lang="cs-CZ" altLang="cs-CZ" sz="2900" b="1" smtClean="0"/>
          </a:p>
          <a:p>
            <a:pPr>
              <a:spcBef>
                <a:spcPct val="0"/>
              </a:spcBef>
              <a:buNone/>
            </a:pPr>
            <a:endParaRPr lang="cs-CZ" altLang="cs-CZ" sz="2900" b="1"/>
          </a:p>
          <a:p>
            <a:pPr marL="0" indent="0">
              <a:spcBef>
                <a:spcPct val="0"/>
              </a:spcBef>
              <a:buNone/>
            </a:pPr>
            <a:r>
              <a:rPr lang="cs-CZ" altLang="cs-CZ" sz="2900" smtClean="0"/>
              <a:t>     Pokud </a:t>
            </a:r>
            <a:r>
              <a:rPr lang="cs-CZ" altLang="cs-CZ" sz="2900"/>
              <a:t>od závadného jednání žalovaný sám dobrovolně upustil, </a:t>
            </a:r>
            <a:r>
              <a:rPr lang="cs-CZ" altLang="cs-CZ" sz="2900" smtClean="0"/>
              <a:t>takové jeho jednání </a:t>
            </a:r>
            <a:r>
              <a:rPr lang="cs-CZ" altLang="cs-CZ" sz="2900"/>
              <a:t>k datu podání žaloby prokázáno již není a je zřejmé ze </a:t>
            </a:r>
            <a:r>
              <a:rPr lang="cs-CZ" altLang="cs-CZ" sz="2900" smtClean="0"/>
              <a:t>zjištění </a:t>
            </a:r>
            <a:r>
              <a:rPr lang="cs-CZ" altLang="cs-CZ" sz="2900"/>
              <a:t>soudu </a:t>
            </a:r>
            <a:endParaRPr lang="cs-CZ" altLang="cs-CZ" sz="2900" smtClean="0"/>
          </a:p>
          <a:p>
            <a:pPr marL="0" indent="0">
              <a:spcBef>
                <a:spcPct val="0"/>
              </a:spcBef>
              <a:buNone/>
            </a:pPr>
            <a:r>
              <a:rPr lang="cs-CZ" altLang="cs-CZ" sz="2900" smtClean="0"/>
              <a:t>o </a:t>
            </a:r>
            <a:r>
              <a:rPr lang="cs-CZ" altLang="cs-CZ" sz="2900"/>
              <a:t>dalším chování žalovaného, že se k němu nehodlá ani vrátit, </a:t>
            </a:r>
            <a:r>
              <a:rPr lang="cs-CZ" altLang="cs-CZ" sz="2900" smtClean="0"/>
              <a:t>pak </a:t>
            </a:r>
            <a:r>
              <a:rPr lang="cs-CZ" altLang="cs-CZ" sz="2900" b="1"/>
              <a:t>obvykle schází procesní předpoklady </a:t>
            </a:r>
            <a:r>
              <a:rPr lang="cs-CZ" altLang="cs-CZ" sz="2900"/>
              <a:t>k vyhovění zdržovacímu nároku </a:t>
            </a:r>
            <a:r>
              <a:rPr lang="cs-CZ" altLang="cs-CZ" sz="2900" smtClean="0"/>
              <a:t>žalobce</a:t>
            </a:r>
            <a:r>
              <a:rPr lang="cs-CZ" altLang="cs-CZ" sz="2900"/>
              <a:t>. </a:t>
            </a:r>
            <a:endParaRPr lang="cs-CZ" altLang="cs-CZ" sz="2900" smtClean="0"/>
          </a:p>
          <a:p>
            <a:pPr marL="0" indent="0">
              <a:spcBef>
                <a:spcPct val="0"/>
              </a:spcBef>
              <a:buNone/>
            </a:pPr>
            <a:endParaRPr lang="cs-CZ" altLang="cs-CZ" sz="2900"/>
          </a:p>
          <a:p>
            <a:pPr marL="0" indent="0">
              <a:spcBef>
                <a:spcPct val="0"/>
              </a:spcBef>
              <a:buNone/>
            </a:pPr>
            <a:r>
              <a:rPr lang="cs-CZ" altLang="cs-CZ" sz="2900"/>
              <a:t>      Stav, kdy právo není prušováno žalovaným pro povinnost, uloženou </a:t>
            </a:r>
          </a:p>
          <a:p>
            <a:pPr marL="0" indent="0">
              <a:spcBef>
                <a:spcPct val="0"/>
              </a:spcBef>
              <a:buNone/>
            </a:pPr>
            <a:r>
              <a:rPr lang="cs-CZ" altLang="cs-CZ" sz="2900" smtClean="0"/>
              <a:t>mu </a:t>
            </a:r>
            <a:r>
              <a:rPr lang="cs-CZ" altLang="cs-CZ" sz="2900"/>
              <a:t>vydaným předběžným opatřením soudu, však závěr o pominutí </a:t>
            </a:r>
            <a:endParaRPr lang="cs-CZ" altLang="cs-CZ" sz="2900" smtClean="0"/>
          </a:p>
          <a:p>
            <a:pPr marL="0" indent="0">
              <a:spcBef>
                <a:spcPct val="0"/>
              </a:spcBef>
              <a:buNone/>
            </a:pPr>
            <a:r>
              <a:rPr lang="cs-CZ" altLang="cs-CZ" sz="2900" b="1" smtClean="0"/>
              <a:t>nebezpečí </a:t>
            </a:r>
            <a:r>
              <a:rPr lang="cs-CZ" altLang="cs-CZ" sz="2900" b="1"/>
              <a:t>porušování práv </a:t>
            </a:r>
            <a:r>
              <a:rPr lang="cs-CZ" altLang="cs-CZ" sz="2900"/>
              <a:t>vylučuje.	</a:t>
            </a:r>
            <a:endParaRPr lang="cs-CZ" altLang="cs-CZ" sz="2900" smtClean="0">
              <a:solidFill>
                <a:srgbClr val="C00000"/>
              </a:solidFill>
            </a:endParaRPr>
          </a:p>
          <a:p>
            <a:pPr marL="0" indent="0">
              <a:spcBef>
                <a:spcPct val="0"/>
              </a:spcBef>
              <a:buNone/>
            </a:pPr>
            <a:endParaRPr lang="cs-CZ" altLang="cs-CZ">
              <a:solidFill>
                <a:srgbClr val="C00000"/>
              </a:solidFill>
            </a:endParaRPr>
          </a:p>
          <a:p>
            <a:pPr>
              <a:spcBef>
                <a:spcPct val="0"/>
              </a:spcBef>
              <a:buNone/>
            </a:pPr>
            <a:endParaRPr lang="cs-CZ" altLang="cs-CZ" smtClean="0">
              <a:solidFill>
                <a:srgbClr val="C00000"/>
              </a:solidFill>
            </a:endParaRPr>
          </a:p>
          <a:p>
            <a:pPr>
              <a:spcBef>
                <a:spcPct val="0"/>
              </a:spcBef>
              <a:buNone/>
            </a:pPr>
            <a:r>
              <a:rPr lang="cs-CZ" altLang="cs-CZ">
                <a:solidFill>
                  <a:srgbClr val="C00000"/>
                </a:solidFill>
              </a:rPr>
              <a:t>	</a:t>
            </a:r>
            <a:r>
              <a:rPr lang="cs-CZ" altLang="cs-CZ" smtClean="0">
                <a:solidFill>
                  <a:srgbClr val="C00000"/>
                </a:solidFill>
              </a:rPr>
              <a:t>					</a:t>
            </a:r>
            <a:r>
              <a:rPr lang="cs-CZ" altLang="cs-CZ" sz="2600" smtClean="0"/>
              <a:t>VS Praha sp</a:t>
            </a:r>
            <a:r>
              <a:rPr lang="cs-CZ" altLang="cs-CZ" sz="2600"/>
              <a:t>. zn. 3 Cmo </a:t>
            </a:r>
            <a:r>
              <a:rPr lang="cs-CZ" altLang="cs-CZ" sz="2600" smtClean="0"/>
              <a:t>120/2008</a:t>
            </a:r>
            <a:endParaRPr lang="cs-CZ" altLang="cs-CZ" sz="2600"/>
          </a:p>
        </p:txBody>
      </p:sp>
      <p:sp>
        <p:nvSpPr>
          <p:cNvPr id="2" name="Obdélník 1"/>
          <p:cNvSpPr/>
          <p:nvPr/>
        </p:nvSpPr>
        <p:spPr>
          <a:xfrm>
            <a:off x="3059832" y="332656"/>
            <a:ext cx="2343398" cy="369332"/>
          </a:xfrm>
          <a:prstGeom prst="rect">
            <a:avLst/>
          </a:prstGeom>
          <a:solidFill>
            <a:schemeClr val="bg1"/>
          </a:solidFill>
        </p:spPr>
        <p:txBody>
          <a:bodyPr wrap="none">
            <a:spAutoFit/>
          </a:bodyPr>
          <a:lstStyle/>
          <a:p>
            <a:r>
              <a:rPr lang="cs-CZ"/>
              <a:t>K zdržovacímu </a:t>
            </a:r>
            <a:r>
              <a:rPr lang="cs-CZ" smtClean="0"/>
              <a:t>nároku:</a:t>
            </a:r>
            <a:endParaRPr lang="cs-CZ"/>
          </a:p>
        </p:txBody>
      </p:sp>
    </p:spTree>
    <p:extLst>
      <p:ext uri="{BB962C8B-B14F-4D97-AF65-F5344CB8AC3E}">
        <p14:creationId xmlns:p14="http://schemas.microsoft.com/office/powerpoint/2010/main" val="4025748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00034" y="803440"/>
            <a:ext cx="8358246" cy="4185761"/>
          </a:xfrm>
          <a:prstGeom prst="rect">
            <a:avLst/>
          </a:prstGeom>
          <a:solidFill>
            <a:srgbClr val="FFCCCC">
              <a:alpha val="43137"/>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Pokud má být podle žaloby soudem uložen žalovanému – bez jakékoli výjimky – </a:t>
            </a:r>
            <a:r>
              <a:rPr kumimoji="0" lang="cs-CZ" b="1" i="0" u="none" strike="noStrike" cap="none" normalizeH="0" baseline="0" smtClean="0">
                <a:ln>
                  <a:noFill/>
                </a:ln>
                <a:solidFill>
                  <a:schemeClr val="tx1"/>
                </a:solidFill>
                <a:effectLst/>
                <a:latin typeface="Arial" pitchFamily="34" charset="0"/>
                <a:ea typeface="Calibri" pitchFamily="34" charset="0"/>
                <a:cs typeface="Arial" pitchFamily="34" charset="0"/>
              </a:rPr>
              <a:t>zákaz podnikat v určité oblasti</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 byť podmínky k takové činnosti upravuje předpis veřejného práva, pak je pouze na žalovaném, zda splní či nesplní tyto podmínky pro to, aby uvedenou činnost mohl vykonávat, a </a:t>
            </a:r>
            <a:r>
              <a:rPr kumimoji="0" lang="cs-CZ" b="1" i="0" u="none" strike="noStrike" cap="none" normalizeH="0" baseline="0" smtClean="0">
                <a:ln>
                  <a:noFill/>
                </a:ln>
                <a:solidFill>
                  <a:schemeClr val="tx1"/>
                </a:solidFill>
                <a:effectLst/>
                <a:latin typeface="Arial" pitchFamily="34" charset="0"/>
                <a:ea typeface="Calibri" pitchFamily="34" charset="0"/>
                <a:cs typeface="Arial" pitchFamily="34" charset="0"/>
              </a:rPr>
              <a:t>je </a:t>
            </a:r>
            <a:r>
              <a:rPr kumimoji="0" lang="cs-CZ" b="1" i="0" u="none" strike="noStrike" cap="none" normalizeH="0" baseline="0" smtClean="0">
                <a:ln>
                  <a:noFill/>
                </a:ln>
                <a:effectLst/>
                <a:latin typeface="Arial" pitchFamily="34" charset="0"/>
                <a:ea typeface="Calibri" pitchFamily="34" charset="0"/>
                <a:cs typeface="Arial" pitchFamily="34" charset="0"/>
              </a:rPr>
              <a:t>vyloučeno</a:t>
            </a:r>
            <a:r>
              <a:rPr kumimoji="0" lang="cs-CZ" b="0" i="0" u="none" strike="noStrike" cap="none" normalizeH="0" baseline="0" smtClean="0">
                <a:ln>
                  <a:noFill/>
                </a:ln>
                <a:solidFill>
                  <a:srgbClr val="C00000"/>
                </a:solidFill>
                <a:effectLst/>
                <a:latin typeface="Arial" pitchFamily="34" charset="0"/>
                <a:ea typeface="Calibri" pitchFamily="34" charset="0"/>
                <a:cs typeface="Arial" pitchFamily="34" charset="0"/>
              </a:rPr>
              <a:t> </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(ostatně takový příkaz by byl v rozporu s Listinou základních práv a svobod, čl. 26), </a:t>
            </a:r>
            <a:r>
              <a:rPr kumimoji="0" lang="cs-CZ" b="0" i="0" u="none" strike="noStrike" cap="none" normalizeH="0" baseline="0" smtClean="0">
                <a:ln>
                  <a:noFill/>
                </a:ln>
                <a:effectLst/>
                <a:latin typeface="Arial" pitchFamily="34" charset="0"/>
                <a:ea typeface="Calibri" pitchFamily="34" charset="0"/>
                <a:cs typeface="Arial" pitchFamily="34" charset="0"/>
              </a:rPr>
              <a:t>aby žalovanému již předem – nehledě na to, zda podmínky předpisů veřejného práva pro určitou činnost splní – bylo znemožněno na trh vstoupit s nabídkou své činnosti. </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cs-CZ" b="0" i="0" u="none" strike="noStrike" cap="none" normalizeH="0" baseline="0" smtClean="0">
              <a:ln>
                <a:noFill/>
              </a:ln>
              <a:solidFill>
                <a:srgbClr val="CE32D2"/>
              </a:solidFill>
              <a:effectLst/>
              <a:latin typeface="Arial" pitchFamily="34" charset="0"/>
              <a:ea typeface="Calibri"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Žalobcem uplatněný nárok (zdržet se provádění oprav a plnění hasicích přístrojů vyrobených Kodreta, mestský podnik Myjava, a jeho právními předchůdci)   je proto </a:t>
            </a:r>
            <a:r>
              <a:rPr kumimoji="0" lang="cs-CZ" b="1" i="0" u="none" strike="noStrike" cap="none" normalizeH="0" baseline="0" smtClean="0">
                <a:ln>
                  <a:noFill/>
                </a:ln>
                <a:solidFill>
                  <a:schemeClr val="tx1"/>
                </a:solidFill>
                <a:effectLst/>
                <a:latin typeface="Arial" pitchFamily="34" charset="0"/>
                <a:ea typeface="Calibri" pitchFamily="34" charset="0"/>
                <a:cs typeface="Arial" pitchFamily="34" charset="0"/>
              </a:rPr>
              <a:t>neodpovídající úpravě nároků </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z jednání nekalé soutěže</a:t>
            </a:r>
            <a:r>
              <a:rPr lang="cs-CZ" smtClean="0">
                <a:latin typeface="Arial" pitchFamily="34" charset="0"/>
                <a:ea typeface="Calibri" pitchFamily="34" charset="0"/>
                <a:cs typeface="Arial" pitchFamily="34" charset="0"/>
              </a:rPr>
              <a:t>.</a:t>
            </a:r>
          </a:p>
          <a:p>
            <a:pPr marL="0" marR="0" lvl="0" indent="449263" algn="l"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		     	</a:t>
            </a:r>
            <a:r>
              <a:rPr kumimoji="0" lang="cs-CZ" b="0" i="0" u="none" strike="noStrike" cap="none" normalizeH="0" smtClean="0">
                <a:ln>
                  <a:noFill/>
                </a:ln>
                <a:solidFill>
                  <a:schemeClr val="tx1"/>
                </a:solidFill>
                <a:effectLst/>
                <a:latin typeface="Arial" pitchFamily="34" charset="0"/>
                <a:ea typeface="Calibri" pitchFamily="34" charset="0"/>
                <a:cs typeface="Arial" pitchFamily="34" charset="0"/>
              </a:rPr>
              <a:t>        </a:t>
            </a:r>
          </a:p>
          <a:p>
            <a:pPr marL="0" marR="0" lvl="0" indent="449263" algn="l" defTabSz="914400" rtl="0" eaLnBrk="0" fontAlgn="base" latinLnBrk="0" hangingPunct="0">
              <a:lnSpc>
                <a:spcPct val="100000"/>
              </a:lnSpc>
              <a:spcBef>
                <a:spcPct val="0"/>
              </a:spcBef>
              <a:spcAft>
                <a:spcPct val="0"/>
              </a:spcAft>
              <a:buClrTx/>
              <a:buSzTx/>
              <a:buFontTx/>
              <a:buNone/>
              <a:tabLst/>
            </a:pPr>
            <a:r>
              <a:rPr lang="cs-CZ" sz="1400" baseline="0">
                <a:latin typeface="Arial" pitchFamily="34" charset="0"/>
                <a:ea typeface="Calibri" pitchFamily="34" charset="0"/>
                <a:cs typeface="Arial" pitchFamily="34" charset="0"/>
              </a:rPr>
              <a:t>	</a:t>
            </a:r>
            <a:r>
              <a:rPr lang="cs-CZ" sz="1400" baseline="0" smtClean="0">
                <a:latin typeface="Arial" pitchFamily="34" charset="0"/>
                <a:ea typeface="Calibri" pitchFamily="34" charset="0"/>
                <a:cs typeface="Arial" pitchFamily="34" charset="0"/>
              </a:rPr>
              <a:t>			</a:t>
            </a:r>
            <a:r>
              <a:rPr kumimoji="0" lang="cs-CZ" sz="1400" b="0" i="0" u="none" strike="noStrike" cap="none" normalizeH="0" baseline="0" smtClean="0">
                <a:ln>
                  <a:noFill/>
                </a:ln>
                <a:solidFill>
                  <a:schemeClr val="tx1"/>
                </a:solidFill>
                <a:effectLst/>
                <a:latin typeface="Arial" pitchFamily="34" charset="0"/>
                <a:ea typeface="Calibri" pitchFamily="34" charset="0"/>
                <a:cs typeface="Arial" pitchFamily="34" charset="0"/>
              </a:rPr>
              <a:t>VS Praha sp. zn. 3 Cmo 420/2000 ze dne 28. 1. 2002</a:t>
            </a:r>
            <a:endParaRPr kumimoji="0" lang="cs-CZ" sz="1400" b="0" i="0" u="none" strike="noStrike" cap="none" normalizeH="0" baseline="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Obdélník 1"/>
          <p:cNvSpPr/>
          <p:nvPr/>
        </p:nvSpPr>
        <p:spPr>
          <a:xfrm>
            <a:off x="1691680" y="188640"/>
            <a:ext cx="6192688" cy="369332"/>
          </a:xfrm>
          <a:prstGeom prst="rect">
            <a:avLst/>
          </a:prstGeom>
          <a:solidFill>
            <a:schemeClr val="bg1"/>
          </a:solidFill>
        </p:spPr>
        <p:txBody>
          <a:bodyPr wrap="square">
            <a:spAutoFit/>
          </a:bodyPr>
          <a:lstStyle/>
          <a:p>
            <a:r>
              <a:rPr lang="cs-CZ"/>
              <a:t>K omezení podnikání právem na ochranu proti nekalé soutěži: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23528" y="1017668"/>
            <a:ext cx="8391876" cy="5078313"/>
          </a:xfrm>
          <a:prstGeom prst="rect">
            <a:avLst/>
          </a:prstGeom>
          <a:solidFill>
            <a:srgbClr val="FFCCCC">
              <a:alpha val="43137"/>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defTabSz="914400" rtl="0" eaLnBrk="1" fontAlgn="base" latinLnBrk="0" hangingPunct="1">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Ve sporu uplatněné nároky jsou </a:t>
            </a:r>
            <a:r>
              <a:rPr kumimoji="0" lang="cs-CZ" b="1" i="0" u="none" strike="noStrike" cap="none" normalizeH="0" baseline="0" smtClean="0">
                <a:ln>
                  <a:noFill/>
                </a:ln>
                <a:solidFill>
                  <a:schemeClr val="tx1"/>
                </a:solidFill>
                <a:effectLst/>
                <a:latin typeface="Arial" pitchFamily="34" charset="0"/>
                <a:ea typeface="Calibri" pitchFamily="34" charset="0"/>
                <a:cs typeface="Arial" pitchFamily="34" charset="0"/>
              </a:rPr>
              <a:t>nároky na poskytnutí zadostiučinění</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 </a:t>
            </a:r>
            <a:endParaRPr lang="cs-CZ" smtClean="0">
              <a:latin typeface="Arial" pitchFamily="34" charset="0"/>
              <a:ea typeface="Calibri" pitchFamily="34" charset="0"/>
              <a:cs typeface="Arial" pitchFamily="34" charset="0"/>
            </a:endParaRPr>
          </a:p>
          <a:p>
            <a:pPr marR="0" lvl="0"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(v obou formách:  </a:t>
            </a:r>
            <a:r>
              <a:rPr kumimoji="0" lang="cs-CZ" b="0" i="1" u="sng" strike="noStrike" cap="none" normalizeH="0" baseline="0" smtClean="0">
                <a:ln>
                  <a:noFill/>
                </a:ln>
                <a:solidFill>
                  <a:schemeClr val="tx1"/>
                </a:solidFill>
                <a:effectLst/>
                <a:latin typeface="Arial" pitchFamily="34" charset="0"/>
                <a:ea typeface="Calibri" pitchFamily="34" charset="0"/>
                <a:cs typeface="Arial" pitchFamily="34" charset="0"/>
              </a:rPr>
              <a:t>nepeněžitou formou</a:t>
            </a:r>
            <a:r>
              <a:rPr kumimoji="0" lang="cs-CZ" b="0" i="1" strike="noStrike" cap="none" normalizeH="0" baseline="0" smtClean="0">
                <a:ln>
                  <a:noFill/>
                </a:ln>
                <a:solidFill>
                  <a:schemeClr val="tx1"/>
                </a:solidFill>
                <a:effectLst/>
                <a:latin typeface="Arial" pitchFamily="34" charset="0"/>
                <a:ea typeface="Calibri" pitchFamily="34" charset="0"/>
                <a:cs typeface="Arial" pitchFamily="34" charset="0"/>
              </a:rPr>
              <a:t> </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uveřejnění omluvy v časopise Můj dům ve znění…. a </a:t>
            </a:r>
            <a:r>
              <a:rPr kumimoji="0" lang="cs-CZ" b="0" i="1" u="sng" strike="noStrike" cap="none" normalizeH="0" baseline="0" smtClean="0">
                <a:ln>
                  <a:noFill/>
                </a:ln>
                <a:solidFill>
                  <a:schemeClr val="tx1"/>
                </a:solidFill>
                <a:effectLst/>
                <a:latin typeface="Arial" pitchFamily="34" charset="0"/>
                <a:ea typeface="Calibri" pitchFamily="34" charset="0"/>
                <a:cs typeface="Arial" pitchFamily="34" charset="0"/>
              </a:rPr>
              <a:t>zaplacení částky</a:t>
            </a:r>
            <a:r>
              <a:rPr kumimoji="0" lang="cs-CZ" b="0" i="1" strike="noStrike" cap="none" normalizeH="0" baseline="0" smtClean="0">
                <a:ln>
                  <a:noFill/>
                </a:ln>
                <a:solidFill>
                  <a:schemeClr val="tx1"/>
                </a:solidFill>
                <a:effectLst/>
                <a:latin typeface="Arial" pitchFamily="34" charset="0"/>
                <a:ea typeface="Calibri" pitchFamily="34" charset="0"/>
                <a:cs typeface="Arial" pitchFamily="34" charset="0"/>
              </a:rPr>
              <a:t> </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100 000 Kč), </a:t>
            </a:r>
          </a:p>
          <a:p>
            <a:pPr marR="0" lvl="0"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effectLst/>
                <a:latin typeface="Arial" pitchFamily="34" charset="0"/>
                <a:ea typeface="Calibri" pitchFamily="34" charset="0"/>
                <a:cs typeface="Arial" pitchFamily="34" charset="0"/>
              </a:rPr>
              <a:t>jež mají nahradit nehmotnou újmu žalobce a </a:t>
            </a:r>
            <a:r>
              <a:rPr kumimoji="0" lang="cs-CZ" i="0" u="none" strike="noStrike" cap="none" normalizeH="0" baseline="0" smtClean="0">
                <a:ln>
                  <a:noFill/>
                </a:ln>
                <a:effectLst/>
                <a:latin typeface="Arial" pitchFamily="34" charset="0"/>
                <a:ea typeface="Calibri" pitchFamily="34" charset="0"/>
                <a:cs typeface="Arial" pitchFamily="34" charset="0"/>
              </a:rPr>
              <a:t>pouze</a:t>
            </a:r>
            <a:r>
              <a:rPr kumimoji="0" lang="cs-CZ" b="1" i="0" u="none" strike="noStrike" cap="none" normalizeH="0" baseline="0" smtClean="0">
                <a:ln>
                  <a:noFill/>
                </a:ln>
                <a:effectLst/>
                <a:latin typeface="Arial" pitchFamily="34" charset="0"/>
                <a:ea typeface="Calibri" pitchFamily="34" charset="0"/>
                <a:cs typeface="Arial" pitchFamily="34" charset="0"/>
              </a:rPr>
              <a:t> ve vztahu k žalobci </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 pokud bude jednání nekalé soutěže prokázáno – může i soud posuzovat vhodnost, přiměřenost zvolených nároků. </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cs-CZ" b="0" i="0" u="none" strike="noStrike" cap="none" normalizeH="0" baseline="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Zkoumána může být tedy </a:t>
            </a:r>
            <a:r>
              <a:rPr kumimoji="0" lang="cs-CZ" b="1" i="0" u="none" strike="noStrike" cap="none" normalizeH="0" baseline="0" smtClean="0">
                <a:ln>
                  <a:noFill/>
                </a:ln>
                <a:solidFill>
                  <a:schemeClr val="tx1"/>
                </a:solidFill>
                <a:effectLst/>
                <a:latin typeface="Arial" pitchFamily="34" charset="0"/>
                <a:ea typeface="Calibri" pitchFamily="34" charset="0"/>
                <a:cs typeface="Arial" pitchFamily="34" charset="0"/>
              </a:rPr>
              <a:t>pouze újma žalobce</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 (nikoli všech výrobců plastových oken) – a to újma </a:t>
            </a:r>
            <a:r>
              <a:rPr kumimoji="0" lang="cs-CZ" b="1" i="0" u="none" strike="noStrike" cap="none" normalizeH="0" baseline="0" smtClean="0">
                <a:ln>
                  <a:noFill/>
                </a:ln>
                <a:solidFill>
                  <a:schemeClr val="tx1"/>
                </a:solidFill>
                <a:effectLst/>
                <a:latin typeface="Arial" pitchFamily="34" charset="0"/>
                <a:ea typeface="Calibri" pitchFamily="34" charset="0"/>
                <a:cs typeface="Arial" pitchFamily="34" charset="0"/>
              </a:rPr>
              <a:t>nehmotná</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 pokud jako důsledek nekalosoutěžního jednání žalovaného bude zjištěna, je třeba pro daný konkrétní případ posoudit, jak ji lze nahradit (zda navrženou kombinací obou forem zadostiučinění nebo jen některou z nich). </a:t>
            </a: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cs-CZ" b="0" i="0" u="none" strike="noStrike" cap="none" normalizeH="0" baseline="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V takovém případě </a:t>
            </a:r>
            <a:r>
              <a:rPr kumimoji="0" lang="cs-CZ" b="0" i="0" u="none" strike="noStrike" cap="none" normalizeH="0" baseline="0" smtClean="0">
                <a:ln>
                  <a:noFill/>
                </a:ln>
                <a:effectLst/>
                <a:latin typeface="Arial" pitchFamily="34" charset="0"/>
                <a:ea typeface="Calibri" pitchFamily="34" charset="0"/>
                <a:cs typeface="Arial" pitchFamily="34" charset="0"/>
              </a:rPr>
              <a:t>nelze dovodit právní zájem na výsledku ze strany dalších žalobcem označených společností </a:t>
            </a: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podle § 93 odst. 1 o. s. ř. (jejich účast v řízení jako vedlejších účastníků nebyla připuštěna).</a:t>
            </a:r>
            <a:endParaRPr lang="cs-CZ" smtClean="0">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cs typeface="Arial" pitchFamily="34" charset="0"/>
              </a:rPr>
              <a:t>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cs-CZ" b="0" i="0" u="none" strike="noStrike" cap="none" normalizeH="0" baseline="0" smtClean="0">
                <a:ln>
                  <a:noFill/>
                </a:ln>
                <a:solidFill>
                  <a:schemeClr val="tx1"/>
                </a:solidFill>
                <a:effectLst/>
                <a:latin typeface="Arial" pitchFamily="34" charset="0"/>
                <a:ea typeface="Calibri" pitchFamily="34" charset="0"/>
                <a:cs typeface="Arial" pitchFamily="34" charset="0"/>
              </a:rPr>
              <a:t>		</a:t>
            </a:r>
            <a:r>
              <a:rPr kumimoji="0" lang="cs-CZ" b="0" i="0" u="none" strike="noStrike" cap="none" normalizeH="0" smtClean="0">
                <a:ln>
                  <a:noFill/>
                </a:ln>
                <a:solidFill>
                  <a:schemeClr val="tx1"/>
                </a:solidFill>
                <a:effectLst/>
                <a:latin typeface="Arial" pitchFamily="34" charset="0"/>
                <a:ea typeface="Calibri" pitchFamily="34" charset="0"/>
                <a:cs typeface="Arial" pitchFamily="34" charset="0"/>
              </a:rPr>
              <a:t>      		 </a:t>
            </a:r>
            <a:r>
              <a:rPr kumimoji="0" lang="cs-CZ" sz="1400" b="0" i="0" u="none" strike="noStrike" cap="none" normalizeH="0" baseline="0" smtClean="0">
                <a:ln>
                  <a:noFill/>
                </a:ln>
                <a:solidFill>
                  <a:schemeClr val="tx1"/>
                </a:solidFill>
                <a:effectLst/>
                <a:latin typeface="Arial" pitchFamily="34" charset="0"/>
                <a:ea typeface="Calibri" pitchFamily="34" charset="0"/>
                <a:cs typeface="Arial" pitchFamily="34" charset="0"/>
              </a:rPr>
              <a:t>VS Praha sp. zn. 3 Cmo 381/2000 ze dne 31. 7. 2000</a:t>
            </a:r>
            <a:endParaRPr kumimoji="0" lang="cs-CZ" sz="1400" b="0" i="0" u="none" strike="noStrike" cap="none" normalizeH="0" baseline="0" smtClean="0">
              <a:ln>
                <a:noFill/>
              </a:ln>
              <a:solidFill>
                <a:schemeClr val="tx1"/>
              </a:solidFill>
              <a:effectLst/>
              <a:latin typeface="Arial" pitchFamily="34" charset="0"/>
              <a:cs typeface="Arial" pitchFamily="34" charset="0"/>
            </a:endParaRPr>
          </a:p>
        </p:txBody>
      </p:sp>
      <p:sp>
        <p:nvSpPr>
          <p:cNvPr id="2" name="Obdélník 1"/>
          <p:cNvSpPr/>
          <p:nvPr/>
        </p:nvSpPr>
        <p:spPr>
          <a:xfrm>
            <a:off x="2699792" y="105795"/>
            <a:ext cx="4182876" cy="369332"/>
          </a:xfrm>
          <a:prstGeom prst="rect">
            <a:avLst/>
          </a:prstGeom>
          <a:solidFill>
            <a:schemeClr val="bg1"/>
          </a:solidFill>
        </p:spPr>
        <p:txBody>
          <a:bodyPr wrap="none">
            <a:spAutoFit/>
          </a:bodyPr>
          <a:lstStyle/>
          <a:p>
            <a:r>
              <a:rPr lang="cs-CZ" smtClean="0"/>
              <a:t>K vedlejšímu </a:t>
            </a:r>
            <a:r>
              <a:rPr lang="cs-CZ"/>
              <a:t>účastenství v nekalé </a:t>
            </a:r>
            <a:r>
              <a:rPr lang="cs-CZ" smtClean="0"/>
              <a:t>soutěži: </a:t>
            </a:r>
            <a:endParaRPr 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a:spLocks noChangeArrowheads="1"/>
          </p:cNvSpPr>
          <p:nvPr/>
        </p:nvSpPr>
        <p:spPr bwMode="auto">
          <a:xfrm flipH="1">
            <a:off x="285720" y="285728"/>
            <a:ext cx="8572560" cy="5940088"/>
          </a:xfrm>
          <a:prstGeom prst="rect">
            <a:avLst/>
          </a:prstGeom>
          <a:solidFill>
            <a:schemeClr val="bg1"/>
          </a:solidFill>
          <a:ln w="9525">
            <a:solidFill>
              <a:schemeClr val="tx1"/>
            </a:solidFill>
            <a:miter lim="800000"/>
            <a:headEnd/>
            <a:tailEnd/>
          </a:ln>
        </p:spPr>
        <p:txBody>
          <a:bodyPr wrap="square">
            <a:spAutoFit/>
          </a:bodyPr>
          <a:lstStyle/>
          <a:p>
            <a:pPr algn="ctr"/>
            <a:r>
              <a:rPr lang="cs-CZ" sz="2000" b="1" smtClean="0">
                <a:ea typeface="Calibri" pitchFamily="34" charset="0"/>
                <a:cs typeface="Calibri" pitchFamily="34" charset="0"/>
              </a:rPr>
              <a:t> I.  Žaloba </a:t>
            </a:r>
            <a:r>
              <a:rPr lang="cs-CZ" sz="2000" b="1">
                <a:ea typeface="Calibri" pitchFamily="34" charset="0"/>
                <a:cs typeface="Calibri" pitchFamily="34" charset="0"/>
              </a:rPr>
              <a:t>na náhradu škody</a:t>
            </a:r>
          </a:p>
          <a:p>
            <a:endParaRPr lang="cs-CZ" sz="2000" u="sng">
              <a:ea typeface="Calibri" pitchFamily="34" charset="0"/>
              <a:cs typeface="Calibri" pitchFamily="34" charset="0"/>
            </a:endParaRPr>
          </a:p>
          <a:p>
            <a:r>
              <a:rPr lang="cs-CZ" sz="2000" b="1">
                <a:ea typeface="Calibri" pitchFamily="34" charset="0"/>
                <a:cs typeface="Calibri" pitchFamily="34" charset="0"/>
              </a:rPr>
              <a:t>1) Základní ustanovení</a:t>
            </a:r>
            <a:r>
              <a:rPr lang="cs-CZ" sz="2000">
                <a:solidFill>
                  <a:srgbClr val="0070C0"/>
                </a:solidFill>
                <a:ea typeface="Calibri" pitchFamily="34" charset="0"/>
                <a:cs typeface="Calibri" pitchFamily="34" charset="0"/>
              </a:rPr>
              <a:t>:</a:t>
            </a:r>
            <a:r>
              <a:rPr lang="cs-CZ" sz="2000">
                <a:ea typeface="Calibri" pitchFamily="34" charset="0"/>
                <a:cs typeface="Calibri" pitchFamily="34" charset="0"/>
              </a:rPr>
              <a:t>	 				</a:t>
            </a:r>
            <a:r>
              <a:rPr lang="cs-CZ" sz="2000">
                <a:solidFill>
                  <a:srgbClr val="00B050"/>
                </a:solidFill>
                <a:ea typeface="Calibri" pitchFamily="34" charset="0"/>
                <a:cs typeface="Calibri" pitchFamily="34" charset="0"/>
              </a:rPr>
              <a:t>   § </a:t>
            </a:r>
            <a:r>
              <a:rPr lang="cs-CZ" sz="2000" smtClean="0">
                <a:solidFill>
                  <a:srgbClr val="00B050"/>
                </a:solidFill>
                <a:ea typeface="Calibri" pitchFamily="34" charset="0"/>
                <a:cs typeface="Calibri" pitchFamily="34" charset="0"/>
              </a:rPr>
              <a:t>2894 OZ</a:t>
            </a:r>
            <a:endParaRPr lang="cs-CZ" sz="2000">
              <a:solidFill>
                <a:srgbClr val="00B050"/>
              </a:solidFill>
              <a:ea typeface="Calibri" pitchFamily="34" charset="0"/>
              <a:cs typeface="Calibri" pitchFamily="34" charset="0"/>
            </a:endParaRPr>
          </a:p>
          <a:p>
            <a:pPr>
              <a:buFontTx/>
              <a:buChar char="-"/>
            </a:pPr>
            <a:r>
              <a:rPr lang="cs-CZ">
                <a:ea typeface="Calibri" pitchFamily="34" charset="0"/>
                <a:cs typeface="Calibri" pitchFamily="34" charset="0"/>
              </a:rPr>
              <a:t> </a:t>
            </a:r>
            <a:r>
              <a:rPr lang="cs-CZ" b="0">
                <a:ea typeface="Calibri" pitchFamily="34" charset="0"/>
                <a:cs typeface="Calibri" pitchFamily="34" charset="0"/>
              </a:rPr>
              <a:t>Povinnost nahradit jinému újmu zahrnuje </a:t>
            </a:r>
            <a:r>
              <a:rPr lang="cs-CZ" b="0" u="sng">
                <a:ea typeface="Calibri" pitchFamily="34" charset="0"/>
                <a:cs typeface="Calibri" pitchFamily="34" charset="0"/>
              </a:rPr>
              <a:t>vždy povinnost </a:t>
            </a:r>
            <a:r>
              <a:rPr lang="cs-CZ" b="0">
                <a:solidFill>
                  <a:srgbClr val="C00000"/>
                </a:solidFill>
                <a:ea typeface="Calibri" pitchFamily="34" charset="0"/>
                <a:cs typeface="Calibri" pitchFamily="34" charset="0"/>
              </a:rPr>
              <a:t>k náhradě újmy na jmění (škody).</a:t>
            </a:r>
          </a:p>
          <a:p>
            <a:pPr>
              <a:buFontTx/>
              <a:buChar char="-"/>
            </a:pPr>
            <a:r>
              <a:rPr lang="cs-CZ">
                <a:ea typeface="Calibri" pitchFamily="34" charset="0"/>
                <a:cs typeface="Calibri" pitchFamily="34" charset="0"/>
              </a:rPr>
              <a:t> </a:t>
            </a:r>
            <a:r>
              <a:rPr lang="cs-CZ" b="0">
                <a:ea typeface="Calibri" pitchFamily="34" charset="0"/>
                <a:cs typeface="Calibri" pitchFamily="34" charset="0"/>
              </a:rPr>
              <a:t>Nebyla-li povinnost odčinit jinému nemajetkovou újmu výslovně ujednána, postihuje škůdce, jen stanoví-li to zvlášť zákon. </a:t>
            </a:r>
          </a:p>
          <a:p>
            <a:endParaRPr lang="cs-CZ" sz="2000" b="1">
              <a:ea typeface="Calibri" pitchFamily="34" charset="0"/>
              <a:cs typeface="Calibri" pitchFamily="34" charset="0"/>
            </a:endParaRPr>
          </a:p>
          <a:p>
            <a:r>
              <a:rPr lang="cs-CZ" sz="2000" b="1">
                <a:ea typeface="Calibri" pitchFamily="34" charset="0"/>
                <a:cs typeface="Calibri" pitchFamily="34" charset="0"/>
              </a:rPr>
              <a:t>2) Povinnost nahradit škodu </a:t>
            </a:r>
            <a:r>
              <a:rPr lang="cs-CZ" sz="2000">
                <a:ea typeface="Calibri" pitchFamily="34" charset="0"/>
                <a:cs typeface="Calibri" pitchFamily="34" charset="0"/>
              </a:rPr>
              <a:t>– </a:t>
            </a:r>
            <a:r>
              <a:rPr lang="cs-CZ" sz="2000" b="0">
                <a:ea typeface="Calibri" pitchFamily="34" charset="0"/>
                <a:cs typeface="Calibri" pitchFamily="34" charset="0"/>
              </a:rPr>
              <a:t>porušení zákona</a:t>
            </a:r>
            <a:r>
              <a:rPr lang="cs-CZ" sz="2000">
                <a:ea typeface="Calibri" pitchFamily="34" charset="0"/>
                <a:cs typeface="Calibri" pitchFamily="34" charset="0"/>
              </a:rPr>
              <a:t>:       		  </a:t>
            </a:r>
            <a:r>
              <a:rPr lang="cs-CZ" sz="2000">
                <a:solidFill>
                  <a:srgbClr val="00B050"/>
                </a:solidFill>
                <a:ea typeface="Calibri" pitchFamily="34" charset="0"/>
                <a:cs typeface="Calibri" pitchFamily="34" charset="0"/>
              </a:rPr>
              <a:t>§ </a:t>
            </a:r>
            <a:r>
              <a:rPr lang="cs-CZ" sz="2000" smtClean="0">
                <a:solidFill>
                  <a:srgbClr val="00B050"/>
                </a:solidFill>
                <a:ea typeface="Calibri" pitchFamily="34" charset="0"/>
                <a:cs typeface="Calibri" pitchFamily="34" charset="0"/>
              </a:rPr>
              <a:t>2910 OZ</a:t>
            </a:r>
            <a:endParaRPr lang="cs-CZ" sz="2000">
              <a:solidFill>
                <a:srgbClr val="00B050"/>
              </a:solidFill>
              <a:ea typeface="Calibri" pitchFamily="34" charset="0"/>
              <a:cs typeface="Calibri" pitchFamily="34" charset="0"/>
            </a:endParaRPr>
          </a:p>
          <a:p>
            <a:pPr>
              <a:buFontTx/>
              <a:buChar char="-"/>
            </a:pPr>
            <a:r>
              <a:rPr lang="cs-CZ" sz="2000">
                <a:ea typeface="Calibri" pitchFamily="34" charset="0"/>
                <a:cs typeface="Calibri" pitchFamily="34" charset="0"/>
              </a:rPr>
              <a:t>  </a:t>
            </a:r>
            <a:r>
              <a:rPr lang="cs-CZ" b="0">
                <a:ea typeface="Calibri" pitchFamily="34" charset="0"/>
                <a:cs typeface="Calibri" pitchFamily="34" charset="0"/>
              </a:rPr>
              <a:t>Škůdce, který vlastním</a:t>
            </a:r>
            <a:r>
              <a:rPr lang="cs-CZ" b="1" i="1">
                <a:ea typeface="Calibri" pitchFamily="34" charset="0"/>
                <a:cs typeface="Calibri" pitchFamily="34" charset="0"/>
              </a:rPr>
              <a:t> </a:t>
            </a:r>
            <a:r>
              <a:rPr lang="cs-CZ">
                <a:solidFill>
                  <a:srgbClr val="C00000"/>
                </a:solidFill>
                <a:ea typeface="Calibri" pitchFamily="34" charset="0"/>
                <a:cs typeface="Calibri" pitchFamily="34" charset="0"/>
              </a:rPr>
              <a:t>zaviněním</a:t>
            </a:r>
            <a:r>
              <a:rPr lang="cs-CZ" b="1" i="1">
                <a:ea typeface="Calibri" pitchFamily="34" charset="0"/>
                <a:cs typeface="Calibri" pitchFamily="34" charset="0"/>
              </a:rPr>
              <a:t> </a:t>
            </a:r>
            <a:r>
              <a:rPr lang="cs-CZ" b="0">
                <a:ea typeface="Calibri" pitchFamily="34" charset="0"/>
                <a:cs typeface="Calibri" pitchFamily="34" charset="0"/>
              </a:rPr>
              <a:t>poruší povinnost stanovenou zákonem a zasáhne tak do absolutního </a:t>
            </a:r>
            <a:r>
              <a:rPr lang="cs-CZ" b="0" smtClean="0">
                <a:ea typeface="Calibri" pitchFamily="34" charset="0"/>
                <a:cs typeface="Calibri" pitchFamily="34" charset="0"/>
              </a:rPr>
              <a:t>/jiného práva </a:t>
            </a:r>
            <a:r>
              <a:rPr lang="cs-CZ" b="0">
                <a:ea typeface="Calibri" pitchFamily="34" charset="0"/>
                <a:cs typeface="Calibri" pitchFamily="34" charset="0"/>
              </a:rPr>
              <a:t>poškozeného, nahradí poškozenému, co tím způsobil. </a:t>
            </a:r>
            <a:r>
              <a:rPr lang="cs-CZ" sz="2000" b="0" smtClean="0">
                <a:ea typeface="Calibri" pitchFamily="34" charset="0"/>
                <a:cs typeface="Calibri" pitchFamily="34" charset="0"/>
              </a:rPr>
              <a:t>		</a:t>
            </a:r>
          </a:p>
          <a:p>
            <a:r>
              <a:rPr lang="cs-CZ" sz="2000" smtClean="0">
                <a:ea typeface="Calibri" pitchFamily="34" charset="0"/>
                <a:cs typeface="Calibri" pitchFamily="34" charset="0"/>
              </a:rPr>
              <a:t>			    – domněnka nedbalosti:	 </a:t>
            </a:r>
            <a:r>
              <a:rPr lang="cs-CZ" sz="2000" b="0" smtClean="0">
                <a:ea typeface="Calibri" pitchFamily="34" charset="0"/>
                <a:cs typeface="Calibri" pitchFamily="34" charset="0"/>
              </a:rPr>
              <a:t>	  </a:t>
            </a:r>
            <a:r>
              <a:rPr lang="cs-CZ" sz="2000" smtClean="0">
                <a:solidFill>
                  <a:srgbClr val="00B050"/>
                </a:solidFill>
                <a:ea typeface="Calibri" pitchFamily="34" charset="0"/>
                <a:cs typeface="Calibri" pitchFamily="34" charset="0"/>
              </a:rPr>
              <a:t>§ 2911 OZ</a:t>
            </a:r>
            <a:endParaRPr lang="cs-CZ" sz="2000" b="0" smtClean="0">
              <a:solidFill>
                <a:srgbClr val="00B050"/>
              </a:solidFill>
              <a:ea typeface="Calibri" pitchFamily="34" charset="0"/>
              <a:cs typeface="Calibri" pitchFamily="34" charset="0"/>
            </a:endParaRPr>
          </a:p>
          <a:p>
            <a:pPr>
              <a:buFontTx/>
              <a:buChar char="-"/>
            </a:pPr>
            <a:r>
              <a:rPr lang="cs-CZ" sz="2000" smtClean="0">
                <a:ea typeface="Calibri" pitchFamily="34" charset="0"/>
                <a:cs typeface="Calibri" pitchFamily="34" charset="0"/>
              </a:rPr>
              <a:t> </a:t>
            </a:r>
            <a:r>
              <a:rPr lang="cs-CZ" smtClean="0">
                <a:ea typeface="Calibri" pitchFamily="34" charset="0"/>
                <a:cs typeface="Calibri" pitchFamily="34" charset="0"/>
              </a:rPr>
              <a:t>Způsobí-li škůdce poškozenému škodu porušením zákonné povinnosti, má se za to, že škodu </a:t>
            </a:r>
            <a:r>
              <a:rPr lang="cs-CZ" smtClean="0">
                <a:solidFill>
                  <a:srgbClr val="C00000"/>
                </a:solidFill>
                <a:ea typeface="Calibri" pitchFamily="34" charset="0"/>
                <a:cs typeface="Calibri" pitchFamily="34" charset="0"/>
              </a:rPr>
              <a:t>zavinil z nedbalosti.</a:t>
            </a:r>
          </a:p>
          <a:p>
            <a:endParaRPr lang="cs-CZ" smtClean="0">
              <a:solidFill>
                <a:srgbClr val="C00000"/>
              </a:solidFill>
              <a:ea typeface="Calibri" pitchFamily="34" charset="0"/>
              <a:cs typeface="Calibri" pitchFamily="34" charset="0"/>
            </a:endParaRPr>
          </a:p>
          <a:p>
            <a:r>
              <a:rPr lang="cs-CZ" u="sng" smtClean="0">
                <a:ea typeface="Calibri" pitchFamily="34" charset="0"/>
                <a:cs typeface="Calibri" pitchFamily="34" charset="0"/>
              </a:rPr>
              <a:t>Předpoklady  vzniku odpovědnosti za škodu v nekalé soutěži:</a:t>
            </a:r>
          </a:p>
          <a:p>
            <a:r>
              <a:rPr lang="cs-CZ" sz="1600" smtClean="0">
                <a:solidFill>
                  <a:srgbClr val="C00000"/>
                </a:solidFill>
                <a:ea typeface="Calibri" pitchFamily="34" charset="0"/>
                <a:cs typeface="Calibri" pitchFamily="34" charset="0"/>
              </a:rPr>
              <a:t>protiprávnost, vznik škody, příčinná souvislost mezi nekalou soutěží a vzniklou škodou = c. n., </a:t>
            </a:r>
          </a:p>
          <a:p>
            <a:r>
              <a:rPr lang="cs-CZ" sz="1600" smtClean="0">
                <a:solidFill>
                  <a:srgbClr val="C00000"/>
                </a:solidFill>
                <a:ea typeface="Calibri" pitchFamily="34" charset="0"/>
                <a:cs typeface="Calibri" pitchFamily="34" charset="0"/>
              </a:rPr>
              <a:t>zavinění rušitele    </a:t>
            </a:r>
          </a:p>
          <a:p>
            <a:r>
              <a:rPr lang="cs-CZ" smtClean="0">
                <a:ea typeface="Calibri" pitchFamily="34" charset="0"/>
                <a:cs typeface="Calibri" pitchFamily="34" charset="0"/>
              </a:rPr>
              <a:t>(Rozdíl: dříve  dle obch. zák. u náhrady </a:t>
            </a:r>
            <a:r>
              <a:rPr lang="cs-CZ">
                <a:ea typeface="Calibri" pitchFamily="34" charset="0"/>
                <a:cs typeface="Calibri" pitchFamily="34" charset="0"/>
              </a:rPr>
              <a:t>škody objekt. </a:t>
            </a:r>
            <a:r>
              <a:rPr lang="cs-CZ" smtClean="0">
                <a:ea typeface="Calibri" pitchFamily="34" charset="0"/>
                <a:cs typeface="Calibri" pitchFamily="34" charset="0"/>
              </a:rPr>
              <a:t>princip, bez zavinění)</a:t>
            </a:r>
            <a:endParaRPr lang="cs-CZ">
              <a:solidFill>
                <a:srgbClr val="C00000"/>
              </a:solidFill>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14282" y="357166"/>
            <a:ext cx="8715436" cy="6186309"/>
          </a:xfrm>
          <a:prstGeom prst="rect">
            <a:avLst/>
          </a:prstGeom>
          <a:solidFill>
            <a:schemeClr val="bg1"/>
          </a:solidFill>
        </p:spPr>
        <p:txBody>
          <a:bodyPr wrap="square">
            <a:spAutoFit/>
          </a:bodyPr>
          <a:lstStyle/>
          <a:p>
            <a:r>
              <a:rPr lang="cs-CZ" sz="2000" b="1">
                <a:ea typeface="Calibri" pitchFamily="34" charset="0"/>
                <a:cs typeface="Calibri" pitchFamily="34" charset="0"/>
              </a:rPr>
              <a:t>3)   Hrazení škody </a:t>
            </a:r>
            <a:r>
              <a:rPr lang="cs-CZ" sz="2000" smtClean="0">
                <a:ea typeface="Calibri" pitchFamily="34" charset="0"/>
                <a:cs typeface="Calibri" pitchFamily="34" charset="0"/>
              </a:rPr>
              <a:t>:</a:t>
            </a:r>
            <a:r>
              <a:rPr lang="cs-CZ" sz="2000">
                <a:ea typeface="Calibri" pitchFamily="34" charset="0"/>
                <a:cs typeface="Calibri" pitchFamily="34" charset="0"/>
              </a:rPr>
              <a:t>					</a:t>
            </a:r>
            <a:r>
              <a:rPr lang="cs-CZ" smtClean="0">
                <a:solidFill>
                  <a:srgbClr val="00B050"/>
                </a:solidFill>
                <a:ea typeface="Calibri" pitchFamily="34" charset="0"/>
                <a:cs typeface="Calibri" pitchFamily="34" charset="0"/>
              </a:rPr>
              <a:t>§ 2951 odst. 1 OZ</a:t>
            </a:r>
            <a:endParaRPr lang="cs-CZ">
              <a:solidFill>
                <a:srgbClr val="00B050"/>
              </a:solidFill>
              <a:ea typeface="Calibri" pitchFamily="34" charset="0"/>
              <a:cs typeface="Calibri" pitchFamily="34" charset="0"/>
            </a:endParaRPr>
          </a:p>
          <a:p>
            <a:pPr>
              <a:buFontTx/>
              <a:buChar char="-"/>
            </a:pPr>
            <a:r>
              <a:rPr lang="cs-CZ">
                <a:ea typeface="Calibri" pitchFamily="34" charset="0"/>
                <a:cs typeface="Calibri" pitchFamily="34" charset="0"/>
              </a:rPr>
              <a:t>  </a:t>
            </a:r>
            <a:r>
              <a:rPr lang="cs-CZ" b="1">
                <a:ea typeface="Calibri" pitchFamily="34" charset="0"/>
                <a:cs typeface="Calibri" pitchFamily="34" charset="0"/>
              </a:rPr>
              <a:t>Škoda</a:t>
            </a:r>
            <a:r>
              <a:rPr lang="cs-CZ" b="0">
                <a:ea typeface="Calibri" pitchFamily="34" charset="0"/>
                <a:cs typeface="Calibri" pitchFamily="34" charset="0"/>
              </a:rPr>
              <a:t> se nahrazuje </a:t>
            </a:r>
            <a:r>
              <a:rPr lang="cs-CZ" b="0" u="sng">
                <a:ea typeface="Calibri" pitchFamily="34" charset="0"/>
                <a:cs typeface="Calibri" pitchFamily="34" charset="0"/>
              </a:rPr>
              <a:t>uvedením do  předešlého  stavu</a:t>
            </a:r>
            <a:r>
              <a:rPr lang="cs-CZ" b="0">
                <a:ea typeface="Calibri" pitchFamily="34" charset="0"/>
                <a:cs typeface="Calibri" pitchFamily="34" charset="0"/>
              </a:rPr>
              <a:t>. (</a:t>
            </a:r>
            <a:r>
              <a:rPr lang="cs-CZ" b="0">
                <a:solidFill>
                  <a:srgbClr val="C00000"/>
                </a:solidFill>
                <a:ea typeface="Calibri" pitchFamily="34" charset="0"/>
                <a:cs typeface="Calibri" pitchFamily="34" charset="0"/>
              </a:rPr>
              <a:t>naturální restituce</a:t>
            </a:r>
            <a:r>
              <a:rPr lang="cs-CZ" b="0" smtClean="0">
                <a:ea typeface="Calibri" pitchFamily="34" charset="0"/>
                <a:cs typeface="Calibri" pitchFamily="34" charset="0"/>
              </a:rPr>
              <a:t>)</a:t>
            </a:r>
            <a:endParaRPr lang="cs-CZ" b="0">
              <a:ea typeface="Calibri" pitchFamily="34" charset="0"/>
              <a:cs typeface="Calibri" pitchFamily="34" charset="0"/>
            </a:endParaRPr>
          </a:p>
          <a:p>
            <a:pPr>
              <a:buFontTx/>
              <a:buChar char="-"/>
            </a:pPr>
            <a:r>
              <a:rPr lang="cs-CZ" b="0">
                <a:ea typeface="Calibri" pitchFamily="34" charset="0"/>
                <a:cs typeface="Calibri" pitchFamily="34" charset="0"/>
              </a:rPr>
              <a:t>  Není-li to dobře možné, anebo žádá-li to poškozený, hradí se škoda </a:t>
            </a:r>
            <a:r>
              <a:rPr lang="cs-CZ" b="0" u="sng" smtClean="0">
                <a:ea typeface="Calibri" pitchFamily="34" charset="0"/>
                <a:cs typeface="Calibri" pitchFamily="34" charset="0"/>
              </a:rPr>
              <a:t>v </a:t>
            </a:r>
            <a:r>
              <a:rPr lang="cs-CZ" b="0" u="sng">
                <a:ea typeface="Calibri" pitchFamily="34" charset="0"/>
                <a:cs typeface="Calibri" pitchFamily="34" charset="0"/>
              </a:rPr>
              <a:t>penězích</a:t>
            </a:r>
            <a:r>
              <a:rPr lang="cs-CZ" b="0">
                <a:ea typeface="Calibri" pitchFamily="34" charset="0"/>
                <a:cs typeface="Calibri" pitchFamily="34" charset="0"/>
              </a:rPr>
              <a:t>. (</a:t>
            </a:r>
            <a:r>
              <a:rPr lang="cs-CZ" b="0">
                <a:solidFill>
                  <a:srgbClr val="C00000"/>
                </a:solidFill>
                <a:ea typeface="Calibri" pitchFamily="34" charset="0"/>
                <a:cs typeface="Calibri" pitchFamily="34" charset="0"/>
              </a:rPr>
              <a:t>relutární restituce</a:t>
            </a:r>
            <a:r>
              <a:rPr lang="cs-CZ" b="0" smtClean="0">
                <a:ea typeface="Calibri" pitchFamily="34" charset="0"/>
                <a:cs typeface="Calibri" pitchFamily="34" charset="0"/>
              </a:rPr>
              <a:t>) </a:t>
            </a:r>
            <a:r>
              <a:rPr lang="cs-CZ" sz="2000" b="0" smtClean="0">
                <a:ea typeface="Calibri" pitchFamily="34" charset="0"/>
                <a:cs typeface="Calibri" pitchFamily="34" charset="0"/>
              </a:rPr>
              <a:t>			</a:t>
            </a:r>
          </a:p>
          <a:p>
            <a:r>
              <a:rPr lang="cs-CZ" sz="2000" smtClean="0">
                <a:solidFill>
                  <a:srgbClr val="0070C0"/>
                </a:solidFill>
                <a:ea typeface="Calibri" pitchFamily="34" charset="0"/>
                <a:cs typeface="Calibri" pitchFamily="34" charset="0"/>
              </a:rPr>
              <a:t>							</a:t>
            </a:r>
            <a:r>
              <a:rPr lang="cs-CZ" smtClean="0">
                <a:solidFill>
                  <a:srgbClr val="00B050"/>
                </a:solidFill>
                <a:ea typeface="Calibri" pitchFamily="34" charset="0"/>
                <a:cs typeface="Calibri" pitchFamily="34" charset="0"/>
              </a:rPr>
              <a:t>§ 2952 OZ</a:t>
            </a:r>
            <a:endParaRPr lang="cs-CZ" b="0" smtClean="0">
              <a:solidFill>
                <a:srgbClr val="00B050"/>
              </a:solidFill>
              <a:ea typeface="Calibri" pitchFamily="34" charset="0"/>
              <a:cs typeface="Calibri" pitchFamily="34" charset="0"/>
            </a:endParaRPr>
          </a:p>
          <a:p>
            <a:r>
              <a:rPr lang="cs-CZ" sz="2000" smtClean="0">
                <a:ea typeface="Calibri" pitchFamily="34" charset="0"/>
                <a:cs typeface="Calibri" pitchFamily="34" charset="0"/>
              </a:rPr>
              <a:t>- </a:t>
            </a:r>
            <a:r>
              <a:rPr lang="cs-CZ" smtClean="0">
                <a:ea typeface="Calibri" pitchFamily="34" charset="0"/>
                <a:cs typeface="Calibri" pitchFamily="34" charset="0"/>
              </a:rPr>
              <a:t>Hradí se </a:t>
            </a:r>
            <a:r>
              <a:rPr lang="cs-CZ" smtClean="0">
                <a:solidFill>
                  <a:srgbClr val="C00000"/>
                </a:solidFill>
                <a:ea typeface="Calibri" pitchFamily="34" charset="0"/>
                <a:cs typeface="Calibri" pitchFamily="34" charset="0"/>
              </a:rPr>
              <a:t>skutečná škoda </a:t>
            </a:r>
            <a:r>
              <a:rPr lang="cs-CZ" smtClean="0">
                <a:ea typeface="Calibri" pitchFamily="34" charset="0"/>
                <a:cs typeface="Calibri" pitchFamily="34" charset="0"/>
              </a:rPr>
              <a:t>a </a:t>
            </a:r>
            <a:r>
              <a:rPr lang="cs-CZ" smtClean="0">
                <a:solidFill>
                  <a:srgbClr val="C00000"/>
                </a:solidFill>
                <a:ea typeface="Calibri" pitchFamily="34" charset="0"/>
                <a:cs typeface="Calibri" pitchFamily="34" charset="0"/>
              </a:rPr>
              <a:t>ušlý zisk</a:t>
            </a:r>
            <a:endParaRPr lang="cs-CZ" sz="2000" smtClean="0">
              <a:solidFill>
                <a:srgbClr val="C00000"/>
              </a:solidFill>
              <a:ea typeface="Calibri" pitchFamily="34" charset="0"/>
              <a:cs typeface="Calibri" pitchFamily="34" charset="0"/>
            </a:endParaRPr>
          </a:p>
          <a:p>
            <a:r>
              <a:rPr lang="cs-CZ" smtClean="0">
                <a:solidFill>
                  <a:srgbClr val="0070C0"/>
                </a:solidFill>
                <a:ea typeface="Calibri" pitchFamily="34" charset="0"/>
                <a:cs typeface="Calibri" pitchFamily="34" charset="0"/>
              </a:rPr>
              <a:t>							</a:t>
            </a:r>
            <a:r>
              <a:rPr lang="cs-CZ" smtClean="0">
                <a:solidFill>
                  <a:srgbClr val="00B050"/>
                </a:solidFill>
                <a:ea typeface="Calibri" pitchFamily="34" charset="0"/>
                <a:cs typeface="Calibri" pitchFamily="34" charset="0"/>
              </a:rPr>
              <a:t>§ 2956 OZ</a:t>
            </a:r>
          </a:p>
          <a:p>
            <a:r>
              <a:rPr lang="cs-CZ" sz="1600" smtClean="0">
                <a:ea typeface="Calibri" pitchFamily="34" charset="0"/>
                <a:cs typeface="Calibri" pitchFamily="34" charset="0"/>
              </a:rPr>
              <a:t>Náhrada při újmě na přirozených právech člověka</a:t>
            </a:r>
          </a:p>
          <a:p>
            <a:r>
              <a:rPr lang="cs-CZ" sz="1600" smtClean="0">
                <a:ea typeface="Calibri" pitchFamily="34" charset="0"/>
                <a:cs typeface="Calibri" pitchFamily="34" charset="0"/>
              </a:rPr>
              <a:t>… škůdce nahradí </a:t>
            </a:r>
            <a:r>
              <a:rPr lang="cs-CZ" sz="1600" smtClean="0">
                <a:solidFill>
                  <a:srgbClr val="C00000"/>
                </a:solidFill>
                <a:ea typeface="Calibri" pitchFamily="34" charset="0"/>
                <a:cs typeface="Calibri" pitchFamily="34" charset="0"/>
              </a:rPr>
              <a:t>škodu</a:t>
            </a:r>
            <a:r>
              <a:rPr lang="cs-CZ" sz="1600" smtClean="0">
                <a:ea typeface="Calibri" pitchFamily="34" charset="0"/>
                <a:cs typeface="Calibri" pitchFamily="34" charset="0"/>
              </a:rPr>
              <a:t> i nemajetkovou újmu, kterou tím způsobil; </a:t>
            </a:r>
          </a:p>
          <a:p>
            <a:endParaRPr lang="cs-CZ" sz="2000">
              <a:ea typeface="Calibri" pitchFamily="34" charset="0"/>
              <a:cs typeface="Calibri" pitchFamily="34" charset="0"/>
            </a:endParaRPr>
          </a:p>
          <a:p>
            <a:r>
              <a:rPr lang="cs-CZ" sz="2000" b="1">
                <a:ea typeface="Calibri" pitchFamily="34" charset="0"/>
                <a:cs typeface="Calibri" pitchFamily="34" charset="0"/>
              </a:rPr>
              <a:t>4) Náhrada při poškození věci:</a:t>
            </a:r>
            <a:r>
              <a:rPr lang="cs-CZ" sz="2000">
                <a:ea typeface="Calibri" pitchFamily="34" charset="0"/>
                <a:cs typeface="Calibri" pitchFamily="34" charset="0"/>
              </a:rPr>
              <a:t>				</a:t>
            </a:r>
            <a:r>
              <a:rPr lang="cs-CZ">
                <a:solidFill>
                  <a:srgbClr val="00B050"/>
                </a:solidFill>
                <a:ea typeface="Calibri" pitchFamily="34" charset="0"/>
                <a:cs typeface="Calibri" pitchFamily="34" charset="0"/>
              </a:rPr>
              <a:t>§ </a:t>
            </a:r>
            <a:r>
              <a:rPr lang="cs-CZ" smtClean="0">
                <a:solidFill>
                  <a:srgbClr val="00B050"/>
                </a:solidFill>
                <a:ea typeface="Calibri" pitchFamily="34" charset="0"/>
                <a:cs typeface="Calibri" pitchFamily="34" charset="0"/>
              </a:rPr>
              <a:t>2969 OZ</a:t>
            </a:r>
            <a:endParaRPr lang="cs-CZ">
              <a:solidFill>
                <a:srgbClr val="00B050"/>
              </a:solidFill>
              <a:ea typeface="Calibri" pitchFamily="34" charset="0"/>
              <a:cs typeface="Calibri" pitchFamily="34" charset="0"/>
            </a:endParaRPr>
          </a:p>
          <a:p>
            <a:pPr>
              <a:buFontTx/>
              <a:buChar char="-"/>
            </a:pPr>
            <a:r>
              <a:rPr lang="cs-CZ" sz="2000">
                <a:ea typeface="Calibri" pitchFamily="34" charset="0"/>
                <a:cs typeface="Calibri" pitchFamily="34" charset="0"/>
              </a:rPr>
              <a:t> </a:t>
            </a:r>
            <a:r>
              <a:rPr lang="cs-CZ" b="0">
                <a:ea typeface="Calibri" pitchFamily="34" charset="0"/>
                <a:cs typeface="Calibri" pitchFamily="34" charset="0"/>
              </a:rPr>
              <a:t>Při </a:t>
            </a:r>
            <a:r>
              <a:rPr lang="cs-CZ" b="0">
                <a:solidFill>
                  <a:srgbClr val="C00000"/>
                </a:solidFill>
                <a:ea typeface="Calibri" pitchFamily="34" charset="0"/>
                <a:cs typeface="Calibri" pitchFamily="34" charset="0"/>
              </a:rPr>
              <a:t>určení výše škody na věci </a:t>
            </a:r>
            <a:r>
              <a:rPr lang="cs-CZ" b="0">
                <a:ea typeface="Calibri" pitchFamily="34" charset="0"/>
                <a:cs typeface="Calibri" pitchFamily="34" charset="0"/>
              </a:rPr>
              <a:t>se vychází z její obvyklé ceny v době poškození a zohlední se, co poškozený musí k obnovení nebo nahrazení funkce věci účelně vynaložit.</a:t>
            </a:r>
          </a:p>
          <a:p>
            <a:pPr>
              <a:buFontTx/>
              <a:buChar char="-"/>
            </a:pPr>
            <a:r>
              <a:rPr lang="cs-CZ" b="0">
                <a:ea typeface="Calibri" pitchFamily="34" charset="0"/>
                <a:cs typeface="Calibri" pitchFamily="34" charset="0"/>
              </a:rPr>
              <a:t> Poškodil-li škůdce věc ze svévole nebo škodolibosti, nahradí poškozenému cenu zvláštní obliby.</a:t>
            </a:r>
          </a:p>
          <a:p>
            <a:endParaRPr lang="cs-CZ" sz="2000">
              <a:ea typeface="Calibri" pitchFamily="34" charset="0"/>
              <a:cs typeface="Calibri" pitchFamily="34" charset="0"/>
            </a:endParaRPr>
          </a:p>
          <a:p>
            <a:pPr marL="457200" indent="-457200">
              <a:buAutoNum type="arabicParenR" startAt="5"/>
            </a:pPr>
            <a:r>
              <a:rPr lang="cs-CZ" sz="2000" b="1" smtClean="0">
                <a:ea typeface="Calibri" pitchFamily="34" charset="0"/>
                <a:cs typeface="Calibri" pitchFamily="34" charset="0"/>
              </a:rPr>
              <a:t>Promlčení</a:t>
            </a:r>
            <a:r>
              <a:rPr lang="cs-CZ" sz="2000" b="1">
                <a:ea typeface="Calibri" pitchFamily="34" charset="0"/>
                <a:cs typeface="Calibri" pitchFamily="34" charset="0"/>
              </a:rPr>
              <a:t>:	</a:t>
            </a:r>
            <a:r>
              <a:rPr lang="cs-CZ" sz="2000">
                <a:ea typeface="Calibri" pitchFamily="34" charset="0"/>
                <a:cs typeface="Calibri" pitchFamily="34" charset="0"/>
              </a:rPr>
              <a:t>		 		</a:t>
            </a:r>
            <a:r>
              <a:rPr lang="cs-CZ" smtClean="0">
                <a:ea typeface="Calibri" pitchFamily="34" charset="0"/>
                <a:cs typeface="Calibri" pitchFamily="34" charset="0"/>
              </a:rPr>
              <a:t>	</a:t>
            </a:r>
            <a:r>
              <a:rPr lang="cs-CZ" smtClean="0">
                <a:solidFill>
                  <a:srgbClr val="00B050"/>
                </a:solidFill>
                <a:ea typeface="Calibri" pitchFamily="34" charset="0"/>
                <a:cs typeface="Calibri" pitchFamily="34" charset="0"/>
              </a:rPr>
              <a:t>§ 629, 636 OZ</a:t>
            </a:r>
          </a:p>
          <a:p>
            <a:pPr marL="457200" indent="-457200"/>
            <a:r>
              <a:rPr lang="cs-CZ" smtClean="0">
                <a:ea typeface="Calibri" pitchFamily="34" charset="0"/>
                <a:cs typeface="Calibri" pitchFamily="34" charset="0"/>
              </a:rPr>
              <a:t>- Promlčecí lhůta trvá </a:t>
            </a:r>
            <a:r>
              <a:rPr lang="cs-CZ" smtClean="0">
                <a:solidFill>
                  <a:srgbClr val="C00000"/>
                </a:solidFill>
                <a:ea typeface="Calibri" pitchFamily="34" charset="0"/>
                <a:cs typeface="Calibri" pitchFamily="34" charset="0"/>
              </a:rPr>
              <a:t>tři roky.</a:t>
            </a:r>
            <a:endParaRPr lang="cs-CZ">
              <a:solidFill>
                <a:srgbClr val="C00000"/>
              </a:solidFill>
              <a:ea typeface="Calibri" pitchFamily="34" charset="0"/>
              <a:cs typeface="Calibri" pitchFamily="34" charset="0"/>
            </a:endParaRPr>
          </a:p>
          <a:p>
            <a:pPr>
              <a:buFontTx/>
              <a:buChar char="-"/>
            </a:pPr>
            <a:r>
              <a:rPr lang="cs-CZ">
                <a:ea typeface="Calibri" pitchFamily="34" charset="0"/>
                <a:cs typeface="Calibri" pitchFamily="34" charset="0"/>
              </a:rPr>
              <a:t> </a:t>
            </a:r>
            <a:r>
              <a:rPr lang="cs-CZ" b="0">
                <a:ea typeface="Calibri" pitchFamily="34" charset="0"/>
                <a:cs typeface="Calibri" pitchFamily="34" charset="0"/>
              </a:rPr>
              <a:t>Právo na náhradu škody se promlčí nejpozději </a:t>
            </a:r>
            <a:r>
              <a:rPr lang="cs-CZ" b="0">
                <a:solidFill>
                  <a:srgbClr val="C00000"/>
                </a:solidFill>
                <a:ea typeface="Calibri" pitchFamily="34" charset="0"/>
                <a:cs typeface="Calibri" pitchFamily="34" charset="0"/>
              </a:rPr>
              <a:t>za 10 let </a:t>
            </a:r>
            <a:r>
              <a:rPr lang="cs-CZ" b="0">
                <a:ea typeface="Calibri" pitchFamily="34" charset="0"/>
                <a:cs typeface="Calibri" pitchFamily="34" charset="0"/>
              </a:rPr>
              <a:t>ode dne, kdy škoda vznikla.</a:t>
            </a:r>
          </a:p>
          <a:p>
            <a:pPr>
              <a:buFontTx/>
              <a:buChar char="-"/>
            </a:pPr>
            <a:r>
              <a:rPr lang="cs-CZ" b="0">
                <a:ea typeface="Calibri" pitchFamily="34" charset="0"/>
                <a:cs typeface="Calibri" pitchFamily="34" charset="0"/>
              </a:rPr>
              <a:t> Byla-li škoda způsobena úmyslně, promlčí se právo na její náhradu nejpozději </a:t>
            </a:r>
            <a:r>
              <a:rPr lang="cs-CZ" b="0">
                <a:solidFill>
                  <a:srgbClr val="C00000"/>
                </a:solidFill>
                <a:ea typeface="Calibri" pitchFamily="34" charset="0"/>
                <a:cs typeface="Calibri" pitchFamily="34" charset="0"/>
              </a:rPr>
              <a:t>za 15 let </a:t>
            </a:r>
            <a:r>
              <a:rPr lang="cs-CZ" b="0">
                <a:ea typeface="Calibri" pitchFamily="34" charset="0"/>
                <a:cs typeface="Calibri" pitchFamily="34" charset="0"/>
              </a:rPr>
              <a:t>ode dne, kdy škoda vznikla</a:t>
            </a:r>
            <a:r>
              <a:rPr lang="cs-CZ" b="0" smtClean="0">
                <a:ea typeface="Calibri" pitchFamily="34" charset="0"/>
                <a:cs typeface="Calibri" pitchFamily="34" charset="0"/>
              </a:rPr>
              <a:t>.</a:t>
            </a:r>
            <a:endParaRPr lang="cs-CZ" b="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a:spLocks noChangeArrowheads="1"/>
          </p:cNvSpPr>
          <p:nvPr/>
        </p:nvSpPr>
        <p:spPr bwMode="auto">
          <a:xfrm flipH="1">
            <a:off x="179512" y="476672"/>
            <a:ext cx="8750176" cy="5940088"/>
          </a:xfrm>
          <a:prstGeom prst="rect">
            <a:avLst/>
          </a:prstGeom>
          <a:solidFill>
            <a:schemeClr val="bg1"/>
          </a:solidFill>
          <a:ln w="9525">
            <a:solidFill>
              <a:schemeClr val="tx1"/>
            </a:solidFill>
            <a:miter lim="800000"/>
            <a:headEnd/>
            <a:tailEnd/>
          </a:ln>
        </p:spPr>
        <p:txBody>
          <a:bodyPr wrap="square">
            <a:spAutoFit/>
          </a:bodyPr>
          <a:lstStyle/>
          <a:p>
            <a:pPr algn="ctr"/>
            <a:r>
              <a:rPr lang="cs-CZ" sz="2000" b="1" smtClean="0">
                <a:ea typeface="Calibri" pitchFamily="34" charset="0"/>
                <a:cs typeface="Calibri" pitchFamily="34" charset="0"/>
              </a:rPr>
              <a:t> II.  Žaloba </a:t>
            </a:r>
            <a:r>
              <a:rPr lang="cs-CZ" sz="2000" b="1">
                <a:ea typeface="Calibri" pitchFamily="34" charset="0"/>
                <a:cs typeface="Calibri" pitchFamily="34" charset="0"/>
              </a:rPr>
              <a:t>na přiměřené </a:t>
            </a:r>
            <a:r>
              <a:rPr lang="cs-CZ" sz="2000" b="1" smtClean="0">
                <a:ea typeface="Calibri" pitchFamily="34" charset="0"/>
                <a:cs typeface="Calibri" pitchFamily="34" charset="0"/>
              </a:rPr>
              <a:t>zadostiučinění</a:t>
            </a:r>
            <a:endParaRPr lang="cs-CZ" sz="2000" smtClean="0">
              <a:ea typeface="Calibri" pitchFamily="34" charset="0"/>
              <a:cs typeface="Calibri" pitchFamily="34" charset="0"/>
            </a:endParaRPr>
          </a:p>
          <a:p>
            <a:r>
              <a:rPr lang="cs-CZ" sz="2000" b="1" smtClean="0">
                <a:ea typeface="Calibri" pitchFamily="34" charset="0"/>
                <a:cs typeface="Calibri" pitchFamily="34" charset="0"/>
              </a:rPr>
              <a:t>1) Základní ustanovení</a:t>
            </a:r>
            <a:r>
              <a:rPr lang="cs-CZ" sz="2000" smtClean="0">
                <a:solidFill>
                  <a:srgbClr val="0070C0"/>
                </a:solidFill>
                <a:ea typeface="Calibri" pitchFamily="34" charset="0"/>
                <a:cs typeface="Calibri" pitchFamily="34" charset="0"/>
              </a:rPr>
              <a:t>:</a:t>
            </a:r>
            <a:r>
              <a:rPr lang="cs-CZ" sz="2400" smtClean="0">
                <a:ea typeface="Calibri" pitchFamily="34" charset="0"/>
                <a:cs typeface="Calibri" pitchFamily="34" charset="0"/>
              </a:rPr>
              <a:t>	 				</a:t>
            </a:r>
            <a:r>
              <a:rPr lang="cs-CZ" sz="2400" smtClean="0">
                <a:solidFill>
                  <a:srgbClr val="00B050"/>
                </a:solidFill>
                <a:ea typeface="Calibri" pitchFamily="34" charset="0"/>
                <a:cs typeface="Calibri" pitchFamily="34" charset="0"/>
              </a:rPr>
              <a:t>   </a:t>
            </a:r>
            <a:r>
              <a:rPr lang="cs-CZ" sz="2000" smtClean="0">
                <a:solidFill>
                  <a:srgbClr val="00B050"/>
                </a:solidFill>
                <a:ea typeface="Calibri" pitchFamily="34" charset="0"/>
                <a:cs typeface="Calibri" pitchFamily="34" charset="0"/>
              </a:rPr>
              <a:t>§ 2894 OZ</a:t>
            </a:r>
          </a:p>
          <a:p>
            <a:pPr>
              <a:buFontTx/>
              <a:buChar char="-"/>
            </a:pPr>
            <a:r>
              <a:rPr lang="cs-CZ" sz="2000" smtClean="0">
                <a:ea typeface="Calibri" pitchFamily="34" charset="0"/>
                <a:cs typeface="Calibri" pitchFamily="34" charset="0"/>
              </a:rPr>
              <a:t> </a:t>
            </a:r>
            <a:r>
              <a:rPr lang="cs-CZ" smtClean="0">
                <a:ea typeface="Calibri" pitchFamily="34" charset="0"/>
                <a:cs typeface="Calibri" pitchFamily="34" charset="0"/>
              </a:rPr>
              <a:t>Povinnost nahradit jinému újmu zahrnuje </a:t>
            </a:r>
            <a:r>
              <a:rPr lang="cs-CZ" u="sng" smtClean="0">
                <a:ea typeface="Calibri" pitchFamily="34" charset="0"/>
                <a:cs typeface="Calibri" pitchFamily="34" charset="0"/>
              </a:rPr>
              <a:t>vždy povinnost </a:t>
            </a:r>
            <a:r>
              <a:rPr lang="cs-CZ" smtClean="0">
                <a:ea typeface="Calibri" pitchFamily="34" charset="0"/>
                <a:cs typeface="Calibri" pitchFamily="34" charset="0"/>
              </a:rPr>
              <a:t>k náhradě újmy na jmění (škody).</a:t>
            </a:r>
          </a:p>
          <a:p>
            <a:pPr>
              <a:buFontTx/>
              <a:buChar char="-"/>
            </a:pPr>
            <a:r>
              <a:rPr lang="cs-CZ" smtClean="0">
                <a:ea typeface="Calibri" pitchFamily="34" charset="0"/>
                <a:cs typeface="Calibri" pitchFamily="34" charset="0"/>
              </a:rPr>
              <a:t> Nebyla-li povinnost odčinit jinému </a:t>
            </a:r>
            <a:r>
              <a:rPr lang="cs-CZ" smtClean="0">
                <a:solidFill>
                  <a:srgbClr val="C00000"/>
                </a:solidFill>
                <a:ea typeface="Calibri" pitchFamily="34" charset="0"/>
                <a:cs typeface="Calibri" pitchFamily="34" charset="0"/>
              </a:rPr>
              <a:t>nemajetkovou újmu </a:t>
            </a:r>
            <a:r>
              <a:rPr lang="cs-CZ" smtClean="0">
                <a:ea typeface="Calibri" pitchFamily="34" charset="0"/>
                <a:cs typeface="Calibri" pitchFamily="34" charset="0"/>
              </a:rPr>
              <a:t>výslovně ujednána, postihuje škůdce, jen stanoví-li to zvlášť zákon. V takových případech se povinnost nahradit nemajetkovou újmu </a:t>
            </a:r>
            <a:r>
              <a:rPr lang="cs-CZ" smtClean="0">
                <a:solidFill>
                  <a:srgbClr val="C00000"/>
                </a:solidFill>
                <a:ea typeface="Calibri" pitchFamily="34" charset="0"/>
                <a:cs typeface="Calibri" pitchFamily="34" charset="0"/>
              </a:rPr>
              <a:t>poskytnutím zadostiučinění </a:t>
            </a:r>
            <a:r>
              <a:rPr lang="cs-CZ" smtClean="0">
                <a:ea typeface="Calibri" pitchFamily="34" charset="0"/>
                <a:cs typeface="Calibri" pitchFamily="34" charset="0"/>
              </a:rPr>
              <a:t>posoudí </a:t>
            </a:r>
            <a:r>
              <a:rPr lang="cs-CZ" i="1" smtClean="0">
                <a:ea typeface="Calibri" pitchFamily="34" charset="0"/>
                <a:cs typeface="Calibri" pitchFamily="34" charset="0"/>
              </a:rPr>
              <a:t>obdobně podle ustanovení o povinnosti nahradit škodu.</a:t>
            </a:r>
          </a:p>
          <a:p>
            <a:endParaRPr lang="cs-CZ" sz="2000">
              <a:ea typeface="Calibri" pitchFamily="34" charset="0"/>
              <a:cs typeface="Calibri" pitchFamily="34" charset="0"/>
            </a:endParaRPr>
          </a:p>
          <a:p>
            <a:pPr>
              <a:buFontTx/>
              <a:buAutoNum type="arabicParenR" startAt="2"/>
            </a:pPr>
            <a:r>
              <a:rPr lang="cs-CZ" sz="2000" b="1" smtClean="0">
                <a:ea typeface="Calibri" pitchFamily="34" charset="0"/>
                <a:cs typeface="Calibri" pitchFamily="34" charset="0"/>
              </a:rPr>
              <a:t> Povinnost nahradit nemajetkovou újmu </a:t>
            </a:r>
            <a:r>
              <a:rPr lang="cs-CZ" sz="2000" smtClean="0">
                <a:solidFill>
                  <a:srgbClr val="0070C0"/>
                </a:solidFill>
                <a:ea typeface="Calibri" pitchFamily="34" charset="0"/>
                <a:cs typeface="Calibri" pitchFamily="34" charset="0"/>
              </a:rPr>
              <a:t>– </a:t>
            </a:r>
            <a:r>
              <a:rPr lang="cs-CZ" sz="2000" b="0" smtClean="0">
                <a:ea typeface="Calibri" pitchFamily="34" charset="0"/>
                <a:cs typeface="Calibri" pitchFamily="34" charset="0"/>
              </a:rPr>
              <a:t>porušení zákona</a:t>
            </a:r>
            <a:r>
              <a:rPr lang="cs-CZ" sz="2000" smtClean="0">
                <a:ea typeface="Calibri" pitchFamily="34" charset="0"/>
                <a:cs typeface="Calibri" pitchFamily="34" charset="0"/>
              </a:rPr>
              <a:t>:     </a:t>
            </a:r>
          </a:p>
          <a:p>
            <a:r>
              <a:rPr lang="cs-CZ" sz="2000" smtClean="0">
                <a:ea typeface="Calibri" pitchFamily="34" charset="0"/>
                <a:cs typeface="Calibri" pitchFamily="34" charset="0"/>
              </a:rPr>
              <a:t>							</a:t>
            </a:r>
            <a:r>
              <a:rPr lang="cs-CZ" sz="2000" smtClean="0">
                <a:solidFill>
                  <a:srgbClr val="00B050"/>
                </a:solidFill>
                <a:ea typeface="Calibri" pitchFamily="34" charset="0"/>
                <a:cs typeface="Calibri" pitchFamily="34" charset="0"/>
              </a:rPr>
              <a:t> § 2910 OZ</a:t>
            </a:r>
          </a:p>
          <a:p>
            <a:pPr>
              <a:buFontTx/>
              <a:buChar char="-"/>
            </a:pPr>
            <a:r>
              <a:rPr lang="cs-CZ" smtClean="0">
                <a:ea typeface="Calibri" pitchFamily="34" charset="0"/>
                <a:cs typeface="Calibri" pitchFamily="34" charset="0"/>
              </a:rPr>
              <a:t> Škůdce, který vlastním</a:t>
            </a:r>
            <a:r>
              <a:rPr lang="cs-CZ" b="1" i="1" smtClean="0">
                <a:ea typeface="Calibri" pitchFamily="34" charset="0"/>
                <a:cs typeface="Calibri" pitchFamily="34" charset="0"/>
              </a:rPr>
              <a:t> </a:t>
            </a:r>
            <a:r>
              <a:rPr lang="cs-CZ" smtClean="0">
                <a:solidFill>
                  <a:srgbClr val="C00000"/>
                </a:solidFill>
                <a:ea typeface="Calibri" pitchFamily="34" charset="0"/>
                <a:cs typeface="Calibri" pitchFamily="34" charset="0"/>
              </a:rPr>
              <a:t>zaviněním</a:t>
            </a:r>
            <a:r>
              <a:rPr lang="cs-CZ" b="1" i="1" smtClean="0">
                <a:ea typeface="Calibri" pitchFamily="34" charset="0"/>
                <a:cs typeface="Calibri" pitchFamily="34" charset="0"/>
              </a:rPr>
              <a:t> </a:t>
            </a:r>
            <a:r>
              <a:rPr lang="cs-CZ" smtClean="0">
                <a:ea typeface="Calibri" pitchFamily="34" charset="0"/>
                <a:cs typeface="Calibri" pitchFamily="34" charset="0"/>
              </a:rPr>
              <a:t>poruší povinnost stanovenou zákonem a zasáhne tak do absolutního /jiného práva poškozeného, nahradí poškozenému, co tím způsobil. 	</a:t>
            </a:r>
            <a:endParaRPr lang="cs-CZ" sz="2400" smtClean="0">
              <a:ea typeface="Calibri" pitchFamily="34" charset="0"/>
              <a:cs typeface="Calibri" pitchFamily="34" charset="0"/>
            </a:endParaRPr>
          </a:p>
          <a:p>
            <a:r>
              <a:rPr lang="cs-CZ" sz="2400" smtClean="0">
                <a:ea typeface="Calibri" pitchFamily="34" charset="0"/>
                <a:cs typeface="Calibri" pitchFamily="34" charset="0"/>
              </a:rPr>
              <a:t>			</a:t>
            </a:r>
            <a:r>
              <a:rPr lang="cs-CZ" sz="2000">
                <a:ea typeface="Calibri" pitchFamily="34" charset="0"/>
                <a:cs typeface="Calibri" pitchFamily="34" charset="0"/>
              </a:rPr>
              <a:t> </a:t>
            </a:r>
            <a:r>
              <a:rPr lang="cs-CZ" sz="2000" smtClean="0">
                <a:ea typeface="Calibri" pitchFamily="34" charset="0"/>
                <a:cs typeface="Calibri" pitchFamily="34" charset="0"/>
              </a:rPr>
              <a:t>	– </a:t>
            </a:r>
            <a:r>
              <a:rPr lang="cs-CZ" sz="2000">
                <a:ea typeface="Calibri" pitchFamily="34" charset="0"/>
                <a:cs typeface="Calibri" pitchFamily="34" charset="0"/>
              </a:rPr>
              <a:t>domněnka nedbalosti:	</a:t>
            </a:r>
            <a:r>
              <a:rPr lang="cs-CZ" sz="2400">
                <a:ea typeface="Calibri" pitchFamily="34" charset="0"/>
                <a:cs typeface="Calibri" pitchFamily="34" charset="0"/>
              </a:rPr>
              <a:t> </a:t>
            </a:r>
            <a:r>
              <a:rPr lang="cs-CZ" sz="2000" smtClean="0">
                <a:solidFill>
                  <a:srgbClr val="00B050"/>
                </a:solidFill>
                <a:ea typeface="Calibri" pitchFamily="34" charset="0"/>
                <a:cs typeface="Calibri" pitchFamily="34" charset="0"/>
              </a:rPr>
              <a:t>§ 2911 OZ</a:t>
            </a:r>
          </a:p>
          <a:p>
            <a:pPr>
              <a:buFontTx/>
              <a:buChar char="-"/>
            </a:pPr>
            <a:r>
              <a:rPr lang="cs-CZ" smtClean="0">
                <a:ea typeface="Calibri" pitchFamily="34" charset="0"/>
                <a:cs typeface="Calibri" pitchFamily="34" charset="0"/>
              </a:rPr>
              <a:t> Způsobí-li škůdce poškozenému škodu porušením zákonné povinnosti, má se za to, že škodu</a:t>
            </a:r>
            <a:r>
              <a:rPr lang="cs-CZ" smtClean="0">
                <a:solidFill>
                  <a:srgbClr val="C00000"/>
                </a:solidFill>
                <a:ea typeface="Calibri" pitchFamily="34" charset="0"/>
                <a:cs typeface="Calibri" pitchFamily="34" charset="0"/>
              </a:rPr>
              <a:t>/újmu</a:t>
            </a:r>
            <a:r>
              <a:rPr lang="cs-CZ" smtClean="0">
                <a:ea typeface="Calibri" pitchFamily="34" charset="0"/>
                <a:cs typeface="Calibri" pitchFamily="34" charset="0"/>
              </a:rPr>
              <a:t>  </a:t>
            </a:r>
            <a:r>
              <a:rPr lang="cs-CZ" smtClean="0">
                <a:solidFill>
                  <a:srgbClr val="C00000"/>
                </a:solidFill>
                <a:ea typeface="Calibri" pitchFamily="34" charset="0"/>
                <a:cs typeface="Calibri" pitchFamily="34" charset="0"/>
              </a:rPr>
              <a:t>zavinil z nedbalosti.</a:t>
            </a:r>
            <a:r>
              <a:rPr lang="cs-CZ" smtClean="0">
                <a:ea typeface="Calibri" pitchFamily="34" charset="0"/>
                <a:cs typeface="Calibri" pitchFamily="34" charset="0"/>
              </a:rPr>
              <a:t>  </a:t>
            </a:r>
            <a:r>
              <a:rPr lang="cs-CZ" sz="2000">
                <a:ea typeface="Calibri" pitchFamily="34" charset="0"/>
                <a:cs typeface="Calibri" pitchFamily="34" charset="0"/>
              </a:rPr>
              <a:t>								</a:t>
            </a:r>
            <a:r>
              <a:rPr lang="cs-CZ" sz="2000" smtClean="0">
                <a:ea typeface="Calibri" pitchFamily="34" charset="0"/>
                <a:cs typeface="Calibri" pitchFamily="34" charset="0"/>
              </a:rPr>
              <a:t>					</a:t>
            </a:r>
          </a:p>
          <a:p>
            <a:r>
              <a:rPr lang="cs-CZ" u="sng" smtClean="0">
                <a:ea typeface="Calibri" pitchFamily="34" charset="0"/>
                <a:cs typeface="Calibri" pitchFamily="34" charset="0"/>
              </a:rPr>
              <a:t>Předpoklady  vzniku odpovědnosti za újmu v nekalé soutěži:</a:t>
            </a:r>
          </a:p>
          <a:p>
            <a:r>
              <a:rPr lang="cs-CZ" sz="1600" smtClean="0">
                <a:solidFill>
                  <a:srgbClr val="C00000"/>
                </a:solidFill>
                <a:ea typeface="Calibri" pitchFamily="34" charset="0"/>
                <a:cs typeface="Calibri" pitchFamily="34" charset="0"/>
              </a:rPr>
              <a:t>- protiprávnost, vznik újmy, příčinná souvislost mezi nekalou soutěží a vzniklou újmou, zavinění rušitele </a:t>
            </a:r>
            <a:r>
              <a:rPr lang="cs-CZ" sz="1600">
                <a:ea typeface="Calibri" pitchFamily="34" charset="0"/>
                <a:cs typeface="Calibri" pitchFamily="34" charset="0"/>
              </a:rPr>
              <a:t>(Rozdíl: dříve  dle obch. zák. </a:t>
            </a:r>
            <a:r>
              <a:rPr lang="cs-CZ" sz="1600" smtClean="0">
                <a:ea typeface="Calibri" pitchFamily="34" charset="0"/>
                <a:cs typeface="Calibri" pitchFamily="34" charset="0"/>
              </a:rPr>
              <a:t>objekt</a:t>
            </a:r>
            <a:r>
              <a:rPr lang="cs-CZ" sz="1600">
                <a:ea typeface="Calibri" pitchFamily="34" charset="0"/>
                <a:cs typeface="Calibri" pitchFamily="34" charset="0"/>
              </a:rPr>
              <a:t>. princip, bez zavinění)</a:t>
            </a:r>
            <a:endParaRPr lang="cs-CZ" sz="1600">
              <a:solidFill>
                <a:srgbClr val="C00000"/>
              </a:solidFill>
              <a:ea typeface="Calibri" pitchFamily="34" charset="0"/>
              <a:cs typeface="Calibri" pitchFamily="34" charset="0"/>
            </a:endParaRPr>
          </a:p>
          <a:p>
            <a:endParaRPr lang="cs-CZ" sz="1600" smtClean="0">
              <a:solidFill>
                <a:srgbClr val="C00000"/>
              </a:solidFill>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500034" y="0"/>
            <a:ext cx="8248430" cy="6370975"/>
          </a:xfrm>
          <a:prstGeom prst="rect">
            <a:avLst/>
          </a:prstGeom>
          <a:solidFill>
            <a:schemeClr val="bg1"/>
          </a:solidFill>
        </p:spPr>
        <p:txBody>
          <a:bodyPr wrap="square">
            <a:spAutoFit/>
          </a:bodyPr>
          <a:lstStyle/>
          <a:p>
            <a:r>
              <a:rPr lang="cs-CZ" smtClean="0">
                <a:solidFill>
                  <a:srgbClr val="C00000"/>
                </a:solidFill>
                <a:ea typeface="Calibri" pitchFamily="34" charset="0"/>
                <a:cs typeface="Calibri" pitchFamily="34" charset="0"/>
              </a:rPr>
              <a:t>   </a:t>
            </a:r>
            <a:endParaRPr lang="cs-CZ" sz="2000" b="1" smtClean="0">
              <a:ea typeface="Calibri" pitchFamily="34" charset="0"/>
              <a:cs typeface="Calibri" pitchFamily="34" charset="0"/>
            </a:endParaRPr>
          </a:p>
          <a:p>
            <a:r>
              <a:rPr lang="cs-CZ" sz="2000" b="1" smtClean="0">
                <a:ea typeface="Calibri" pitchFamily="34" charset="0"/>
                <a:cs typeface="Calibri" pitchFamily="34" charset="0"/>
              </a:rPr>
              <a:t>3) Poskytování </a:t>
            </a:r>
            <a:r>
              <a:rPr lang="cs-CZ" sz="2000" smtClean="0">
                <a:ea typeface="Calibri" pitchFamily="34" charset="0"/>
                <a:cs typeface="Calibri" pitchFamily="34" charset="0"/>
              </a:rPr>
              <a:t>: 					</a:t>
            </a:r>
            <a:r>
              <a:rPr lang="cs-CZ" smtClean="0">
                <a:solidFill>
                  <a:srgbClr val="00B050"/>
                </a:solidFill>
                <a:ea typeface="Calibri" pitchFamily="34" charset="0"/>
                <a:cs typeface="Calibri" pitchFamily="34" charset="0"/>
              </a:rPr>
              <a:t>§ 2951 odst.2 OZ</a:t>
            </a:r>
          </a:p>
          <a:p>
            <a:pPr>
              <a:buFontTx/>
              <a:buChar char="-"/>
            </a:pPr>
            <a:r>
              <a:rPr lang="cs-CZ" u="sng" smtClean="0">
                <a:ea typeface="Calibri" pitchFamily="34" charset="0"/>
                <a:cs typeface="Calibri" pitchFamily="34" charset="0"/>
              </a:rPr>
              <a:t> </a:t>
            </a:r>
            <a:r>
              <a:rPr lang="cs-CZ" b="1" smtClean="0">
                <a:ea typeface="Calibri" pitchFamily="34" charset="0"/>
                <a:cs typeface="Calibri" pitchFamily="34" charset="0"/>
              </a:rPr>
              <a:t>Nemajetková újma </a:t>
            </a:r>
            <a:r>
              <a:rPr lang="cs-CZ" smtClean="0">
                <a:ea typeface="Calibri" pitchFamily="34" charset="0"/>
                <a:cs typeface="Calibri" pitchFamily="34" charset="0"/>
              </a:rPr>
              <a:t>se odčiní přiměřeným zadostiučiněním.</a:t>
            </a:r>
          </a:p>
          <a:p>
            <a:endParaRPr lang="cs-CZ" smtClean="0">
              <a:ea typeface="Calibri" pitchFamily="34" charset="0"/>
              <a:cs typeface="Calibri" pitchFamily="34" charset="0"/>
            </a:endParaRPr>
          </a:p>
          <a:p>
            <a:pPr>
              <a:buFontTx/>
              <a:buChar char="-"/>
            </a:pPr>
            <a:r>
              <a:rPr lang="cs-CZ" smtClean="0">
                <a:ea typeface="Calibri" pitchFamily="34" charset="0"/>
                <a:cs typeface="Calibri" pitchFamily="34" charset="0"/>
              </a:rPr>
              <a:t> Zadostiučinění musí být poskytnuto</a:t>
            </a:r>
            <a:r>
              <a:rPr lang="cs-CZ" smtClean="0">
                <a:solidFill>
                  <a:srgbClr val="C00000"/>
                </a:solidFill>
                <a:ea typeface="Calibri" pitchFamily="34" charset="0"/>
                <a:cs typeface="Calibri" pitchFamily="34" charset="0"/>
              </a:rPr>
              <a:t> v penězích</a:t>
            </a:r>
            <a:r>
              <a:rPr lang="cs-CZ" smtClean="0">
                <a:ea typeface="Calibri" pitchFamily="34" charset="0"/>
                <a:cs typeface="Calibri" pitchFamily="34" charset="0"/>
              </a:rPr>
              <a:t>, nezajistí-li jeho </a:t>
            </a:r>
            <a:r>
              <a:rPr lang="cs-CZ" smtClean="0">
                <a:solidFill>
                  <a:srgbClr val="C00000"/>
                </a:solidFill>
                <a:ea typeface="Calibri" pitchFamily="34" charset="0"/>
                <a:cs typeface="Calibri" pitchFamily="34" charset="0"/>
              </a:rPr>
              <a:t>jiný způsob </a:t>
            </a:r>
            <a:r>
              <a:rPr lang="cs-CZ" i="1" smtClean="0">
                <a:ea typeface="Calibri" pitchFamily="34" charset="0"/>
                <a:cs typeface="Calibri" pitchFamily="34" charset="0"/>
              </a:rPr>
              <a:t>skutečné a dostatečné účinné odčinění </a:t>
            </a:r>
            <a:r>
              <a:rPr lang="cs-CZ" smtClean="0">
                <a:ea typeface="Calibri" pitchFamily="34" charset="0"/>
                <a:cs typeface="Calibri" pitchFamily="34" charset="0"/>
              </a:rPr>
              <a:t>způsobené újmy.</a:t>
            </a:r>
          </a:p>
          <a:p>
            <a:r>
              <a:rPr lang="cs-CZ" sz="1600" smtClean="0">
                <a:solidFill>
                  <a:srgbClr val="0070C0"/>
                </a:solidFill>
                <a:ea typeface="Calibri" pitchFamily="34" charset="0"/>
                <a:cs typeface="Calibri" pitchFamily="34" charset="0"/>
              </a:rPr>
              <a:t>						</a:t>
            </a:r>
            <a:r>
              <a:rPr lang="cs-CZ" smtClean="0">
                <a:solidFill>
                  <a:srgbClr val="00B050"/>
                </a:solidFill>
                <a:ea typeface="Calibri" pitchFamily="34" charset="0"/>
                <a:cs typeface="Calibri" pitchFamily="34" charset="0"/>
              </a:rPr>
              <a:t>§ 2956 - 2957 OZ</a:t>
            </a:r>
          </a:p>
          <a:p>
            <a:r>
              <a:rPr lang="cs-CZ" sz="1600" smtClean="0">
                <a:ea typeface="Calibri" pitchFamily="34" charset="0"/>
                <a:cs typeface="Calibri" pitchFamily="34" charset="0"/>
              </a:rPr>
              <a:t>Náhrada při újmě na přirozených právech člověka</a:t>
            </a:r>
          </a:p>
          <a:p>
            <a:r>
              <a:rPr lang="cs-CZ" sz="1600" smtClean="0">
                <a:ea typeface="Calibri" pitchFamily="34" charset="0"/>
                <a:cs typeface="Calibri" pitchFamily="34" charset="0"/>
              </a:rPr>
              <a:t>…škůdce nahradí škodu i nemajetkovou újmu, kterou tím způsobil; jako nemajetkovou újmu odčiní i způsobené duševní útrapy</a:t>
            </a:r>
          </a:p>
          <a:p>
            <a:endParaRPr lang="cs-CZ" sz="1600" smtClean="0">
              <a:ea typeface="Calibri" pitchFamily="34" charset="0"/>
              <a:cs typeface="Calibri" pitchFamily="34" charset="0"/>
            </a:endParaRPr>
          </a:p>
          <a:p>
            <a:r>
              <a:rPr lang="cs-CZ" b="1" smtClean="0">
                <a:ea typeface="Calibri" pitchFamily="34" charset="0"/>
                <a:cs typeface="Calibri" pitchFamily="34" charset="0"/>
              </a:rPr>
              <a:t>4) Náhrada nemajetkové  újmy:</a:t>
            </a:r>
            <a:r>
              <a:rPr lang="cs-CZ" smtClean="0">
                <a:ea typeface="Calibri" pitchFamily="34" charset="0"/>
                <a:cs typeface="Calibri" pitchFamily="34" charset="0"/>
              </a:rPr>
              <a:t>			</a:t>
            </a:r>
            <a:r>
              <a:rPr lang="cs-CZ" smtClean="0">
                <a:solidFill>
                  <a:srgbClr val="00B050"/>
                </a:solidFill>
                <a:ea typeface="Calibri" pitchFamily="34" charset="0"/>
                <a:cs typeface="Calibri" pitchFamily="34" charset="0"/>
              </a:rPr>
              <a:t>§ 2971 OZ</a:t>
            </a:r>
          </a:p>
          <a:p>
            <a:pPr algn="just">
              <a:buFontTx/>
              <a:buChar char="-"/>
            </a:pPr>
            <a:r>
              <a:rPr lang="cs-CZ" smtClean="0">
                <a:ea typeface="Calibri" pitchFamily="34" charset="0"/>
                <a:cs typeface="Calibri" pitchFamily="34" charset="0"/>
              </a:rPr>
              <a:t> Odůvodňují-li to zvláštní okolnosti, za nichž škůdce </a:t>
            </a:r>
            <a:r>
              <a:rPr lang="cs-CZ" u="sng" smtClean="0">
                <a:ea typeface="Calibri" pitchFamily="34" charset="0"/>
                <a:cs typeface="Calibri" pitchFamily="34" charset="0"/>
              </a:rPr>
              <a:t>způsobil újmu protiprávním činem</a:t>
            </a:r>
            <a:r>
              <a:rPr lang="cs-CZ" smtClean="0">
                <a:ea typeface="Calibri" pitchFamily="34" charset="0"/>
                <a:cs typeface="Calibri" pitchFamily="34" charset="0"/>
              </a:rPr>
              <a:t>, </a:t>
            </a:r>
            <a:r>
              <a:rPr lang="cs-CZ" i="1" smtClean="0">
                <a:ea typeface="Calibri" pitchFamily="34" charset="0"/>
                <a:cs typeface="Calibri" pitchFamily="34" charset="0"/>
              </a:rPr>
              <a:t>zejména </a:t>
            </a:r>
            <a:r>
              <a:rPr lang="cs-CZ" smtClean="0">
                <a:ea typeface="Calibri" pitchFamily="34" charset="0"/>
                <a:cs typeface="Calibri" pitchFamily="34" charset="0"/>
              </a:rPr>
              <a:t>porušil-li  z hrubé nedbalosti důležitou právní povinnost, anebo způsobil-li újmu úmyslně z touhy ničit, ublížit nebo z jiné pohnutky zvlášť zavrženíhodné, nahradí škůdce též </a:t>
            </a:r>
            <a:r>
              <a:rPr lang="cs-CZ" smtClean="0">
                <a:solidFill>
                  <a:srgbClr val="C00000"/>
                </a:solidFill>
                <a:ea typeface="Calibri" pitchFamily="34" charset="0"/>
                <a:cs typeface="Calibri" pitchFamily="34" charset="0"/>
              </a:rPr>
              <a:t>nemajetkovou újmu každému</a:t>
            </a:r>
            <a:r>
              <a:rPr lang="cs-CZ" smtClean="0">
                <a:ea typeface="Calibri" pitchFamily="34" charset="0"/>
                <a:cs typeface="Calibri" pitchFamily="34" charset="0"/>
              </a:rPr>
              <a:t>, kdo způsobenou újmu důvodně pociťuje jako osobní neštěstí, které nelze jinak odčinit.</a:t>
            </a:r>
            <a:endParaRPr lang="cs-CZ" sz="2000" smtClean="0">
              <a:ea typeface="Calibri" pitchFamily="34" charset="0"/>
              <a:cs typeface="Calibri" pitchFamily="34" charset="0"/>
            </a:endParaRPr>
          </a:p>
          <a:p>
            <a:pPr>
              <a:buFontTx/>
              <a:buChar char="-"/>
            </a:pPr>
            <a:endParaRPr lang="cs-CZ" smtClean="0">
              <a:ea typeface="Calibri" pitchFamily="34" charset="0"/>
              <a:cs typeface="Calibri" pitchFamily="34" charset="0"/>
            </a:endParaRPr>
          </a:p>
          <a:p>
            <a:pPr marL="457200" indent="-457200"/>
            <a:r>
              <a:rPr lang="cs-CZ" b="1" smtClean="0">
                <a:ea typeface="Calibri" pitchFamily="34" charset="0"/>
                <a:cs typeface="Calibri" pitchFamily="34" charset="0"/>
              </a:rPr>
              <a:t>5) Promlčení:</a:t>
            </a:r>
            <a:r>
              <a:rPr lang="cs-CZ" smtClean="0">
                <a:solidFill>
                  <a:srgbClr val="0070C0"/>
                </a:solidFill>
                <a:ea typeface="Calibri" pitchFamily="34" charset="0"/>
                <a:cs typeface="Calibri" pitchFamily="34" charset="0"/>
              </a:rPr>
              <a:t>	</a:t>
            </a:r>
            <a:r>
              <a:rPr lang="cs-CZ" smtClean="0">
                <a:ea typeface="Calibri" pitchFamily="34" charset="0"/>
                <a:cs typeface="Calibri" pitchFamily="34" charset="0"/>
              </a:rPr>
              <a:t>				   </a:t>
            </a:r>
            <a:r>
              <a:rPr lang="cs-CZ" smtClean="0">
                <a:solidFill>
                  <a:srgbClr val="00B050"/>
                </a:solidFill>
                <a:ea typeface="Calibri" pitchFamily="34" charset="0"/>
                <a:cs typeface="Calibri" pitchFamily="34" charset="0"/>
              </a:rPr>
              <a:t>§ 629, 636 OZ</a:t>
            </a:r>
          </a:p>
          <a:p>
            <a:pPr marL="457200" indent="-457200"/>
            <a:r>
              <a:rPr lang="cs-CZ" smtClean="0">
                <a:ea typeface="Calibri" pitchFamily="34" charset="0"/>
                <a:cs typeface="Calibri" pitchFamily="34" charset="0"/>
              </a:rPr>
              <a:t>- Promlčecí lhůta trvá </a:t>
            </a:r>
            <a:r>
              <a:rPr lang="cs-CZ" smtClean="0">
                <a:solidFill>
                  <a:srgbClr val="C00000"/>
                </a:solidFill>
                <a:ea typeface="Calibri" pitchFamily="34" charset="0"/>
                <a:cs typeface="Calibri" pitchFamily="34" charset="0"/>
              </a:rPr>
              <a:t>tři roky.</a:t>
            </a:r>
            <a:endParaRPr lang="cs-CZ" smtClean="0">
              <a:solidFill>
                <a:srgbClr val="0070C0"/>
              </a:solidFill>
              <a:ea typeface="Calibri" pitchFamily="34" charset="0"/>
              <a:cs typeface="Calibri" pitchFamily="34" charset="0"/>
            </a:endParaRPr>
          </a:p>
          <a:p>
            <a:pPr>
              <a:buFontTx/>
              <a:buChar char="-"/>
            </a:pPr>
            <a:r>
              <a:rPr lang="cs-CZ" smtClean="0">
                <a:ea typeface="Calibri" pitchFamily="34" charset="0"/>
                <a:cs typeface="Calibri" pitchFamily="34" charset="0"/>
              </a:rPr>
              <a:t> Právo na náhradu újmy se promlčí nejpozději </a:t>
            </a:r>
            <a:r>
              <a:rPr lang="cs-CZ" smtClean="0">
                <a:solidFill>
                  <a:srgbClr val="C00000"/>
                </a:solidFill>
                <a:ea typeface="Calibri" pitchFamily="34" charset="0"/>
                <a:cs typeface="Calibri" pitchFamily="34" charset="0"/>
              </a:rPr>
              <a:t>za 10 let </a:t>
            </a:r>
            <a:r>
              <a:rPr lang="cs-CZ" smtClean="0">
                <a:ea typeface="Calibri" pitchFamily="34" charset="0"/>
                <a:cs typeface="Calibri" pitchFamily="34" charset="0"/>
              </a:rPr>
              <a:t>ode dne, kdy újma vznikla.</a:t>
            </a:r>
          </a:p>
          <a:p>
            <a:pPr>
              <a:buFontTx/>
              <a:buChar char="-"/>
            </a:pPr>
            <a:r>
              <a:rPr lang="cs-CZ" smtClean="0">
                <a:ea typeface="Calibri" pitchFamily="34" charset="0"/>
                <a:cs typeface="Calibri" pitchFamily="34" charset="0"/>
              </a:rPr>
              <a:t> Byla-li újma způsobena úmyslně, promlčí se právo na její náhradu nejpozději </a:t>
            </a:r>
            <a:r>
              <a:rPr lang="cs-CZ" smtClean="0">
                <a:solidFill>
                  <a:srgbClr val="C00000"/>
                </a:solidFill>
                <a:ea typeface="Calibri" pitchFamily="34" charset="0"/>
                <a:cs typeface="Calibri" pitchFamily="34" charset="0"/>
              </a:rPr>
              <a:t>za 15 let </a:t>
            </a:r>
            <a:r>
              <a:rPr lang="cs-CZ" smtClean="0">
                <a:ea typeface="Calibri" pitchFamily="34" charset="0"/>
                <a:cs typeface="Calibri" pitchFamily="34" charset="0"/>
              </a:rPr>
              <a:t>ode dne, kdy újma vznikla.</a:t>
            </a:r>
            <a:endParaRPr lang="cs-CZ" u="sng" smtClean="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16632"/>
            <a:ext cx="8424936" cy="6192688"/>
          </a:xfrm>
          <a:solidFill>
            <a:schemeClr val="bg1"/>
          </a:solidFill>
        </p:spPr>
        <p:txBody>
          <a:bodyPr>
            <a:noAutofit/>
          </a:bodyPr>
          <a:lstStyle/>
          <a:p>
            <a:pPr marL="0" indent="0" algn="ctr">
              <a:buNone/>
            </a:pPr>
            <a:r>
              <a:rPr lang="cs-CZ" sz="2400" b="1" smtClean="0"/>
              <a:t>Mimoprávní ochrana</a:t>
            </a:r>
          </a:p>
          <a:p>
            <a:pPr marL="0" indent="0">
              <a:buNone/>
            </a:pPr>
            <a:r>
              <a:rPr lang="cs-CZ" sz="1600" smtClean="0">
                <a:solidFill>
                  <a:srgbClr val="0070C0"/>
                </a:solidFill>
                <a:hlinkClick r:id="rId2"/>
              </a:rPr>
              <a:t>www.rpr.cz</a:t>
            </a:r>
            <a:r>
              <a:rPr lang="cs-CZ" sz="1600" smtClean="0">
                <a:solidFill>
                  <a:srgbClr val="0070C0"/>
                </a:solidFill>
              </a:rPr>
              <a:t>     </a:t>
            </a:r>
          </a:p>
          <a:p>
            <a:pPr marL="0" indent="0">
              <a:buNone/>
            </a:pPr>
            <a:r>
              <a:rPr lang="cs-CZ" sz="1600" b="1" smtClean="0"/>
              <a:t>Rada pro reklamu,  Arbitrážní komise</a:t>
            </a:r>
            <a:r>
              <a:rPr lang="cs-CZ" sz="1600">
                <a:solidFill>
                  <a:srgbClr val="C00000"/>
                </a:solidFill>
              </a:rPr>
              <a:t>	</a:t>
            </a:r>
            <a:endParaRPr lang="cs-CZ" sz="1600" smtClean="0">
              <a:solidFill>
                <a:srgbClr val="C00000"/>
              </a:solidFill>
            </a:endParaRPr>
          </a:p>
          <a:p>
            <a:pPr marL="0" indent="0" algn="ctr">
              <a:buNone/>
            </a:pPr>
            <a:r>
              <a:rPr lang="cs-CZ" sz="1600" b="1">
                <a:solidFill>
                  <a:srgbClr val="C00000"/>
                </a:solidFill>
              </a:rPr>
              <a:t>KODEX </a:t>
            </a:r>
            <a:r>
              <a:rPr lang="cs-CZ" sz="1600" b="1" smtClean="0">
                <a:solidFill>
                  <a:srgbClr val="C00000"/>
                </a:solidFill>
              </a:rPr>
              <a:t>REKLAMY  2013</a:t>
            </a:r>
            <a:endParaRPr lang="cs-CZ" sz="1600" b="1">
              <a:solidFill>
                <a:srgbClr val="C00000"/>
              </a:solidFill>
            </a:endParaRPr>
          </a:p>
          <a:p>
            <a:pPr marL="0" indent="0" algn="ctr">
              <a:buNone/>
            </a:pPr>
            <a:r>
              <a:rPr lang="cs-CZ" sz="1600" b="1" i="1" smtClean="0"/>
              <a:t>PREAMBULE</a:t>
            </a:r>
            <a:endParaRPr lang="cs-CZ" sz="1600" b="1" i="1"/>
          </a:p>
          <a:p>
            <a:pPr marL="0" indent="0">
              <a:buNone/>
            </a:pPr>
            <a:r>
              <a:rPr lang="cs-CZ" sz="1600"/>
              <a:t> </a:t>
            </a:r>
          </a:p>
          <a:p>
            <a:pPr algn="just"/>
            <a:r>
              <a:rPr lang="cs-CZ" sz="1400"/>
              <a:t>Kodex reklamy (dále jen „Kodex“) vydaný Radou pro reklamu (dále jen „RPR“) ve shodě s článkem III. stanov RPR je formulován s cílem, aby reklama v České republice sloužila k informování veřejnosti a splňovala etická hlediska působení reklamy vyžadovaná občany České republiky. Cílem Kodexu je napomáhat tomu, aby </a:t>
            </a:r>
            <a:r>
              <a:rPr lang="cs-CZ" sz="1400">
                <a:solidFill>
                  <a:srgbClr val="C00000"/>
                </a:solidFill>
              </a:rPr>
              <a:t>reklama byla především pravdivá, slušná a čestná,</a:t>
            </a:r>
            <a:r>
              <a:rPr lang="cs-CZ" sz="1400"/>
              <a:t> a aby v rozsahu tohoto Kodexu respektovala mezinárodně uznávané zásady reklamní praxe vypracované Mezinárodní obchodní komorou.</a:t>
            </a:r>
          </a:p>
          <a:p>
            <a:pPr marL="0" indent="0" algn="just">
              <a:buNone/>
            </a:pPr>
            <a:r>
              <a:rPr lang="cs-CZ" sz="1400"/>
              <a:t> </a:t>
            </a:r>
          </a:p>
          <a:p>
            <a:pPr algn="just"/>
            <a:r>
              <a:rPr lang="cs-CZ" sz="1400">
                <a:solidFill>
                  <a:srgbClr val="C00000"/>
                </a:solidFill>
              </a:rPr>
              <a:t>Kodex nenahrazuje právní regulaci reklamy</a:t>
            </a:r>
            <a:r>
              <a:rPr lang="cs-CZ" sz="1400"/>
              <a:t>, nýbrž na ni navazuje </a:t>
            </a:r>
            <a:r>
              <a:rPr lang="cs-CZ" sz="1400">
                <a:solidFill>
                  <a:srgbClr val="C00000"/>
                </a:solidFill>
              </a:rPr>
              <a:t>doplněním o etické zásady</a:t>
            </a:r>
            <a:r>
              <a:rPr lang="cs-CZ" sz="1400"/>
              <a:t>. Kodex je určen všem subjektům působícím v oblasti reklamy a stanoví jim pravidla profesionálního chování. Kodex se zároveň obrací k veřejnosti a informuje ji o mezích, které subjekty působící v reklamě či reklamu užívající dobrovolně přijaly a hodlají je samy vynucovat prostřednictvím etické samoregulace.</a:t>
            </a:r>
          </a:p>
          <a:p>
            <a:pPr marL="0" indent="0" algn="just">
              <a:buNone/>
            </a:pPr>
            <a:r>
              <a:rPr lang="cs-CZ" sz="1400"/>
              <a:t> </a:t>
            </a:r>
          </a:p>
          <a:p>
            <a:pPr algn="just"/>
            <a:r>
              <a:rPr lang="cs-CZ" sz="1400"/>
              <a:t>Členské organizace RPR výslovně uznávají Kodex a zavazují se, že nevyrobí ani nepřijmou žádnou reklamu, která by byla v rozporu s Kodexem, popřípadě že stáhnou reklamu, u níž by byl takový rozpor dodatečně zjištěn orgánem etické samoregulace v reklamě.</a:t>
            </a:r>
          </a:p>
          <a:p>
            <a:pPr marL="0" indent="0" algn="just">
              <a:buNone/>
            </a:pPr>
            <a:r>
              <a:rPr lang="cs-CZ" sz="1400"/>
              <a:t> </a:t>
            </a:r>
          </a:p>
          <a:p>
            <a:pPr algn="just"/>
            <a:r>
              <a:rPr lang="cs-CZ" sz="1400"/>
              <a:t>Zároveň členské organizace RPR budou usilovat o to, aby i všechny ostatní subjekty působící v oblasti reklamy na území České republiky respektovaly cíle i jednotlivá ustanovení tohoto Kodexu.</a:t>
            </a:r>
          </a:p>
          <a:p>
            <a:pPr marL="0" indent="0">
              <a:buNone/>
            </a:pPr>
            <a:r>
              <a:rPr lang="cs-CZ" sz="1400"/>
              <a:t> </a:t>
            </a:r>
          </a:p>
        </p:txBody>
      </p:sp>
    </p:spTree>
    <p:extLst>
      <p:ext uri="{BB962C8B-B14F-4D97-AF65-F5344CB8AC3E}">
        <p14:creationId xmlns:p14="http://schemas.microsoft.com/office/powerpoint/2010/main" val="40507233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467544" y="1196752"/>
            <a:ext cx="8136904" cy="2585323"/>
          </a:xfrm>
          <a:prstGeom prst="rect">
            <a:avLst/>
          </a:prstGeom>
          <a:solidFill>
            <a:srgbClr val="FFCCCC">
              <a:alpha val="52941"/>
            </a:srgbClr>
          </a:solidFill>
        </p:spPr>
        <p:txBody>
          <a:bodyPr wrap="square" rtlCol="0">
            <a:spAutoFit/>
          </a:bodyPr>
          <a:lstStyle/>
          <a:p>
            <a:pPr>
              <a:spcBef>
                <a:spcPct val="0"/>
              </a:spcBef>
            </a:pPr>
            <a:endParaRPr lang="cs-CZ" altLang="cs-CZ" smtClean="0"/>
          </a:p>
          <a:p>
            <a:pPr>
              <a:spcBef>
                <a:spcPct val="0"/>
              </a:spcBef>
            </a:pPr>
            <a:r>
              <a:rPr lang="cs-CZ" altLang="cs-CZ" smtClean="0"/>
              <a:t>Pokud </a:t>
            </a:r>
            <a:r>
              <a:rPr lang="cs-CZ" altLang="cs-CZ"/>
              <a:t>oprávněnému </a:t>
            </a:r>
            <a:r>
              <a:rPr lang="cs-CZ" altLang="cs-CZ" b="1"/>
              <a:t>vznikla hmotná újma</a:t>
            </a:r>
            <a:r>
              <a:rPr lang="cs-CZ" altLang="cs-CZ"/>
              <a:t>, prostředkem nápravy může být </a:t>
            </a:r>
          </a:p>
          <a:p>
            <a:pPr>
              <a:spcBef>
                <a:spcPct val="0"/>
              </a:spcBef>
            </a:pPr>
            <a:r>
              <a:rPr lang="cs-CZ" altLang="cs-CZ" smtClean="0"/>
              <a:t>pouze </a:t>
            </a:r>
            <a:r>
              <a:rPr lang="cs-CZ" altLang="cs-CZ"/>
              <a:t>náhrada škody, eventuálně vydání bezdůvodného obohacení. 	</a:t>
            </a:r>
            <a:endParaRPr lang="cs-CZ" altLang="cs-CZ" smtClean="0"/>
          </a:p>
          <a:p>
            <a:pPr>
              <a:spcBef>
                <a:spcPct val="0"/>
              </a:spcBef>
            </a:pPr>
            <a:r>
              <a:rPr lang="cs-CZ" altLang="cs-CZ" b="1" smtClean="0"/>
              <a:t>Nelze </a:t>
            </a:r>
            <a:r>
              <a:rPr lang="cs-CZ" altLang="cs-CZ" b="1"/>
              <a:t>připustit</a:t>
            </a:r>
            <a:r>
              <a:rPr lang="cs-CZ" altLang="cs-CZ"/>
              <a:t>, aby (např. z důvodů obtížného prokazování výše škody) si </a:t>
            </a:r>
            <a:r>
              <a:rPr lang="cs-CZ" altLang="cs-CZ" smtClean="0"/>
              <a:t>cestou </a:t>
            </a:r>
            <a:r>
              <a:rPr lang="cs-CZ" altLang="cs-CZ"/>
              <a:t>požadavku na zaplacení přiměřeného zadostiučinění oprávněný </a:t>
            </a:r>
            <a:r>
              <a:rPr lang="cs-CZ" altLang="cs-CZ" smtClean="0"/>
              <a:t>řešil </a:t>
            </a:r>
            <a:r>
              <a:rPr lang="cs-CZ" altLang="cs-CZ"/>
              <a:t>jemu vzniklou újmu hmotnou</a:t>
            </a:r>
            <a:r>
              <a:rPr lang="cs-CZ" altLang="cs-CZ" smtClean="0"/>
              <a:t>.</a:t>
            </a:r>
            <a:r>
              <a:rPr lang="cs-CZ" altLang="cs-CZ"/>
              <a:t>		    </a:t>
            </a:r>
            <a:endParaRPr lang="cs-CZ" altLang="cs-CZ" smtClean="0"/>
          </a:p>
          <a:p>
            <a:pPr>
              <a:spcBef>
                <a:spcPct val="0"/>
              </a:spcBef>
            </a:pPr>
            <a:endParaRPr lang="cs-CZ" altLang="cs-CZ">
              <a:solidFill>
                <a:srgbClr val="C00000"/>
              </a:solidFill>
            </a:endParaRPr>
          </a:p>
          <a:p>
            <a:pPr>
              <a:spcBef>
                <a:spcPct val="0"/>
              </a:spcBef>
            </a:pPr>
            <a:r>
              <a:rPr lang="cs-CZ" altLang="cs-CZ" smtClean="0">
                <a:solidFill>
                  <a:srgbClr val="C00000"/>
                </a:solidFill>
              </a:rPr>
              <a:t>				</a:t>
            </a:r>
            <a:r>
              <a:rPr lang="cs-CZ" altLang="cs-CZ" smtClean="0"/>
              <a:t>VS Praha  sp</a:t>
            </a:r>
            <a:r>
              <a:rPr lang="cs-CZ" altLang="cs-CZ"/>
              <a:t>. zn. 3 Cmo </a:t>
            </a:r>
            <a:r>
              <a:rPr lang="cs-CZ" altLang="cs-CZ" smtClean="0"/>
              <a:t>684/95</a:t>
            </a:r>
            <a:endParaRPr lang="cs-CZ" altLang="cs-CZ"/>
          </a:p>
          <a:p>
            <a:endParaRPr lang="cs-CZ"/>
          </a:p>
        </p:txBody>
      </p:sp>
      <p:sp>
        <p:nvSpPr>
          <p:cNvPr id="2" name="Obdélník 1"/>
          <p:cNvSpPr/>
          <p:nvPr/>
        </p:nvSpPr>
        <p:spPr>
          <a:xfrm>
            <a:off x="1187624" y="332656"/>
            <a:ext cx="7056784" cy="369332"/>
          </a:xfrm>
          <a:prstGeom prst="rect">
            <a:avLst/>
          </a:prstGeom>
          <a:solidFill>
            <a:schemeClr val="bg1"/>
          </a:solidFill>
        </p:spPr>
        <p:txBody>
          <a:bodyPr wrap="square">
            <a:spAutoFit/>
          </a:bodyPr>
          <a:lstStyle/>
          <a:p>
            <a:r>
              <a:rPr lang="cs-CZ"/>
              <a:t>K rozlišování nároku na náhradu škody </a:t>
            </a:r>
            <a:r>
              <a:rPr lang="cs-CZ" smtClean="0"/>
              <a:t>a přiměřeného </a:t>
            </a:r>
            <a:r>
              <a:rPr lang="cs-CZ"/>
              <a:t>zadostiučinění :</a:t>
            </a:r>
          </a:p>
        </p:txBody>
      </p:sp>
    </p:spTree>
    <p:extLst>
      <p:ext uri="{BB962C8B-B14F-4D97-AF65-F5344CB8AC3E}">
        <p14:creationId xmlns:p14="http://schemas.microsoft.com/office/powerpoint/2010/main" val="30491713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a:spLocks noChangeArrowheads="1"/>
          </p:cNvSpPr>
          <p:nvPr/>
        </p:nvSpPr>
        <p:spPr bwMode="auto">
          <a:xfrm flipH="1">
            <a:off x="285719" y="428604"/>
            <a:ext cx="8534752" cy="5632311"/>
          </a:xfrm>
          <a:prstGeom prst="rect">
            <a:avLst/>
          </a:prstGeom>
          <a:solidFill>
            <a:schemeClr val="bg1"/>
          </a:solidFill>
          <a:ln w="9525">
            <a:solidFill>
              <a:schemeClr val="tx1"/>
            </a:solidFill>
            <a:miter lim="800000"/>
            <a:headEnd/>
            <a:tailEnd/>
          </a:ln>
        </p:spPr>
        <p:txBody>
          <a:bodyPr wrap="square">
            <a:spAutoFit/>
          </a:bodyPr>
          <a:lstStyle/>
          <a:p>
            <a:pPr algn="ctr"/>
            <a:r>
              <a:rPr lang="cs-CZ" sz="2000" b="1" smtClean="0">
                <a:ea typeface="Calibri" pitchFamily="34" charset="0"/>
                <a:cs typeface="Calibri" pitchFamily="34" charset="0"/>
              </a:rPr>
              <a:t>III.  Žaloba </a:t>
            </a:r>
            <a:r>
              <a:rPr lang="cs-CZ" sz="2000" b="1">
                <a:ea typeface="Calibri" pitchFamily="34" charset="0"/>
                <a:cs typeface="Calibri" pitchFamily="34" charset="0"/>
              </a:rPr>
              <a:t>na vydání bezdůvodného obohacení</a:t>
            </a:r>
          </a:p>
          <a:p>
            <a:endParaRPr lang="cs-CZ" sz="2000" u="sng">
              <a:ea typeface="Calibri" pitchFamily="34" charset="0"/>
              <a:cs typeface="Calibri" pitchFamily="34" charset="0"/>
            </a:endParaRPr>
          </a:p>
          <a:p>
            <a:pPr>
              <a:buFontTx/>
              <a:buAutoNum type="arabicParenR"/>
            </a:pPr>
            <a:r>
              <a:rPr lang="cs-CZ" sz="2000" b="1">
                <a:ea typeface="Calibri" pitchFamily="34" charset="0"/>
                <a:cs typeface="Calibri" pitchFamily="34" charset="0"/>
              </a:rPr>
              <a:t>Vydání bezdůvodného obohacení	</a:t>
            </a:r>
            <a:r>
              <a:rPr lang="cs-CZ" sz="2000">
                <a:ea typeface="Calibri" pitchFamily="34" charset="0"/>
                <a:cs typeface="Calibri" pitchFamily="34" charset="0"/>
              </a:rPr>
              <a:t>		</a:t>
            </a:r>
            <a:r>
              <a:rPr lang="cs-CZ" sz="2000" smtClean="0">
                <a:solidFill>
                  <a:srgbClr val="00B050"/>
                </a:solidFill>
                <a:ea typeface="Calibri" pitchFamily="34" charset="0"/>
                <a:cs typeface="Calibri" pitchFamily="34" charset="0"/>
              </a:rPr>
              <a:t>§ 2991 OZ</a:t>
            </a:r>
            <a:endParaRPr lang="cs-CZ" sz="2000">
              <a:solidFill>
                <a:srgbClr val="00B050"/>
              </a:solidFill>
              <a:ea typeface="Calibri" pitchFamily="34" charset="0"/>
              <a:cs typeface="Calibri" pitchFamily="34" charset="0"/>
            </a:endParaRPr>
          </a:p>
          <a:p>
            <a:pPr>
              <a:buFontTx/>
              <a:buChar char="-"/>
            </a:pPr>
            <a:r>
              <a:rPr lang="cs-CZ" sz="2000" b="0" smtClean="0">
                <a:ea typeface="Calibri" pitchFamily="34" charset="0"/>
                <a:cs typeface="Calibri" pitchFamily="34" charset="0"/>
              </a:rPr>
              <a:t> Kdo </a:t>
            </a:r>
            <a:r>
              <a:rPr lang="cs-CZ" sz="2000" b="0">
                <a:ea typeface="Calibri" pitchFamily="34" charset="0"/>
                <a:cs typeface="Calibri" pitchFamily="34" charset="0"/>
              </a:rPr>
              <a:t>se na úkor jiného bez spravedlivého důvodu obohatí, musí ochuzenému </a:t>
            </a:r>
            <a:r>
              <a:rPr lang="cs-CZ" sz="2000" b="1">
                <a:ea typeface="Calibri" pitchFamily="34" charset="0"/>
                <a:cs typeface="Calibri" pitchFamily="34" charset="0"/>
              </a:rPr>
              <a:t>vydat, oč se obohatil</a:t>
            </a:r>
            <a:r>
              <a:rPr lang="cs-CZ" sz="2000" b="0">
                <a:ea typeface="Calibri" pitchFamily="34" charset="0"/>
                <a:cs typeface="Calibri" pitchFamily="34" charset="0"/>
              </a:rPr>
              <a:t>.</a:t>
            </a:r>
          </a:p>
          <a:p>
            <a:pPr>
              <a:buFontTx/>
              <a:buChar char="-"/>
            </a:pPr>
            <a:r>
              <a:rPr lang="cs-CZ" sz="2000" b="0" smtClean="0">
                <a:ea typeface="Calibri" pitchFamily="34" charset="0"/>
                <a:cs typeface="Calibri" pitchFamily="34" charset="0"/>
              </a:rPr>
              <a:t> Bezdůvodně </a:t>
            </a:r>
            <a:r>
              <a:rPr lang="cs-CZ" sz="2000" b="0">
                <a:ea typeface="Calibri" pitchFamily="34" charset="0"/>
                <a:cs typeface="Calibri" pitchFamily="34" charset="0"/>
              </a:rPr>
              <a:t>se obohatí </a:t>
            </a:r>
            <a:r>
              <a:rPr lang="cs-CZ" sz="2000" b="0" i="1">
                <a:ea typeface="Calibri" pitchFamily="34" charset="0"/>
                <a:cs typeface="Calibri" pitchFamily="34" charset="0"/>
              </a:rPr>
              <a:t>zvláště </a:t>
            </a:r>
            <a:r>
              <a:rPr lang="cs-CZ" sz="2000" b="0">
                <a:ea typeface="Calibri" pitchFamily="34" charset="0"/>
                <a:cs typeface="Calibri" pitchFamily="34" charset="0"/>
              </a:rPr>
              <a:t>ten, kdo získá majetkový prospěch plněním bez právního důvodu, plněním z právního důvodu, který odpadl, </a:t>
            </a:r>
            <a:r>
              <a:rPr lang="cs-CZ" sz="2000" b="0">
                <a:solidFill>
                  <a:srgbClr val="C00000"/>
                </a:solidFill>
                <a:ea typeface="Calibri" pitchFamily="34" charset="0"/>
                <a:cs typeface="Calibri" pitchFamily="34" charset="0"/>
              </a:rPr>
              <a:t>protiprávním užitím cizí hodnoty</a:t>
            </a:r>
            <a:r>
              <a:rPr lang="cs-CZ" sz="2000" b="0">
                <a:ea typeface="Calibri" pitchFamily="34" charset="0"/>
                <a:cs typeface="Calibri" pitchFamily="34" charset="0"/>
              </a:rPr>
              <a:t> nebo tím, že za něho bylo plněno, co měl po právu plnit sám.</a:t>
            </a:r>
          </a:p>
          <a:p>
            <a:pPr>
              <a:buFontTx/>
              <a:buChar char="-"/>
            </a:pPr>
            <a:r>
              <a:rPr lang="cs-CZ" sz="2000" b="0" smtClean="0">
                <a:ea typeface="Calibri" pitchFamily="34" charset="0"/>
                <a:cs typeface="Calibri" pitchFamily="34" charset="0"/>
              </a:rPr>
              <a:t> Není-li </a:t>
            </a:r>
            <a:r>
              <a:rPr lang="cs-CZ" sz="2000" b="0">
                <a:ea typeface="Calibri" pitchFamily="34" charset="0"/>
                <a:cs typeface="Calibri" pitchFamily="34" charset="0"/>
              </a:rPr>
              <a:t>vydání předmětu bezdůvodného obohacení dobře možné, má ochuzený </a:t>
            </a:r>
            <a:r>
              <a:rPr lang="cs-CZ" sz="2000" b="0">
                <a:solidFill>
                  <a:srgbClr val="C00000"/>
                </a:solidFill>
                <a:ea typeface="Calibri" pitchFamily="34" charset="0"/>
                <a:cs typeface="Calibri" pitchFamily="34" charset="0"/>
              </a:rPr>
              <a:t>právo na peněžitou náhradu </a:t>
            </a:r>
            <a:r>
              <a:rPr lang="cs-CZ" sz="2000" b="0">
                <a:ea typeface="Calibri" pitchFamily="34" charset="0"/>
                <a:cs typeface="Calibri" pitchFamily="34" charset="0"/>
              </a:rPr>
              <a:t>ve výši obvyklé ceny</a:t>
            </a:r>
            <a:r>
              <a:rPr lang="cs-CZ" sz="2000" b="0" smtClean="0">
                <a:ea typeface="Calibri" pitchFamily="34" charset="0"/>
                <a:cs typeface="Calibri" pitchFamily="34" charset="0"/>
              </a:rPr>
              <a:t>.</a:t>
            </a:r>
          </a:p>
          <a:p>
            <a:endParaRPr lang="cs-CZ" sz="2000">
              <a:ea typeface="Calibri" pitchFamily="34" charset="0"/>
              <a:cs typeface="Calibri" pitchFamily="34" charset="0"/>
            </a:endParaRPr>
          </a:p>
          <a:p>
            <a:pPr marL="457200" indent="-457200">
              <a:buAutoNum type="arabicParenR" startAt="2"/>
            </a:pPr>
            <a:r>
              <a:rPr lang="cs-CZ" sz="2000" b="1" smtClean="0">
                <a:ea typeface="Calibri" pitchFamily="34" charset="0"/>
                <a:cs typeface="Calibri" pitchFamily="34" charset="0"/>
              </a:rPr>
              <a:t>Promlčení</a:t>
            </a:r>
            <a:r>
              <a:rPr lang="cs-CZ" sz="2000" b="1">
                <a:ea typeface="Calibri" pitchFamily="34" charset="0"/>
                <a:cs typeface="Calibri" pitchFamily="34" charset="0"/>
              </a:rPr>
              <a:t>:</a:t>
            </a:r>
            <a:r>
              <a:rPr lang="cs-CZ" sz="2000">
                <a:ea typeface="Calibri" pitchFamily="34" charset="0"/>
                <a:cs typeface="Calibri" pitchFamily="34" charset="0"/>
              </a:rPr>
              <a:t>						</a:t>
            </a:r>
            <a:r>
              <a:rPr lang="cs-CZ" sz="2000" smtClean="0">
                <a:solidFill>
                  <a:srgbClr val="00B050"/>
                </a:solidFill>
                <a:ea typeface="Calibri" pitchFamily="34" charset="0"/>
                <a:cs typeface="Calibri" pitchFamily="34" charset="0"/>
              </a:rPr>
              <a:t>§ 629, 638 OZ</a:t>
            </a:r>
          </a:p>
          <a:p>
            <a:pPr marL="457200" indent="-457200"/>
            <a:r>
              <a:rPr lang="cs-CZ" sz="2000" smtClean="0">
                <a:ea typeface="Calibri" pitchFamily="34" charset="0"/>
                <a:cs typeface="Calibri" pitchFamily="34" charset="0"/>
              </a:rPr>
              <a:t>- Promlčecí lhůta trvá </a:t>
            </a:r>
            <a:r>
              <a:rPr lang="cs-CZ" sz="2000" smtClean="0">
                <a:solidFill>
                  <a:srgbClr val="C00000"/>
                </a:solidFill>
                <a:ea typeface="Calibri" pitchFamily="34" charset="0"/>
                <a:cs typeface="Calibri" pitchFamily="34" charset="0"/>
              </a:rPr>
              <a:t>tři roky.</a:t>
            </a:r>
            <a:endParaRPr lang="cs-CZ" sz="2000">
              <a:solidFill>
                <a:srgbClr val="0070C0"/>
              </a:solidFill>
              <a:ea typeface="Calibri" pitchFamily="34" charset="0"/>
              <a:cs typeface="Calibri" pitchFamily="34" charset="0"/>
            </a:endParaRPr>
          </a:p>
          <a:p>
            <a:pPr>
              <a:buFontTx/>
              <a:buChar char="-"/>
            </a:pPr>
            <a:r>
              <a:rPr lang="cs-CZ" sz="2000">
                <a:ea typeface="Calibri" pitchFamily="34" charset="0"/>
                <a:cs typeface="Calibri" pitchFamily="34" charset="0"/>
              </a:rPr>
              <a:t> </a:t>
            </a:r>
            <a:r>
              <a:rPr lang="cs-CZ" sz="2000" b="0">
                <a:ea typeface="Calibri" pitchFamily="34" charset="0"/>
                <a:cs typeface="Calibri" pitchFamily="34" charset="0"/>
              </a:rPr>
              <a:t>Právo na vydání bezdůvodného obohacení se promlčí nejpozději </a:t>
            </a:r>
            <a:r>
              <a:rPr lang="cs-CZ" sz="2000" b="0">
                <a:solidFill>
                  <a:srgbClr val="C00000"/>
                </a:solidFill>
                <a:ea typeface="Calibri" pitchFamily="34" charset="0"/>
                <a:cs typeface="Calibri" pitchFamily="34" charset="0"/>
              </a:rPr>
              <a:t>za 10 let</a:t>
            </a:r>
            <a:r>
              <a:rPr lang="cs-CZ" sz="2000" b="0">
                <a:ea typeface="Calibri" pitchFamily="34" charset="0"/>
                <a:cs typeface="Calibri" pitchFamily="34" charset="0"/>
              </a:rPr>
              <a:t> ode dne, kdy k bezdůvodnému obohacení došlo.</a:t>
            </a:r>
          </a:p>
          <a:p>
            <a:pPr>
              <a:buFontTx/>
              <a:buChar char="-"/>
            </a:pPr>
            <a:r>
              <a:rPr lang="cs-CZ" sz="2000" b="0">
                <a:ea typeface="Calibri" pitchFamily="34" charset="0"/>
                <a:cs typeface="Calibri" pitchFamily="34" charset="0"/>
              </a:rPr>
              <a:t> Bylo-li bezdůvodného obohacení nabyto úmyslně, promlčí se právo na jeho vydání nejpozději </a:t>
            </a:r>
            <a:r>
              <a:rPr lang="cs-CZ" sz="2000" b="0">
                <a:solidFill>
                  <a:srgbClr val="C00000"/>
                </a:solidFill>
                <a:ea typeface="Calibri" pitchFamily="34" charset="0"/>
                <a:cs typeface="Calibri" pitchFamily="34" charset="0"/>
              </a:rPr>
              <a:t>za 15 let </a:t>
            </a:r>
            <a:r>
              <a:rPr lang="cs-CZ" sz="2000" b="0">
                <a:ea typeface="Calibri" pitchFamily="34" charset="0"/>
                <a:cs typeface="Calibri" pitchFamily="34" charset="0"/>
              </a:rPr>
              <a:t>ode dne, kdy k bezdůvodnému obohacení došlo.</a:t>
            </a:r>
            <a:endParaRPr lang="cs-CZ" sz="2000" b="0" u="sng">
              <a:ea typeface="Calibri" pitchFamily="34" charset="0"/>
              <a:cs typeface="Calibri" pitchFamily="34" charset="0"/>
            </a:endParaRPr>
          </a:p>
          <a:p>
            <a:endParaRPr lang="cs-CZ" sz="2000" u="sng">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
          <p:cNvSpPr>
            <a:spLocks noChangeArrowheads="1"/>
          </p:cNvSpPr>
          <p:nvPr/>
        </p:nvSpPr>
        <p:spPr bwMode="auto">
          <a:xfrm>
            <a:off x="4211960" y="188640"/>
            <a:ext cx="4214842" cy="3570208"/>
          </a:xfrm>
          <a:prstGeom prst="rect">
            <a:avLst/>
          </a:prstGeom>
          <a:solidFill>
            <a:schemeClr val="bg1"/>
          </a:solidFill>
          <a:ln w="9525">
            <a:solidFill>
              <a:schemeClr val="tx1"/>
            </a:solidFill>
            <a:miter lim="800000"/>
            <a:headEnd/>
            <a:tailEnd/>
          </a:ln>
        </p:spPr>
        <p:txBody>
          <a:bodyPr wrap="square" anchor="ctr">
            <a:spAutoFit/>
          </a:bodyPr>
          <a:lstStyle/>
          <a:p>
            <a:pPr eaLnBrk="0" hangingPunct="0"/>
            <a:r>
              <a:rPr lang="cs-CZ" sz="1600" b="1"/>
              <a:t>Speciální skutkové podstaty </a:t>
            </a:r>
            <a:r>
              <a:rPr lang="cs-CZ" sz="1600" smtClean="0"/>
              <a:t>:                     </a:t>
            </a:r>
            <a:r>
              <a:rPr lang="cs-CZ" b="1" smtClean="0">
                <a:solidFill>
                  <a:srgbClr val="0070C0"/>
                </a:solidFill>
              </a:rPr>
              <a:t>OZ</a:t>
            </a:r>
          </a:p>
          <a:p>
            <a:pPr eaLnBrk="0" hangingPunct="0"/>
            <a:endParaRPr lang="cs-CZ" sz="1600">
              <a:ea typeface="Calibri" pitchFamily="34" charset="0"/>
              <a:cs typeface="TimesNewRoman"/>
            </a:endParaRPr>
          </a:p>
          <a:p>
            <a:pPr eaLnBrk="0" hangingPunct="0"/>
            <a:r>
              <a:rPr lang="cs-CZ" sz="1600" b="1">
                <a:solidFill>
                  <a:srgbClr val="0070C0"/>
                </a:solidFill>
                <a:ea typeface="Calibri" pitchFamily="34" charset="0"/>
                <a:cs typeface="TimesNewRoman"/>
              </a:rPr>
              <a:t>§ 2977 </a:t>
            </a:r>
            <a:r>
              <a:rPr lang="cs-CZ" sz="1600">
                <a:ea typeface="Calibri" pitchFamily="34" charset="0"/>
                <a:cs typeface="TimesNewRoman"/>
              </a:rPr>
              <a:t>klamavá reklama</a:t>
            </a:r>
            <a:endParaRPr lang="cs-CZ" sz="1600"/>
          </a:p>
          <a:p>
            <a:pPr eaLnBrk="0" hangingPunct="0"/>
            <a:r>
              <a:rPr lang="cs-CZ" sz="1600" b="1">
                <a:solidFill>
                  <a:srgbClr val="0070C0"/>
                </a:solidFill>
              </a:rPr>
              <a:t>§ 2978  </a:t>
            </a:r>
            <a:r>
              <a:rPr lang="cs-CZ" sz="1600"/>
              <a:t>klamavé označení zboží nebo služby</a:t>
            </a:r>
          </a:p>
          <a:p>
            <a:pPr eaLnBrk="0" hangingPunct="0"/>
            <a:r>
              <a:rPr lang="cs-CZ" sz="1600" b="1">
                <a:solidFill>
                  <a:srgbClr val="0070C0"/>
                </a:solidFill>
              </a:rPr>
              <a:t>§ 2980  </a:t>
            </a:r>
            <a:r>
              <a:rPr lang="cs-CZ" sz="1600"/>
              <a:t>srovnávací reklama</a:t>
            </a:r>
          </a:p>
          <a:p>
            <a:pPr eaLnBrk="0" hangingPunct="0"/>
            <a:r>
              <a:rPr lang="cs-CZ" sz="1600" b="1">
                <a:solidFill>
                  <a:srgbClr val="0070C0"/>
                </a:solidFill>
              </a:rPr>
              <a:t>§ 2981  </a:t>
            </a:r>
            <a:r>
              <a:rPr lang="cs-CZ" sz="1600"/>
              <a:t>vyvolání nebezpečí </a:t>
            </a:r>
            <a:r>
              <a:rPr lang="cs-CZ" sz="1600" smtClean="0"/>
              <a:t>záměny</a:t>
            </a:r>
          </a:p>
          <a:p>
            <a:pPr eaLnBrk="0" hangingPunct="0"/>
            <a:endParaRPr lang="cs-CZ" sz="1600"/>
          </a:p>
          <a:p>
            <a:pPr eaLnBrk="0" hangingPunct="0"/>
            <a:r>
              <a:rPr lang="cs-CZ" sz="1600" b="1">
                <a:solidFill>
                  <a:srgbClr val="0070C0"/>
                </a:solidFill>
              </a:rPr>
              <a:t>§ 2982  </a:t>
            </a:r>
            <a:r>
              <a:rPr lang="cs-CZ" sz="1600" i="1"/>
              <a:t>parazitování na </a:t>
            </a:r>
            <a:r>
              <a:rPr lang="cs-CZ" sz="1600" i="1" smtClean="0"/>
              <a:t>pověsti</a:t>
            </a:r>
            <a:endParaRPr lang="cs-CZ" sz="1600" i="1"/>
          </a:p>
          <a:p>
            <a:pPr eaLnBrk="0" hangingPunct="0"/>
            <a:r>
              <a:rPr lang="cs-CZ" sz="1600" b="1">
                <a:solidFill>
                  <a:srgbClr val="0070C0"/>
                </a:solidFill>
              </a:rPr>
              <a:t>§ 2983  </a:t>
            </a:r>
            <a:r>
              <a:rPr lang="cs-CZ" sz="1600" i="1"/>
              <a:t>podplácení</a:t>
            </a:r>
          </a:p>
          <a:p>
            <a:pPr eaLnBrk="0" hangingPunct="0"/>
            <a:r>
              <a:rPr lang="cs-CZ" sz="1600" b="1">
                <a:solidFill>
                  <a:srgbClr val="0070C0"/>
                </a:solidFill>
              </a:rPr>
              <a:t>§ 2984  </a:t>
            </a:r>
            <a:r>
              <a:rPr lang="cs-CZ" sz="1600" i="1"/>
              <a:t>zlehčování</a:t>
            </a:r>
          </a:p>
          <a:p>
            <a:pPr eaLnBrk="0" hangingPunct="0"/>
            <a:r>
              <a:rPr lang="cs-CZ" sz="1600" b="1">
                <a:solidFill>
                  <a:srgbClr val="0070C0"/>
                </a:solidFill>
              </a:rPr>
              <a:t>§ 2985  </a:t>
            </a:r>
            <a:r>
              <a:rPr lang="cs-CZ" sz="1600" i="1"/>
              <a:t>porušení obchodního tajemství</a:t>
            </a:r>
          </a:p>
          <a:p>
            <a:pPr eaLnBrk="0" hangingPunct="0"/>
            <a:endParaRPr lang="cs-CZ" sz="1600" b="1" smtClean="0">
              <a:solidFill>
                <a:srgbClr val="0070C0"/>
              </a:solidFill>
            </a:endParaRPr>
          </a:p>
          <a:p>
            <a:pPr eaLnBrk="0" hangingPunct="0"/>
            <a:r>
              <a:rPr lang="cs-CZ" sz="1600" b="1" smtClean="0">
                <a:solidFill>
                  <a:srgbClr val="0070C0"/>
                </a:solidFill>
              </a:rPr>
              <a:t>§ </a:t>
            </a:r>
            <a:r>
              <a:rPr lang="cs-CZ" sz="1600" b="1">
                <a:solidFill>
                  <a:srgbClr val="0070C0"/>
                </a:solidFill>
              </a:rPr>
              <a:t>2986  </a:t>
            </a:r>
            <a:r>
              <a:rPr lang="cs-CZ" sz="1600"/>
              <a:t>dotěrné obtěžování </a:t>
            </a:r>
          </a:p>
          <a:p>
            <a:pPr eaLnBrk="0" hangingPunct="0"/>
            <a:r>
              <a:rPr lang="cs-CZ" sz="1600" b="1">
                <a:solidFill>
                  <a:srgbClr val="0070C0"/>
                </a:solidFill>
              </a:rPr>
              <a:t>§ 2987  </a:t>
            </a:r>
            <a:r>
              <a:rPr lang="cs-CZ" sz="1600"/>
              <a:t>ohrožení zdraví nebo životního prostředí</a:t>
            </a:r>
          </a:p>
        </p:txBody>
      </p:sp>
      <p:sp>
        <p:nvSpPr>
          <p:cNvPr id="10" name="Rectangle 1"/>
          <p:cNvSpPr>
            <a:spLocks noChangeArrowheads="1"/>
          </p:cNvSpPr>
          <p:nvPr/>
        </p:nvSpPr>
        <p:spPr bwMode="auto">
          <a:xfrm>
            <a:off x="243321" y="1844824"/>
            <a:ext cx="3857652" cy="1477328"/>
          </a:xfrm>
          <a:prstGeom prst="rect">
            <a:avLst/>
          </a:prstGeom>
          <a:solidFill>
            <a:schemeClr val="bg1"/>
          </a:solidFill>
          <a:ln w="9525">
            <a:solidFill>
              <a:schemeClr val="tx1"/>
            </a:solidFill>
            <a:miter lim="800000"/>
            <a:headEnd/>
            <a:tailEnd/>
          </a:ln>
        </p:spPr>
        <p:txBody>
          <a:bodyPr wrap="square" anchor="ctr">
            <a:spAutoFit/>
          </a:bodyPr>
          <a:lstStyle/>
          <a:p>
            <a:pPr eaLnBrk="0" hangingPunct="0"/>
            <a:r>
              <a:rPr lang="cs-CZ" b="1" smtClean="0">
                <a:solidFill>
                  <a:srgbClr val="0070C0"/>
                </a:solidFill>
              </a:rPr>
              <a:t>Dle § 2989 odst. 1 OZ</a:t>
            </a:r>
          </a:p>
          <a:p>
            <a:pPr eaLnBrk="0" hangingPunct="0"/>
            <a:r>
              <a:rPr lang="cs-CZ" smtClean="0"/>
              <a:t>Právnické osoby…</a:t>
            </a:r>
          </a:p>
          <a:p>
            <a:pPr eaLnBrk="0" hangingPunct="0"/>
            <a:r>
              <a:rPr lang="cs-CZ" b="1" u="sng" smtClean="0"/>
              <a:t>nemohou </a:t>
            </a:r>
            <a:r>
              <a:rPr lang="cs-CZ" b="1" smtClean="0"/>
              <a:t>uplatnit své žalobní nároky</a:t>
            </a:r>
          </a:p>
          <a:p>
            <a:pPr eaLnBrk="0" hangingPunct="0"/>
            <a:r>
              <a:rPr lang="cs-CZ" smtClean="0"/>
              <a:t>v případech nekalé soutěže uvedených </a:t>
            </a:r>
          </a:p>
          <a:p>
            <a:pPr eaLnBrk="0" hangingPunct="0"/>
            <a:r>
              <a:rPr lang="cs-CZ" u="sng" smtClean="0"/>
              <a:t>v § 2982 až 2985</a:t>
            </a:r>
            <a:endParaRPr lang="cs-CZ" u="sng"/>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obsah 2"/>
          <p:cNvSpPr>
            <a:spLocks noGrp="1"/>
          </p:cNvSpPr>
          <p:nvPr>
            <p:ph sz="half" idx="1"/>
          </p:nvPr>
        </p:nvSpPr>
        <p:spPr>
          <a:xfrm>
            <a:off x="2051720" y="548680"/>
            <a:ext cx="4000528" cy="5286412"/>
          </a:xfrm>
          <a:solidFill>
            <a:schemeClr val="bg1"/>
          </a:solidFill>
          <a:ln>
            <a:solidFill>
              <a:srgbClr val="0070C0"/>
            </a:solidFill>
          </a:ln>
        </p:spPr>
        <p:txBody>
          <a:bodyPr>
            <a:normAutofit lnSpcReduction="10000"/>
          </a:bodyPr>
          <a:lstStyle/>
          <a:p>
            <a:pPr>
              <a:buNone/>
            </a:pPr>
            <a:r>
              <a:rPr lang="cs-CZ" sz="2200" b="1" u="sng" smtClean="0">
                <a:solidFill>
                  <a:srgbClr val="0070C0"/>
                </a:solidFill>
                <a:latin typeface="Arial" pitchFamily="34" charset="0"/>
                <a:cs typeface="Arial" pitchFamily="34" charset="0"/>
              </a:rPr>
              <a:t>Dle § 2989 odst. 2 OZ:</a:t>
            </a:r>
          </a:p>
          <a:p>
            <a:pPr>
              <a:buNone/>
            </a:pPr>
            <a:endParaRPr lang="cs-CZ" sz="2000" b="1" u="sng" smtClean="0">
              <a:solidFill>
                <a:srgbClr val="0070C0"/>
              </a:solidFill>
              <a:latin typeface="Arial" pitchFamily="34" charset="0"/>
              <a:cs typeface="Arial" pitchFamily="34" charset="0"/>
            </a:endParaRPr>
          </a:p>
          <a:p>
            <a:pPr>
              <a:buNone/>
            </a:pPr>
            <a:r>
              <a:rPr lang="cs-CZ" sz="1900" smtClean="0">
                <a:latin typeface="Arial" pitchFamily="34" charset="0"/>
                <a:cs typeface="Arial" pitchFamily="34" charset="0"/>
              </a:rPr>
              <a:t>Uplatní-li spotřebitel právo… </a:t>
            </a:r>
          </a:p>
          <a:p>
            <a:pPr>
              <a:buNone/>
            </a:pPr>
            <a:endParaRPr lang="cs-CZ" sz="1900" b="1" smtClean="0">
              <a:solidFill>
                <a:srgbClr val="0070C0"/>
              </a:solidFill>
              <a:latin typeface="Arial" pitchFamily="34" charset="0"/>
              <a:cs typeface="Arial" pitchFamily="34" charset="0"/>
            </a:endParaRPr>
          </a:p>
          <a:p>
            <a:pPr>
              <a:buNone/>
            </a:pPr>
            <a:r>
              <a:rPr lang="cs-CZ" sz="1900" smtClean="0">
                <a:latin typeface="Arial" pitchFamily="34" charset="0"/>
                <a:cs typeface="Arial" pitchFamily="34" charset="0"/>
              </a:rPr>
              <a:t>… a </a:t>
            </a:r>
            <a:r>
              <a:rPr lang="cs-CZ" sz="1900" smtClean="0">
                <a:solidFill>
                  <a:srgbClr val="0070C0"/>
                </a:solidFill>
                <a:latin typeface="Arial" pitchFamily="34" charset="0"/>
                <a:cs typeface="Arial" pitchFamily="34" charset="0"/>
              </a:rPr>
              <a:t>jde-li o některý případ stanovený</a:t>
            </a:r>
            <a:r>
              <a:rPr lang="cs-CZ" sz="1900" smtClean="0">
                <a:latin typeface="Arial" pitchFamily="34" charset="0"/>
                <a:cs typeface="Arial" pitchFamily="34" charset="0"/>
              </a:rPr>
              <a:t> v § 2976 až 2981 </a:t>
            </a:r>
            <a:r>
              <a:rPr lang="cs-CZ" sz="1900" smtClean="0">
                <a:solidFill>
                  <a:srgbClr val="0070C0"/>
                </a:solidFill>
                <a:latin typeface="Arial" pitchFamily="34" charset="0"/>
                <a:cs typeface="Arial" pitchFamily="34" charset="0"/>
              </a:rPr>
              <a:t>nebo</a:t>
            </a:r>
            <a:r>
              <a:rPr lang="cs-CZ" sz="1900" smtClean="0">
                <a:latin typeface="Arial" pitchFamily="34" charset="0"/>
                <a:cs typeface="Arial" pitchFamily="34" charset="0"/>
              </a:rPr>
              <a:t> v § 2987…</a:t>
            </a:r>
          </a:p>
          <a:p>
            <a:pPr>
              <a:buNone/>
            </a:pPr>
            <a:endParaRPr lang="cs-CZ" sz="1900" smtClean="0">
              <a:latin typeface="Arial" pitchFamily="34" charset="0"/>
              <a:cs typeface="Arial" pitchFamily="34" charset="0"/>
            </a:endParaRPr>
          </a:p>
          <a:p>
            <a:pPr>
              <a:buNone/>
            </a:pPr>
            <a:r>
              <a:rPr lang="cs-CZ" sz="1900" smtClean="0">
                <a:latin typeface="Arial" pitchFamily="34" charset="0"/>
                <a:cs typeface="Arial" pitchFamily="34" charset="0"/>
              </a:rPr>
              <a:t>… musí rušitel prokázat, že se nekalé soutěže nedopustil.</a:t>
            </a:r>
          </a:p>
          <a:p>
            <a:pPr>
              <a:buNone/>
            </a:pPr>
            <a:endParaRPr lang="cs-CZ" sz="1900" smtClean="0">
              <a:latin typeface="Arial" pitchFamily="34" charset="0"/>
              <a:cs typeface="Arial" pitchFamily="34" charset="0"/>
            </a:endParaRPr>
          </a:p>
          <a:p>
            <a:pPr>
              <a:buNone/>
            </a:pPr>
            <a:endParaRPr lang="cs-CZ" sz="1900" smtClean="0">
              <a:latin typeface="Arial" pitchFamily="34" charset="0"/>
              <a:cs typeface="Arial" pitchFamily="34" charset="0"/>
            </a:endParaRPr>
          </a:p>
          <a:p>
            <a:pPr>
              <a:buNone/>
            </a:pPr>
            <a:r>
              <a:rPr lang="cs-CZ" sz="1900" smtClean="0">
                <a:solidFill>
                  <a:srgbClr val="0070C0"/>
                </a:solidFill>
                <a:latin typeface="Arial" pitchFamily="34" charset="0"/>
                <a:cs typeface="Arial" pitchFamily="34" charset="0"/>
              </a:rPr>
              <a:t>Uplatní-li </a:t>
            </a:r>
            <a:r>
              <a:rPr lang="cs-CZ" sz="1900" smtClean="0">
                <a:latin typeface="Arial" pitchFamily="34" charset="0"/>
                <a:cs typeface="Arial" pitchFamily="34" charset="0"/>
              </a:rPr>
              <a:t>spotřebitel právo na náhradu škody, musí rušitel prokázat, že škoda nebyla způsobena nekalou soutěží.</a:t>
            </a:r>
          </a:p>
          <a:p>
            <a:pPr>
              <a:buNone/>
            </a:pPr>
            <a:endParaRPr lang="cs-CZ" sz="180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4860032" y="476672"/>
            <a:ext cx="4071966" cy="3816429"/>
          </a:xfrm>
          <a:prstGeom prst="rect">
            <a:avLst/>
          </a:prstGeom>
          <a:solidFill>
            <a:schemeClr val="bg1"/>
          </a:solidFill>
          <a:ln w="9525">
            <a:solidFill>
              <a:schemeClr val="tx1"/>
            </a:solidFill>
            <a:miter lim="800000"/>
            <a:headEnd/>
            <a:tailEnd/>
          </a:ln>
        </p:spPr>
        <p:txBody>
          <a:bodyPr wrap="square" anchor="ctr">
            <a:spAutoFit/>
          </a:bodyPr>
          <a:lstStyle/>
          <a:p>
            <a:pPr eaLnBrk="0" hangingPunct="0"/>
            <a:r>
              <a:rPr lang="cs-CZ" sz="1600" b="1"/>
              <a:t>Speciální skutkové podstaty </a:t>
            </a:r>
            <a:r>
              <a:rPr lang="cs-CZ" sz="1600" smtClean="0"/>
              <a:t>:                     </a:t>
            </a:r>
            <a:r>
              <a:rPr lang="cs-CZ" b="1" smtClean="0">
                <a:solidFill>
                  <a:srgbClr val="0070C0"/>
                </a:solidFill>
              </a:rPr>
              <a:t>OZ</a:t>
            </a:r>
          </a:p>
          <a:p>
            <a:pPr eaLnBrk="0" hangingPunct="0"/>
            <a:endParaRPr lang="cs-CZ" sz="1600">
              <a:ea typeface="Calibri" pitchFamily="34" charset="0"/>
              <a:cs typeface="TimesNewRoman"/>
            </a:endParaRPr>
          </a:p>
          <a:p>
            <a:pPr eaLnBrk="0" hangingPunct="0"/>
            <a:r>
              <a:rPr lang="cs-CZ" sz="1600" b="1">
                <a:solidFill>
                  <a:srgbClr val="0070C0"/>
                </a:solidFill>
                <a:ea typeface="Calibri" pitchFamily="34" charset="0"/>
                <a:cs typeface="TimesNewRoman"/>
              </a:rPr>
              <a:t>§ 2977 </a:t>
            </a:r>
            <a:r>
              <a:rPr lang="cs-CZ" sz="1600">
                <a:ea typeface="Calibri" pitchFamily="34" charset="0"/>
                <a:cs typeface="TimesNewRoman"/>
              </a:rPr>
              <a:t>klamavá reklama</a:t>
            </a:r>
            <a:endParaRPr lang="cs-CZ" sz="1600"/>
          </a:p>
          <a:p>
            <a:pPr eaLnBrk="0" hangingPunct="0"/>
            <a:r>
              <a:rPr lang="cs-CZ" sz="1600" b="1">
                <a:solidFill>
                  <a:srgbClr val="0070C0"/>
                </a:solidFill>
              </a:rPr>
              <a:t>§ 2978  </a:t>
            </a:r>
            <a:r>
              <a:rPr lang="cs-CZ" sz="1600"/>
              <a:t>klamavé označení zboží nebo služby</a:t>
            </a:r>
          </a:p>
          <a:p>
            <a:pPr eaLnBrk="0" hangingPunct="0"/>
            <a:r>
              <a:rPr lang="cs-CZ" sz="1600" b="1">
                <a:solidFill>
                  <a:srgbClr val="0070C0"/>
                </a:solidFill>
              </a:rPr>
              <a:t>§ 2980  </a:t>
            </a:r>
            <a:r>
              <a:rPr lang="cs-CZ" sz="1600"/>
              <a:t>srovnávací reklama</a:t>
            </a:r>
          </a:p>
          <a:p>
            <a:pPr eaLnBrk="0" hangingPunct="0"/>
            <a:r>
              <a:rPr lang="cs-CZ" sz="1600" b="1">
                <a:solidFill>
                  <a:srgbClr val="0070C0"/>
                </a:solidFill>
              </a:rPr>
              <a:t>§ 2981  </a:t>
            </a:r>
            <a:r>
              <a:rPr lang="cs-CZ" sz="1600"/>
              <a:t>vyvolání nebezpečí </a:t>
            </a:r>
            <a:r>
              <a:rPr lang="cs-CZ" sz="1600" smtClean="0"/>
              <a:t>záměny</a:t>
            </a:r>
          </a:p>
          <a:p>
            <a:pPr eaLnBrk="0" hangingPunct="0"/>
            <a:endParaRPr lang="cs-CZ" sz="1600"/>
          </a:p>
          <a:p>
            <a:pPr eaLnBrk="0" hangingPunct="0"/>
            <a:r>
              <a:rPr lang="cs-CZ" sz="1600" b="1">
                <a:solidFill>
                  <a:srgbClr val="0070C0"/>
                </a:solidFill>
              </a:rPr>
              <a:t>§ 2982  </a:t>
            </a:r>
            <a:r>
              <a:rPr lang="cs-CZ" sz="1600" i="1"/>
              <a:t>parazitování na </a:t>
            </a:r>
            <a:r>
              <a:rPr lang="cs-CZ" sz="1600" i="1" smtClean="0"/>
              <a:t>pověsti</a:t>
            </a:r>
            <a:endParaRPr lang="cs-CZ" sz="1600" i="1"/>
          </a:p>
          <a:p>
            <a:pPr eaLnBrk="0" hangingPunct="0"/>
            <a:r>
              <a:rPr lang="cs-CZ" sz="1600" b="1">
                <a:solidFill>
                  <a:srgbClr val="0070C0"/>
                </a:solidFill>
              </a:rPr>
              <a:t>§ 2983  </a:t>
            </a:r>
            <a:r>
              <a:rPr lang="cs-CZ" sz="1600" i="1"/>
              <a:t>podplácení</a:t>
            </a:r>
          </a:p>
          <a:p>
            <a:pPr eaLnBrk="0" hangingPunct="0"/>
            <a:r>
              <a:rPr lang="cs-CZ" sz="1600" b="1">
                <a:solidFill>
                  <a:srgbClr val="0070C0"/>
                </a:solidFill>
              </a:rPr>
              <a:t>§ 2984  </a:t>
            </a:r>
            <a:r>
              <a:rPr lang="cs-CZ" sz="1600" i="1"/>
              <a:t>zlehčování</a:t>
            </a:r>
          </a:p>
          <a:p>
            <a:pPr eaLnBrk="0" hangingPunct="0"/>
            <a:r>
              <a:rPr lang="cs-CZ" sz="1600" b="1">
                <a:solidFill>
                  <a:srgbClr val="0070C0"/>
                </a:solidFill>
              </a:rPr>
              <a:t>§ 2985  </a:t>
            </a:r>
            <a:r>
              <a:rPr lang="cs-CZ" sz="1600" i="1"/>
              <a:t>porušení obchodního </a:t>
            </a:r>
            <a:r>
              <a:rPr lang="cs-CZ" sz="1600" i="1" smtClean="0"/>
              <a:t>tajemství</a:t>
            </a:r>
            <a:endParaRPr lang="cs-CZ" sz="1600" b="1" smtClean="0">
              <a:solidFill>
                <a:srgbClr val="0070C0"/>
              </a:solidFill>
            </a:endParaRPr>
          </a:p>
          <a:p>
            <a:pPr eaLnBrk="0" hangingPunct="0"/>
            <a:r>
              <a:rPr lang="cs-CZ" sz="1600" b="1" smtClean="0">
                <a:solidFill>
                  <a:srgbClr val="0070C0"/>
                </a:solidFill>
              </a:rPr>
              <a:t>§ </a:t>
            </a:r>
            <a:r>
              <a:rPr lang="cs-CZ" sz="1600" b="1">
                <a:solidFill>
                  <a:srgbClr val="0070C0"/>
                </a:solidFill>
              </a:rPr>
              <a:t>2986 </a:t>
            </a:r>
            <a:r>
              <a:rPr lang="cs-CZ" sz="1600" b="1" i="1">
                <a:solidFill>
                  <a:srgbClr val="0070C0"/>
                </a:solidFill>
              </a:rPr>
              <a:t> dotěrné obtěžování </a:t>
            </a:r>
            <a:endParaRPr lang="cs-CZ" sz="1600" b="1" i="1" smtClean="0">
              <a:solidFill>
                <a:srgbClr val="0070C0"/>
              </a:solidFill>
            </a:endParaRPr>
          </a:p>
          <a:p>
            <a:pPr eaLnBrk="0" hangingPunct="0"/>
            <a:endParaRPr lang="cs-CZ" sz="1600"/>
          </a:p>
          <a:p>
            <a:pPr eaLnBrk="0" hangingPunct="0"/>
            <a:r>
              <a:rPr lang="cs-CZ" sz="1600" b="1">
                <a:solidFill>
                  <a:srgbClr val="0070C0"/>
                </a:solidFill>
              </a:rPr>
              <a:t>§ 2987  </a:t>
            </a:r>
            <a:r>
              <a:rPr lang="cs-CZ" sz="1600"/>
              <a:t>ohrožení zdraví nebo životního prostředí</a:t>
            </a:r>
          </a:p>
        </p:txBody>
      </p:sp>
      <p:sp>
        <p:nvSpPr>
          <p:cNvPr id="8" name="Rectangle 1"/>
          <p:cNvSpPr>
            <a:spLocks noChangeArrowheads="1"/>
          </p:cNvSpPr>
          <p:nvPr/>
        </p:nvSpPr>
        <p:spPr bwMode="auto">
          <a:xfrm>
            <a:off x="43801" y="2029489"/>
            <a:ext cx="4786314" cy="1384995"/>
          </a:xfrm>
          <a:prstGeom prst="rect">
            <a:avLst/>
          </a:prstGeom>
          <a:solidFill>
            <a:schemeClr val="bg1"/>
          </a:solidFill>
          <a:ln w="9525">
            <a:solidFill>
              <a:schemeClr val="tx1"/>
            </a:solidFill>
            <a:miter lim="800000"/>
            <a:headEnd/>
            <a:tailEnd/>
          </a:ln>
        </p:spPr>
        <p:txBody>
          <a:bodyPr wrap="square" anchor="ctr">
            <a:spAutoFit/>
          </a:bodyPr>
          <a:lstStyle/>
          <a:p>
            <a:pPr eaLnBrk="0" hangingPunct="0"/>
            <a:r>
              <a:rPr lang="cs-CZ" b="1" smtClean="0">
                <a:solidFill>
                  <a:srgbClr val="0070C0"/>
                </a:solidFill>
              </a:rPr>
              <a:t>Dle § 2989 odst. 2 OZ</a:t>
            </a:r>
          </a:p>
          <a:p>
            <a:pPr eaLnBrk="0" hangingPunct="0"/>
            <a:r>
              <a:rPr lang="cs-CZ" smtClean="0"/>
              <a:t>Spotřebitel…</a:t>
            </a:r>
          </a:p>
          <a:p>
            <a:pPr eaLnBrk="0" hangingPunct="0"/>
            <a:r>
              <a:rPr lang="cs-CZ" sz="1600" b="1" smtClean="0"/>
              <a:t>nemá  výhodu </a:t>
            </a:r>
            <a:r>
              <a:rPr lang="cs-CZ" sz="1600" smtClean="0"/>
              <a:t>„přenesení důkazního břemene na rušitele“ </a:t>
            </a:r>
            <a:r>
              <a:rPr lang="cs-CZ" sz="1600" smtClean="0"/>
              <a:t> v </a:t>
            </a:r>
            <a:r>
              <a:rPr lang="cs-CZ" sz="1600" smtClean="0"/>
              <a:t>případech nekalé soutěže uvedených </a:t>
            </a:r>
          </a:p>
          <a:p>
            <a:pPr eaLnBrk="0" hangingPunct="0"/>
            <a:r>
              <a:rPr lang="cs-CZ" sz="1600" b="1" u="sng" smtClean="0"/>
              <a:t>v § 2982 až </a:t>
            </a:r>
            <a:r>
              <a:rPr lang="cs-CZ" sz="1600" b="1" u="sng" smtClean="0"/>
              <a:t>2986 </a:t>
            </a:r>
            <a:r>
              <a:rPr lang="cs-CZ" sz="1600" b="1" smtClean="0"/>
              <a:t> </a:t>
            </a:r>
            <a:r>
              <a:rPr lang="cs-CZ" sz="1400" smtClean="0"/>
              <a:t>(tj. včetně </a:t>
            </a:r>
            <a:r>
              <a:rPr lang="cs-CZ" sz="1400" smtClean="0"/>
              <a:t>dotěrného obtěžování)</a:t>
            </a:r>
            <a:endParaRPr lang="cs-CZ" sz="1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07504" y="7886"/>
            <a:ext cx="8856984" cy="6850113"/>
          </a:xfrm>
          <a:solidFill>
            <a:schemeClr val="bg1"/>
          </a:solidFill>
        </p:spPr>
        <p:txBody>
          <a:bodyPr>
            <a:normAutofit fontScale="25000" lnSpcReduction="20000"/>
          </a:bodyPr>
          <a:lstStyle/>
          <a:p>
            <a:pPr marL="0" indent="0" algn="ctr">
              <a:buNone/>
            </a:pPr>
            <a:r>
              <a:rPr lang="cs-CZ" sz="5600" b="1" smtClean="0"/>
              <a:t>ROZHODNUTÍ </a:t>
            </a:r>
            <a:r>
              <a:rPr lang="cs-CZ" sz="5600" b="1"/>
              <a:t>ARBITRÁŽNÍ KOMISE RPR</a:t>
            </a:r>
          </a:p>
          <a:p>
            <a:pPr marL="0" indent="0">
              <a:buNone/>
            </a:pPr>
            <a:r>
              <a:rPr lang="cs-CZ" sz="4800" b="1" smtClean="0"/>
              <a:t>Čj. 041/2017/STÍŽ</a:t>
            </a:r>
            <a:endParaRPr lang="cs-CZ" sz="4800" smtClean="0"/>
          </a:p>
          <a:p>
            <a:pPr marL="0" indent="0">
              <a:buNone/>
            </a:pPr>
            <a:r>
              <a:rPr lang="cs-CZ" sz="5600" b="1" smtClean="0"/>
              <a:t>Zadavatel:</a:t>
            </a:r>
            <a:r>
              <a:rPr lang="cs-CZ" sz="5600" smtClean="0"/>
              <a:t> 		</a:t>
            </a:r>
            <a:r>
              <a:rPr lang="cs-CZ" sz="5600" u="sng" smtClean="0"/>
              <a:t>Emco spol. s .r.o.</a:t>
            </a:r>
            <a:r>
              <a:rPr lang="cs-CZ" sz="5600" smtClean="0"/>
              <a:t>, Türkova 2319/5b, 149 00 Praha 4</a:t>
            </a:r>
          </a:p>
          <a:p>
            <a:pPr marL="0" indent="0">
              <a:buNone/>
            </a:pPr>
            <a:r>
              <a:rPr lang="cs-CZ" sz="5600" b="1" smtClean="0"/>
              <a:t>Stěžovatel</a:t>
            </a:r>
            <a:r>
              <a:rPr lang="cs-CZ" sz="5600" b="1"/>
              <a:t>:</a:t>
            </a:r>
            <a:r>
              <a:rPr lang="cs-CZ" sz="5600"/>
              <a:t>	</a:t>
            </a:r>
            <a:r>
              <a:rPr lang="cs-CZ" sz="5600" smtClean="0"/>
              <a:t>	soukromé </a:t>
            </a:r>
            <a:r>
              <a:rPr lang="cs-CZ" sz="5600"/>
              <a:t>osoby</a:t>
            </a:r>
          </a:p>
          <a:p>
            <a:pPr marL="0" indent="0">
              <a:buNone/>
            </a:pPr>
            <a:r>
              <a:rPr lang="cs-CZ" sz="5600" b="1"/>
              <a:t>Médium:</a:t>
            </a:r>
            <a:r>
              <a:rPr lang="cs-CZ" sz="5600"/>
              <a:t>	</a:t>
            </a:r>
            <a:r>
              <a:rPr lang="cs-CZ" sz="5600" smtClean="0"/>
              <a:t>	TV</a:t>
            </a:r>
            <a:endParaRPr lang="cs-CZ" sz="5600"/>
          </a:p>
          <a:p>
            <a:pPr marL="0" indent="0">
              <a:buNone/>
            </a:pPr>
            <a:r>
              <a:rPr lang="cs-CZ" sz="5600" b="1"/>
              <a:t>Stížnost: </a:t>
            </a:r>
            <a:endParaRPr lang="cs-CZ" sz="5600"/>
          </a:p>
          <a:p>
            <a:pPr marL="0" indent="0">
              <a:buNone/>
            </a:pPr>
            <a:r>
              <a:rPr lang="cs-CZ" sz="5600">
                <a:solidFill>
                  <a:srgbClr val="C00000"/>
                </a:solidFill>
              </a:rPr>
              <a:t>V reklamě na čokoládové müsli řidič nákladního vozu telefonuje během řízení. </a:t>
            </a:r>
            <a:r>
              <a:rPr lang="cs-CZ" sz="5600"/>
              <a:t>Informace o umístění/otištění/vysílání reklamy: internet (vloženo např. v pořadech na Playtvak.cz) ke zhlédnutí zde: https://youtu.be/XUVqF0qfO6Y</a:t>
            </a:r>
          </a:p>
          <a:p>
            <a:pPr marL="0" indent="0">
              <a:buNone/>
            </a:pPr>
            <a:r>
              <a:rPr lang="cs-CZ" sz="5600"/>
              <a:t>Ustanovení </a:t>
            </a:r>
            <a:r>
              <a:rPr lang="cs-CZ" sz="5600">
                <a:solidFill>
                  <a:srgbClr val="C00000"/>
                </a:solidFill>
              </a:rPr>
              <a:t>Kodexu reklamy: 3.1. </a:t>
            </a:r>
            <a:r>
              <a:rPr lang="cs-CZ" sz="5600"/>
              <a:t>používání mobilního telefonu během řízení odporuje </a:t>
            </a:r>
            <a:r>
              <a:rPr lang="cs-CZ" sz="5600" smtClean="0"/>
              <a:t>§ 7 </a:t>
            </a:r>
            <a:r>
              <a:rPr lang="cs-CZ" sz="5600"/>
              <a:t>článku 1c zákona 361/2000 Sb</a:t>
            </a:r>
            <a:r>
              <a:rPr lang="cs-CZ" sz="5600" smtClean="0"/>
              <a:t>., </a:t>
            </a:r>
            <a:r>
              <a:rPr lang="cs-CZ" sz="5600"/>
              <a:t>o provozu na pozemních komunikacích</a:t>
            </a:r>
            <a:r>
              <a:rPr lang="cs-CZ" sz="5600" smtClean="0"/>
              <a:t>.</a:t>
            </a:r>
            <a:r>
              <a:rPr lang="cs-CZ" sz="5600"/>
              <a:t> </a:t>
            </a:r>
          </a:p>
          <a:p>
            <a:pPr marL="0" indent="0">
              <a:buNone/>
            </a:pPr>
            <a:r>
              <a:rPr lang="cs-CZ" sz="5600"/>
              <a:t>Rád bych upozornil na reklamní spot, který je zobrazován minimálně na internetu, propagujícím Müsli společnosti EMCO. V uvedeném spotu (jeho youtube verze viz níže) řidič nákladního auta za jízdy telefonuje, což je v rozporu se zákonem o provozu na pozemních komunikacích. Celá situace je prezentována tak, že podobné protizákonné chování je běžný standard. Informace o umístění/otištění/vysílání reklamy: </a:t>
            </a:r>
            <a:r>
              <a:rPr lang="cs-CZ" sz="5600" u="sng">
                <a:hlinkClick r:id="rId2"/>
              </a:rPr>
              <a:t>https://www.youtube.com/watch?v=XUVqF0qfO6Y</a:t>
            </a:r>
            <a:r>
              <a:rPr lang="cs-CZ" sz="5600"/>
              <a:t> </a:t>
            </a:r>
          </a:p>
          <a:p>
            <a:pPr marL="0" indent="0">
              <a:buNone/>
            </a:pPr>
            <a:r>
              <a:rPr lang="cs-CZ" sz="5600"/>
              <a:t>Ustanovení Kodexu reklamy: Odst. </a:t>
            </a:r>
            <a:r>
              <a:rPr lang="cs-CZ" sz="5600" smtClean="0">
                <a:solidFill>
                  <a:srgbClr val="C00000"/>
                </a:solidFill>
              </a:rPr>
              <a:t>3.1 </a:t>
            </a:r>
            <a:r>
              <a:rPr lang="cs-CZ" sz="5600">
                <a:solidFill>
                  <a:srgbClr val="C00000"/>
                </a:solidFill>
              </a:rPr>
              <a:t>"Reklama nesmí navádět k porušování právních předpisů nebo budit dojem, že s jejich porušováním souhlasí."</a:t>
            </a:r>
          </a:p>
          <a:p>
            <a:pPr marL="0" indent="0" algn="ctr">
              <a:buNone/>
            </a:pPr>
            <a:r>
              <a:rPr lang="cs-CZ" sz="6400" b="1"/>
              <a:t> </a:t>
            </a:r>
            <a:r>
              <a:rPr lang="cs-CZ" sz="6400" b="1" smtClean="0"/>
              <a:t>Rozhodnutí</a:t>
            </a:r>
            <a:r>
              <a:rPr lang="cs-CZ" sz="6400" b="1"/>
              <a:t>: stížnostem se vyhovuje, předmětná reklama je </a:t>
            </a:r>
            <a:r>
              <a:rPr lang="cs-CZ" sz="6400" b="1" smtClean="0"/>
              <a:t>závadná</a:t>
            </a:r>
            <a:r>
              <a:rPr lang="cs-CZ" sz="6400" b="1"/>
              <a:t> </a:t>
            </a:r>
            <a:endParaRPr lang="cs-CZ" sz="6400"/>
          </a:p>
          <a:p>
            <a:pPr marL="0" indent="0">
              <a:buNone/>
            </a:pPr>
            <a:r>
              <a:rPr lang="cs-CZ" sz="6400" b="1"/>
              <a:t>Odůvodnění:  </a:t>
            </a:r>
            <a:endParaRPr lang="cs-CZ" sz="6400"/>
          </a:p>
          <a:p>
            <a:r>
              <a:rPr lang="cs-CZ" sz="5600"/>
              <a:t>Členové nezávislé Arbitrážní komise se seznámili s obsahem stížností, s vizuálem předmětné reklamy a se </a:t>
            </a:r>
            <a:r>
              <a:rPr lang="cs-CZ" sz="5600" u="sng"/>
              <a:t>stanoviskem zadavatele</a:t>
            </a:r>
            <a:r>
              <a:rPr lang="cs-CZ" sz="5600"/>
              <a:t>. Ten ve svém vyjádření mj. uvádí, že </a:t>
            </a:r>
            <a:r>
              <a:rPr lang="cs-CZ" sz="5600">
                <a:solidFill>
                  <a:srgbClr val="0070C0"/>
                </a:solidFill>
              </a:rPr>
              <a:t>koncept toho spotu byl založen na nadsázce</a:t>
            </a:r>
            <a:r>
              <a:rPr lang="cs-CZ" sz="5600">
                <a:solidFill>
                  <a:srgbClr val="C00000"/>
                </a:solidFill>
              </a:rPr>
              <a:t>, </a:t>
            </a:r>
            <a:r>
              <a:rPr lang="cs-CZ" sz="5600"/>
              <a:t>s níž je demonstrováno obrovské množství čokolády, které je nyní nově v jeho výrobku EMCO müsli čokoládové.</a:t>
            </a:r>
          </a:p>
          <a:p>
            <a:r>
              <a:rPr lang="cs-CZ" sz="5600"/>
              <a:t>Zadavatel dále vysvětluje, že </a:t>
            </a:r>
            <a:r>
              <a:rPr lang="cs-CZ" sz="5600">
                <a:solidFill>
                  <a:srgbClr val="0070C0"/>
                </a:solidFill>
              </a:rPr>
              <a:t>nadsázka se odráží ve velikosti čokolády (obrovské bloky), </a:t>
            </a:r>
            <a:r>
              <a:rPr lang="cs-CZ" sz="5600"/>
              <a:t>způsobu jejího převozu (volně na korbě nákladního auta) i procesu zpětného nakládání (malé děti nesou velké kusy čokolády ze silnice zpět do auta).</a:t>
            </a:r>
          </a:p>
          <a:p>
            <a:r>
              <a:rPr lang="cs-CZ" sz="5600"/>
              <a:t>Zadavatel se domnívá, že kontextu této absurdní situace nepůsobí chování řidiče nijak společensky návodně.</a:t>
            </a:r>
          </a:p>
          <a:p>
            <a:r>
              <a:rPr lang="cs-CZ" sz="5600"/>
              <a:t>Přesto si z této situace zadavatel bere ponaučení a do budoucna se již podobných záběrů chce vyvarovat. Zadavatel prohlašuje, že jeho reklamy již nebudou vzbuzovat žádné kontroverze. </a:t>
            </a:r>
          </a:p>
          <a:p>
            <a:r>
              <a:rPr lang="cs-CZ" sz="5600"/>
              <a:t>Závěrem zadavatel konstatuje, že tento spot byl určen pouze pro jednorázové šíření v rámci onlinu a jeho placená podpora již skončila a nebude dále pokračovat.</a:t>
            </a:r>
          </a:p>
          <a:p>
            <a:r>
              <a:rPr lang="cs-CZ" sz="5600" u="sng"/>
              <a:t>Členové Arbitrážní komise </a:t>
            </a:r>
            <a:r>
              <a:rPr lang="cs-CZ" sz="5600"/>
              <a:t>ocenili způsob, jakým se zadavatel k projednávání předmětné kauzy postavil. Arbitrážní komise považuje tento postoj za odpovědný. Podle Jednacího řádu Rady pro reklamu a jejího etického Kodexu je nicméně Arbitrážní komise povinna se touto reklamou zabývat. Vzhledem k tomu, že </a:t>
            </a:r>
            <a:r>
              <a:rPr lang="cs-CZ" sz="5600">
                <a:solidFill>
                  <a:srgbClr val="0070C0"/>
                </a:solidFill>
              </a:rPr>
              <a:t>k </a:t>
            </a:r>
            <a:r>
              <a:rPr lang="cs-CZ" sz="5600" smtClean="0">
                <a:solidFill>
                  <a:srgbClr val="0070C0"/>
                </a:solidFill>
              </a:rPr>
              <a:t>porušení ustanovení Kodexu reklamy došlo</a:t>
            </a:r>
            <a:r>
              <a:rPr lang="cs-CZ" sz="5600" smtClean="0"/>
              <a:t>, </a:t>
            </a:r>
            <a:r>
              <a:rPr lang="cs-CZ" sz="5600"/>
              <a:t>prohlásila Arbitrážní komise tuto komerční komunikaci z pohledu Kodexu za </a:t>
            </a:r>
            <a:r>
              <a:rPr lang="cs-CZ" sz="5600" smtClean="0"/>
              <a:t>závadnou </a:t>
            </a:r>
            <a:r>
              <a:rPr lang="cs-CZ" sz="5600"/>
              <a:t>(předmětná ustanovení jsou citována výše). </a:t>
            </a:r>
            <a:endParaRPr lang="cs-CZ" sz="5600" smtClean="0"/>
          </a:p>
          <a:p>
            <a:pPr marL="0" indent="0">
              <a:buNone/>
            </a:pPr>
            <a:r>
              <a:rPr lang="cs-CZ" sz="5600" smtClean="0"/>
              <a:t>V</a:t>
            </a:r>
            <a:r>
              <a:rPr lang="cs-CZ" sz="5600"/>
              <a:t> Praze dne 9. ledna 2018</a:t>
            </a:r>
          </a:p>
          <a:p>
            <a:pPr marL="0" indent="0">
              <a:buNone/>
            </a:pPr>
            <a:r>
              <a:rPr lang="cs-CZ" sz="5600"/>
              <a:t>    </a:t>
            </a:r>
          </a:p>
          <a:p>
            <a:pPr marL="0" indent="0">
              <a:buNone/>
            </a:pPr>
            <a:endParaRPr lang="cs-CZ" sz="5600"/>
          </a:p>
        </p:txBody>
      </p:sp>
    </p:spTree>
    <p:extLst>
      <p:ext uri="{BB962C8B-B14F-4D97-AF65-F5344CB8AC3E}">
        <p14:creationId xmlns:p14="http://schemas.microsoft.com/office/powerpoint/2010/main" val="3006755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179512" y="116632"/>
            <a:ext cx="8712968" cy="6552728"/>
          </a:xfrm>
          <a:solidFill>
            <a:schemeClr val="bg1"/>
          </a:solidFill>
        </p:spPr>
        <p:txBody>
          <a:bodyPr>
            <a:noAutofit/>
          </a:bodyPr>
          <a:lstStyle/>
          <a:p>
            <a:pPr marL="0" indent="0" algn="ctr">
              <a:buNone/>
            </a:pPr>
            <a:r>
              <a:rPr lang="cs-CZ" sz="1600" b="1" smtClean="0"/>
              <a:t>ROZHODNUTÍ </a:t>
            </a:r>
            <a:r>
              <a:rPr lang="cs-CZ" sz="1600" b="1"/>
              <a:t>ARBITRÁŽNÍ KOMISE RPR</a:t>
            </a:r>
          </a:p>
          <a:p>
            <a:pPr marL="0" indent="0">
              <a:buNone/>
            </a:pPr>
            <a:r>
              <a:rPr lang="cs-CZ" sz="1400" b="1"/>
              <a:t>Čj. </a:t>
            </a:r>
            <a:r>
              <a:rPr lang="cs-CZ" sz="1400" b="1" smtClean="0"/>
              <a:t>024/2017/STÍŽ</a:t>
            </a:r>
            <a:r>
              <a:rPr lang="cs-CZ" sz="1400"/>
              <a:t> </a:t>
            </a:r>
            <a:endParaRPr lang="cs-CZ" sz="1400" smtClean="0"/>
          </a:p>
          <a:p>
            <a:pPr marL="0" indent="0">
              <a:buNone/>
            </a:pPr>
            <a:r>
              <a:rPr lang="cs-CZ" sz="1400" b="1" smtClean="0"/>
              <a:t>Zadavatel</a:t>
            </a:r>
            <a:r>
              <a:rPr lang="cs-CZ" sz="1400" b="1"/>
              <a:t>:</a:t>
            </a:r>
            <a:r>
              <a:rPr lang="cs-CZ" sz="1400"/>
              <a:t>	</a:t>
            </a:r>
            <a:r>
              <a:rPr lang="cs-CZ" sz="1400" smtClean="0"/>
              <a:t>	</a:t>
            </a:r>
            <a:r>
              <a:rPr lang="cs-CZ" sz="1400" u="sng" smtClean="0"/>
              <a:t>Kamenictví </a:t>
            </a:r>
            <a:r>
              <a:rPr lang="cs-CZ" sz="1400" u="sng"/>
              <a:t>WÁBA</a:t>
            </a:r>
            <a:r>
              <a:rPr lang="cs-CZ" sz="1400"/>
              <a:t>, Střelova 1445, 535 01 Přelouč</a:t>
            </a:r>
          </a:p>
          <a:p>
            <a:pPr marL="0" indent="0">
              <a:buNone/>
            </a:pPr>
            <a:r>
              <a:rPr lang="cs-CZ" sz="1400" b="1" smtClean="0"/>
              <a:t>Stěžovatel:</a:t>
            </a:r>
            <a:r>
              <a:rPr lang="cs-CZ" sz="1400"/>
              <a:t> </a:t>
            </a:r>
            <a:r>
              <a:rPr lang="cs-CZ" sz="1400" smtClean="0"/>
              <a:t> 		soukromá </a:t>
            </a:r>
            <a:r>
              <a:rPr lang="cs-CZ" sz="1400"/>
              <a:t>osoba </a:t>
            </a:r>
          </a:p>
          <a:p>
            <a:pPr marL="0" indent="0">
              <a:buNone/>
            </a:pPr>
            <a:r>
              <a:rPr lang="cs-CZ" sz="1400" b="1"/>
              <a:t>Médium:</a:t>
            </a:r>
            <a:r>
              <a:rPr lang="cs-CZ" sz="1400"/>
              <a:t>	</a:t>
            </a:r>
            <a:r>
              <a:rPr lang="cs-CZ" sz="1400" smtClean="0"/>
              <a:t>	letáky</a:t>
            </a:r>
            <a:endParaRPr lang="cs-CZ" sz="1400"/>
          </a:p>
          <a:p>
            <a:pPr marL="0" indent="0">
              <a:buNone/>
            </a:pPr>
            <a:r>
              <a:rPr lang="cs-CZ" sz="1600" b="1" smtClean="0"/>
              <a:t>Stížnost</a:t>
            </a:r>
            <a:r>
              <a:rPr lang="cs-CZ" sz="1600" b="1"/>
              <a:t>: </a:t>
            </a:r>
            <a:r>
              <a:rPr lang="cs-CZ" sz="1600"/>
              <a:t> </a:t>
            </a:r>
            <a:r>
              <a:rPr lang="cs-CZ" sz="1600" smtClean="0"/>
              <a:t>  Stěžovatel </a:t>
            </a:r>
            <a:r>
              <a:rPr lang="cs-CZ" sz="1600"/>
              <a:t>sám uvádí, že podniká ve stejném oboru. Proto upozorňuje na tvrzení uvedené v letáku</a:t>
            </a:r>
            <a:r>
              <a:rPr lang="cs-CZ" sz="1600" smtClean="0"/>
              <a:t>: </a:t>
            </a:r>
            <a:r>
              <a:rPr lang="cs-CZ" sz="1600" smtClean="0">
                <a:solidFill>
                  <a:srgbClr val="C00000"/>
                </a:solidFill>
              </a:rPr>
              <a:t>„</a:t>
            </a:r>
            <a:r>
              <a:rPr lang="cs-CZ" sz="1600" i="1">
                <a:solidFill>
                  <a:srgbClr val="C00000"/>
                </a:solidFill>
              </a:rPr>
              <a:t>Nabízíme hroby z kvalitního materiálu za NEJNIŽŠÍ CENY</a:t>
            </a:r>
            <a:r>
              <a:rPr lang="cs-CZ" sz="1600">
                <a:solidFill>
                  <a:srgbClr val="C00000"/>
                </a:solidFill>
              </a:rPr>
              <a:t>“</a:t>
            </a:r>
            <a:r>
              <a:rPr lang="cs-CZ" sz="1600"/>
              <a:t>. </a:t>
            </a:r>
            <a:r>
              <a:rPr lang="cs-CZ" sz="1600" smtClean="0"/>
              <a:t>  Podle </a:t>
            </a:r>
            <a:r>
              <a:rPr lang="cs-CZ" sz="1600"/>
              <a:t>jeho názoru není spotřebitel </a:t>
            </a:r>
            <a:r>
              <a:rPr lang="cs-CZ" sz="1600" smtClean="0"/>
              <a:t>schopen </a:t>
            </a:r>
            <a:r>
              <a:rPr lang="cs-CZ" sz="1600"/>
              <a:t>zjistit srovnání</a:t>
            </a:r>
            <a:r>
              <a:rPr lang="cs-CZ" sz="1600" smtClean="0"/>
              <a:t>.</a:t>
            </a:r>
            <a:r>
              <a:rPr lang="cs-CZ" sz="1600" b="1"/>
              <a:t> </a:t>
            </a:r>
            <a:endParaRPr lang="cs-CZ" sz="1600"/>
          </a:p>
          <a:p>
            <a:pPr marL="0" indent="0" algn="ctr">
              <a:buNone/>
            </a:pPr>
            <a:r>
              <a:rPr lang="cs-CZ" sz="1600" b="1"/>
              <a:t>Rozhodnutí: Stížnost byla </a:t>
            </a:r>
            <a:r>
              <a:rPr lang="cs-CZ" sz="1600" b="1" smtClean="0"/>
              <a:t>odmítnuta</a:t>
            </a:r>
          </a:p>
          <a:p>
            <a:pPr marL="0" indent="0">
              <a:buNone/>
            </a:pPr>
            <a:r>
              <a:rPr lang="cs-CZ" sz="1600" b="1"/>
              <a:t> </a:t>
            </a:r>
            <a:r>
              <a:rPr lang="cs-CZ" sz="1600" b="1" smtClean="0"/>
              <a:t>Odůvodnění</a:t>
            </a:r>
            <a:r>
              <a:rPr lang="cs-CZ" sz="1600" b="1"/>
              <a:t>:  </a:t>
            </a:r>
            <a:endParaRPr lang="cs-CZ" sz="1600"/>
          </a:p>
          <a:p>
            <a:pPr marL="0" indent="0">
              <a:buNone/>
            </a:pPr>
            <a:r>
              <a:rPr lang="cs-CZ" sz="1600" b="1"/>
              <a:t>Zadavatel</a:t>
            </a:r>
            <a:r>
              <a:rPr lang="cs-CZ" sz="1600"/>
              <a:t> ve svém vyjádření píše: „Již na začátku chci sdělit, že tuto stížnost považuji za neopodstatněnou, neboť jak z textu vyplývá, podává „ji podnikatel v oboru“, kterého má „urážet“ poslední věta z letáku „Nabízíme hroby z kvalitního materiálu za NEJNIŽŠÍ CENY“. Stěžovatele má urážet zejména skutečnost, že </a:t>
            </a:r>
            <a:r>
              <a:rPr lang="cs-CZ" sz="1600">
                <a:solidFill>
                  <a:srgbClr val="0070C0"/>
                </a:solidFill>
              </a:rPr>
              <a:t>není „možnost srovnání“</a:t>
            </a:r>
            <a:r>
              <a:rPr lang="cs-CZ" sz="1600"/>
              <a:t>.</a:t>
            </a:r>
          </a:p>
          <a:p>
            <a:pPr marL="0" indent="0">
              <a:buNone/>
            </a:pPr>
            <a:r>
              <a:rPr lang="cs-CZ" sz="1600"/>
              <a:t>Tuto stížnost vnímám jako </a:t>
            </a:r>
            <a:r>
              <a:rPr lang="cs-CZ" sz="1600">
                <a:solidFill>
                  <a:srgbClr val="0070C0"/>
                </a:solidFill>
              </a:rPr>
              <a:t>přehnanou reakci konkurenta </a:t>
            </a:r>
            <a:r>
              <a:rPr lang="cs-CZ" sz="1600"/>
              <a:t>konfrontovaného s tržní realitou, podle které je možné potencionálním zákazníkům nabídnout opravdu kvalitní materiál na hroby za ceny v předmětném letáku uvedené. Již od počátku svého podnikání nabízím svým klientům příznivé ceny, přátelské jednání a hlavně včasnou realizaci jejich zakázky.“</a:t>
            </a:r>
          </a:p>
          <a:p>
            <a:r>
              <a:rPr lang="cs-CZ" sz="1600"/>
              <a:t>Arbitrážní komise rozhodla, že se </a:t>
            </a:r>
            <a:r>
              <a:rPr lang="cs-CZ" sz="1600">
                <a:solidFill>
                  <a:srgbClr val="C00000"/>
                </a:solidFill>
              </a:rPr>
              <a:t>jedná o spor dvou soutěžitelů. </a:t>
            </a:r>
            <a:r>
              <a:rPr lang="cs-CZ" sz="1600"/>
              <a:t>AK nemá možnost ověřovat ceny jednotlivých služeb a produktů. Stěžovatele </a:t>
            </a:r>
            <a:r>
              <a:rPr lang="cs-CZ" sz="1600">
                <a:solidFill>
                  <a:srgbClr val="C00000"/>
                </a:solidFill>
              </a:rPr>
              <a:t>odkazuje na soud</a:t>
            </a:r>
            <a:r>
              <a:rPr lang="cs-CZ" sz="1600"/>
              <a:t>, případně mu </a:t>
            </a:r>
            <a:r>
              <a:rPr lang="cs-CZ" sz="1600">
                <a:solidFill>
                  <a:srgbClr val="C00000"/>
                </a:solidFill>
              </a:rPr>
              <a:t>doporučuje podat stížnost na příslušný Krajský živnostenský úřad</a:t>
            </a:r>
            <a:r>
              <a:rPr lang="cs-CZ" sz="1600"/>
              <a:t>, který je pověřen dohledem nad dodržováním zákona o regulaci reklamy</a:t>
            </a:r>
            <a:r>
              <a:rPr lang="cs-CZ" sz="1600" smtClean="0"/>
              <a:t>.</a:t>
            </a:r>
          </a:p>
          <a:p>
            <a:endParaRPr lang="cs-CZ" sz="1600" smtClean="0"/>
          </a:p>
          <a:p>
            <a:pPr marL="0" indent="0">
              <a:buNone/>
            </a:pPr>
            <a:r>
              <a:rPr lang="cs-CZ" sz="1600" smtClean="0"/>
              <a:t>V</a:t>
            </a:r>
            <a:r>
              <a:rPr lang="cs-CZ" sz="1600"/>
              <a:t> Praze dne 27. listopadu </a:t>
            </a:r>
            <a:r>
              <a:rPr lang="cs-CZ" sz="1600" smtClean="0"/>
              <a:t>2017</a:t>
            </a:r>
            <a:endParaRPr lang="cs-CZ" sz="1600"/>
          </a:p>
        </p:txBody>
      </p:sp>
    </p:spTree>
    <p:extLst>
      <p:ext uri="{BB962C8B-B14F-4D97-AF65-F5344CB8AC3E}">
        <p14:creationId xmlns:p14="http://schemas.microsoft.com/office/powerpoint/2010/main" val="2108323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délník 12"/>
          <p:cNvSpPr/>
          <p:nvPr/>
        </p:nvSpPr>
        <p:spPr>
          <a:xfrm>
            <a:off x="251520" y="260648"/>
            <a:ext cx="8568952" cy="6673622"/>
          </a:xfrm>
          <a:prstGeom prst="rect">
            <a:avLst/>
          </a:prstGeom>
          <a:solidFill>
            <a:schemeClr val="bg1"/>
          </a:solidFill>
        </p:spPr>
        <p:txBody>
          <a:bodyPr wrap="square">
            <a:spAutoFit/>
          </a:bodyPr>
          <a:lstStyle/>
          <a:p>
            <a:pPr marL="405289" indent="-405289" algn="ctr"/>
            <a:r>
              <a:rPr lang="cs-CZ" sz="750" b="1">
                <a:latin typeface="Arial" panose="020B0604020202020204" pitchFamily="34" charset="0"/>
                <a:ea typeface="Times New Roman" panose="02020603050405020304" pitchFamily="18" charset="0"/>
                <a:cs typeface="Times New Roman" panose="02020603050405020304" pitchFamily="18" charset="0"/>
              </a:rPr>
              <a:t> </a:t>
            </a:r>
            <a:endParaRPr lang="cs-CZ" sz="750" b="1">
              <a:latin typeface="Times New Roman" panose="02020603050405020304" pitchFamily="18" charset="0"/>
              <a:ea typeface="Times New Roman" panose="02020603050405020304" pitchFamily="18" charset="0"/>
            </a:endParaRPr>
          </a:p>
          <a:p>
            <a:pPr marL="405289" indent="-405289"/>
            <a:r>
              <a:rPr lang="cs-CZ" sz="1050" b="1" smtClean="0">
                <a:latin typeface="Arial" panose="020B0604020202020204" pitchFamily="34" charset="0"/>
                <a:ea typeface="Times New Roman" panose="02020603050405020304" pitchFamily="18" charset="0"/>
                <a:cs typeface="Times New Roman" panose="02020603050405020304" pitchFamily="18" charset="0"/>
              </a:rPr>
              <a:t>                                                                                                ROZHODNUTÍ </a:t>
            </a:r>
            <a:r>
              <a:rPr lang="cs-CZ" sz="1050" b="1">
                <a:latin typeface="Arial" panose="020B0604020202020204" pitchFamily="34" charset="0"/>
                <a:ea typeface="Times New Roman" panose="02020603050405020304" pitchFamily="18" charset="0"/>
                <a:cs typeface="Times New Roman" panose="02020603050405020304" pitchFamily="18" charset="0"/>
              </a:rPr>
              <a:t>ARBITRÁŽNÍ KOMISE RPR</a:t>
            </a:r>
            <a:r>
              <a:rPr lang="cs-CZ" sz="1050" b="1">
                <a:latin typeface="Times New Roman" panose="02020603050405020304" pitchFamily="18" charset="0"/>
                <a:ea typeface="Times New Roman" panose="02020603050405020304" pitchFamily="18" charset="0"/>
              </a:rPr>
              <a:t>				</a:t>
            </a:r>
            <a:endParaRPr lang="cs-CZ" sz="1050" b="1" smtClean="0">
              <a:latin typeface="Times New Roman" panose="02020603050405020304" pitchFamily="18" charset="0"/>
              <a:ea typeface="Times New Roman" panose="02020603050405020304" pitchFamily="18" charset="0"/>
            </a:endParaRPr>
          </a:p>
          <a:p>
            <a:pPr marL="405289" indent="-405289"/>
            <a:r>
              <a:rPr lang="cs-CZ" sz="900" b="1" smtClean="0">
                <a:latin typeface="Arial" panose="020B0604020202020204" pitchFamily="34" charset="0"/>
                <a:ea typeface="Times New Roman" panose="02020603050405020304" pitchFamily="18" charset="0"/>
                <a:cs typeface="Arial" panose="020B0604020202020204" pitchFamily="34" charset="0"/>
              </a:rPr>
              <a:t>Čj</a:t>
            </a:r>
            <a:r>
              <a:rPr lang="cs-CZ" sz="900" b="1">
                <a:latin typeface="Arial" panose="020B0604020202020204" pitchFamily="34" charset="0"/>
                <a:ea typeface="Times New Roman" panose="02020603050405020304" pitchFamily="18" charset="0"/>
                <a:cs typeface="Arial" panose="020B0604020202020204" pitchFamily="34" charset="0"/>
              </a:rPr>
              <a:t>. 004/2015/STÍŽ </a:t>
            </a:r>
          </a:p>
          <a:p>
            <a:pPr>
              <a:spcBef>
                <a:spcPts val="375"/>
              </a:spcBef>
            </a:pPr>
            <a:r>
              <a:rPr lang="cs-CZ" sz="1200" b="1">
                <a:latin typeface="Arial" panose="020B0604020202020204" pitchFamily="34" charset="0"/>
                <a:ea typeface="Times New Roman" panose="02020603050405020304" pitchFamily="18" charset="0"/>
              </a:rPr>
              <a:t>Zadavatel:</a:t>
            </a:r>
            <a:r>
              <a:rPr lang="cs-CZ" sz="1200">
                <a:latin typeface="Arial" panose="020B0604020202020204" pitchFamily="34" charset="0"/>
                <a:ea typeface="Times New Roman" panose="02020603050405020304" pitchFamily="18" charset="0"/>
              </a:rPr>
              <a:t>	Hyudai Motor Czech s.r.o., Siemensova 2717/4, 155 00 Praha 5</a:t>
            </a:r>
            <a:endParaRPr lang="cs-CZ" sz="1200">
              <a:latin typeface="Times New Roman" panose="02020603050405020304" pitchFamily="18" charset="0"/>
              <a:ea typeface="Times New Roman" panose="02020603050405020304" pitchFamily="18" charset="0"/>
            </a:endParaRPr>
          </a:p>
          <a:p>
            <a:pPr>
              <a:spcBef>
                <a:spcPts val="375"/>
              </a:spcBef>
            </a:pPr>
            <a:r>
              <a:rPr lang="cs-CZ" sz="1200">
                <a:latin typeface="Arial" panose="020B0604020202020204" pitchFamily="34" charset="0"/>
                <a:ea typeface="Times New Roman" panose="02020603050405020304" pitchFamily="18" charset="0"/>
              </a:rPr>
              <a:t>	</a:t>
            </a:r>
            <a:r>
              <a:rPr lang="cs-CZ" sz="1200" smtClean="0">
                <a:latin typeface="Arial" panose="020B0604020202020204" pitchFamily="34" charset="0"/>
                <a:ea typeface="Times New Roman" panose="02020603050405020304" pitchFamily="18" charset="0"/>
              </a:rPr>
              <a:t>právní </a:t>
            </a:r>
            <a:r>
              <a:rPr lang="cs-CZ" sz="1200">
                <a:latin typeface="Arial" panose="020B0604020202020204" pitchFamily="34" charset="0"/>
                <a:ea typeface="Times New Roman" panose="02020603050405020304" pitchFamily="18" charset="0"/>
              </a:rPr>
              <a:t>zástupce Havel, Holásek &amp; Partners s.r.o., Na Florenci 2116/15</a:t>
            </a:r>
            <a:r>
              <a:rPr lang="cs-CZ" sz="1200">
                <a:latin typeface="Times New Roman" panose="02020603050405020304" pitchFamily="18" charset="0"/>
                <a:ea typeface="Times New Roman" panose="02020603050405020304" pitchFamily="18" charset="0"/>
              </a:rPr>
              <a:t>, </a:t>
            </a:r>
            <a:r>
              <a:rPr lang="cs-CZ" sz="1200">
                <a:latin typeface="Arial" panose="020B0604020202020204" pitchFamily="34" charset="0"/>
                <a:ea typeface="Times New Roman" panose="02020603050405020304" pitchFamily="18" charset="0"/>
              </a:rPr>
              <a:t>110 00 Praha 1</a:t>
            </a:r>
            <a:endParaRPr lang="cs-CZ" sz="1200">
              <a:latin typeface="Times New Roman" panose="02020603050405020304" pitchFamily="18" charset="0"/>
              <a:ea typeface="Times New Roman" panose="02020603050405020304" pitchFamily="18" charset="0"/>
            </a:endParaRPr>
          </a:p>
          <a:p>
            <a:pPr marL="671513" indent="-671513">
              <a:spcBef>
                <a:spcPts val="375"/>
              </a:spcBef>
            </a:pPr>
            <a:r>
              <a:rPr lang="cs-CZ" sz="1200" b="1">
                <a:latin typeface="Arial" panose="020B0604020202020204" pitchFamily="34" charset="0"/>
                <a:ea typeface="Times New Roman" panose="02020603050405020304" pitchFamily="18" charset="0"/>
                <a:cs typeface="Times New Roman" panose="02020603050405020304" pitchFamily="18" charset="0"/>
              </a:rPr>
              <a:t>Stěžovatel:</a:t>
            </a:r>
            <a:r>
              <a:rPr lang="cs-CZ" sz="1200">
                <a:latin typeface="Arial" panose="020B0604020202020204" pitchFamily="34" charset="0"/>
                <a:ea typeface="Times New Roman" panose="02020603050405020304" pitchFamily="18" charset="0"/>
                <a:cs typeface="Times New Roman" panose="02020603050405020304" pitchFamily="18" charset="0"/>
              </a:rPr>
              <a:t>		soukromá osoba</a:t>
            </a:r>
            <a:endParaRPr lang="cs-CZ" sz="1200">
              <a:latin typeface="Times New Roman" panose="02020603050405020304" pitchFamily="18" charset="0"/>
              <a:ea typeface="Times New Roman" panose="02020603050405020304" pitchFamily="18" charset="0"/>
            </a:endParaRPr>
          </a:p>
          <a:p>
            <a:pPr>
              <a:spcBef>
                <a:spcPts val="375"/>
              </a:spcBef>
            </a:pPr>
            <a:r>
              <a:rPr lang="cs-CZ" sz="1200" b="1">
                <a:latin typeface="Arial" panose="020B0604020202020204" pitchFamily="34" charset="0"/>
                <a:ea typeface="Times New Roman" panose="02020603050405020304" pitchFamily="18" charset="0"/>
                <a:cs typeface="Times New Roman" panose="02020603050405020304" pitchFamily="18" charset="0"/>
              </a:rPr>
              <a:t>Médium:</a:t>
            </a:r>
            <a:r>
              <a:rPr lang="cs-CZ" sz="1200">
                <a:latin typeface="Arial" panose="020B0604020202020204" pitchFamily="34" charset="0"/>
                <a:ea typeface="Times New Roman" panose="02020603050405020304" pitchFamily="18" charset="0"/>
                <a:cs typeface="Times New Roman" panose="02020603050405020304" pitchFamily="18" charset="0"/>
              </a:rPr>
              <a:t>	TV</a:t>
            </a:r>
          </a:p>
          <a:p>
            <a:pPr>
              <a:spcBef>
                <a:spcPts val="375"/>
              </a:spcBef>
            </a:pPr>
            <a:r>
              <a:rPr lang="cs-CZ" sz="1050" b="1" smtClean="0">
                <a:latin typeface="Arial" panose="020B0604020202020204" pitchFamily="34" charset="0"/>
                <a:ea typeface="Times New Roman" panose="02020603050405020304" pitchFamily="18" charset="0"/>
              </a:rPr>
              <a:t>Stížnosti </a:t>
            </a:r>
            <a:r>
              <a:rPr lang="cs-CZ" sz="1050" b="1">
                <a:latin typeface="Arial" panose="020B0604020202020204" pitchFamily="34" charset="0"/>
                <a:ea typeface="Times New Roman" panose="02020603050405020304" pitchFamily="18" charset="0"/>
              </a:rPr>
              <a:t>na TV reklamu</a:t>
            </a:r>
            <a:r>
              <a:rPr lang="cs-CZ" sz="1050">
                <a:latin typeface="Arial" panose="020B0604020202020204" pitchFamily="34" charset="0"/>
                <a:ea typeface="Times New Roman" panose="02020603050405020304" pitchFamily="18" charset="0"/>
              </a:rPr>
              <a:t>, ve které je zmiňováno </a:t>
            </a:r>
            <a:r>
              <a:rPr lang="cs-CZ" sz="1050">
                <a:solidFill>
                  <a:srgbClr val="C00000"/>
                </a:solidFill>
                <a:latin typeface="Arial" panose="020B0604020202020204" pitchFamily="34" charset="0"/>
                <a:ea typeface="Times New Roman" panose="02020603050405020304" pitchFamily="18" charset="0"/>
              </a:rPr>
              <a:t>„…</a:t>
            </a:r>
            <a:r>
              <a:rPr lang="cs-CZ" sz="1050" i="1">
                <a:solidFill>
                  <a:srgbClr val="C00000"/>
                </a:solidFill>
                <a:latin typeface="Arial" panose="020B0604020202020204" pitchFamily="34" charset="0"/>
                <a:ea typeface="Times New Roman" panose="02020603050405020304" pitchFamily="18" charset="0"/>
              </a:rPr>
              <a:t>Váš soused z Boleslavi bude takhle malý</a:t>
            </a:r>
            <a:r>
              <a:rPr lang="cs-CZ" sz="1050">
                <a:solidFill>
                  <a:srgbClr val="C00000"/>
                </a:solidFill>
                <a:latin typeface="Arial" panose="020B0604020202020204" pitchFamily="34" charset="0"/>
                <a:ea typeface="Times New Roman" panose="02020603050405020304" pitchFamily="18" charset="0"/>
              </a:rPr>
              <a:t>“.</a:t>
            </a:r>
            <a:endParaRPr lang="cs-CZ" sz="1050">
              <a:solidFill>
                <a:srgbClr val="C00000"/>
              </a:solidFill>
              <a:latin typeface="Times New Roman" panose="02020603050405020304" pitchFamily="18" charset="0"/>
              <a:ea typeface="Times New Roman" panose="02020603050405020304" pitchFamily="18" charset="0"/>
            </a:endParaRPr>
          </a:p>
          <a:p>
            <a:pPr algn="just"/>
            <a:r>
              <a:rPr lang="cs-CZ" sz="1050">
                <a:latin typeface="Arial" panose="020B0604020202020204" pitchFamily="34" charset="0"/>
                <a:ea typeface="Times New Roman" panose="02020603050405020304" pitchFamily="18" charset="0"/>
              </a:rPr>
              <a:t>Jeden ze stěžovatelů uvádí:</a:t>
            </a:r>
            <a:r>
              <a:rPr lang="cs-CZ" sz="1050" i="1">
                <a:latin typeface="Arial" panose="020B0604020202020204" pitchFamily="34" charset="0"/>
                <a:ea typeface="Times New Roman" panose="02020603050405020304" pitchFamily="18" charset="0"/>
              </a:rPr>
              <a:t> </a:t>
            </a:r>
            <a:r>
              <a:rPr lang="cs-CZ" sz="1200" i="1">
                <a:latin typeface="Arial" panose="020B0604020202020204" pitchFamily="34" charset="0"/>
                <a:ea typeface="Times New Roman" panose="02020603050405020304" pitchFamily="18" charset="0"/>
              </a:rPr>
              <a:t>„Pro mne je nepřijatelná neškodně vypadající poznámka na konci reklamy, kde se hovoří o malém sousedovi z Mladé Boleslavi. Na českém trhu si všichni spojují právě s Mladou Boleslaví automobily Škoda a cca každé třetí nově prodané auto je právě této značky. Je tedy více než zřejmé o jakého souseda se </a:t>
            </a:r>
            <a:r>
              <a:rPr lang="cs-CZ" sz="1200" i="1">
                <a:solidFill>
                  <a:srgbClr val="C00000"/>
                </a:solidFill>
                <a:latin typeface="Arial" panose="020B0604020202020204" pitchFamily="34" charset="0"/>
                <a:ea typeface="Times New Roman" panose="02020603050405020304" pitchFamily="18" charset="0"/>
              </a:rPr>
              <a:t>v reklamě na Hyundai</a:t>
            </a:r>
            <a:r>
              <a:rPr lang="cs-CZ" sz="1200" i="1">
                <a:latin typeface="Arial" panose="020B0604020202020204" pitchFamily="34" charset="0"/>
                <a:ea typeface="Times New Roman" panose="02020603050405020304" pitchFamily="18" charset="0"/>
              </a:rPr>
              <a:t> jedná. Myslím, že takto konkrétní srovnání a povyšování se nad konkrétní konkurenční značku není v reklamě firmy Hyndai správné.“</a:t>
            </a:r>
            <a:endParaRPr lang="cs-CZ" sz="1200">
              <a:latin typeface="Times New Roman" panose="02020603050405020304" pitchFamily="18" charset="0"/>
              <a:ea typeface="Times New Roman" panose="02020603050405020304" pitchFamily="18" charset="0"/>
            </a:endParaRPr>
          </a:p>
          <a:p>
            <a:pPr algn="just"/>
            <a:r>
              <a:rPr lang="cs-CZ" sz="1200">
                <a:latin typeface="Arial" panose="020B0604020202020204" pitchFamily="34" charset="0"/>
                <a:ea typeface="Times New Roman" panose="02020603050405020304" pitchFamily="18" charset="0"/>
              </a:rPr>
              <a:t>Další stěžovatel žádá o zamezení vysílání této reklamy.</a:t>
            </a:r>
            <a:r>
              <a:rPr lang="cs-CZ" sz="1200" i="1">
                <a:latin typeface="Arial" panose="020B0604020202020204" pitchFamily="34" charset="0"/>
                <a:ea typeface="Times New Roman" panose="02020603050405020304" pitchFamily="18" charset="0"/>
              </a:rPr>
              <a:t> „ … poškozuje jiného výrobce automobilů. </a:t>
            </a:r>
            <a:endParaRPr lang="cs-CZ" sz="1200">
              <a:latin typeface="Times New Roman" panose="02020603050405020304" pitchFamily="18" charset="0"/>
              <a:ea typeface="Times New Roman" panose="02020603050405020304" pitchFamily="18" charset="0"/>
            </a:endParaRPr>
          </a:p>
          <a:p>
            <a:pPr algn="just"/>
            <a:r>
              <a:rPr lang="cs-CZ" sz="1200">
                <a:latin typeface="Arial" panose="020B0604020202020204" pitchFamily="34" charset="0"/>
                <a:ea typeface="Times New Roman" panose="02020603050405020304" pitchFamily="18" charset="0"/>
              </a:rPr>
              <a:t>Jiný klade dotaz:</a:t>
            </a:r>
            <a:r>
              <a:rPr lang="cs-CZ" sz="1200" i="1">
                <a:latin typeface="Arial" panose="020B0604020202020204" pitchFamily="34" charset="0"/>
                <a:ea typeface="Times New Roman" panose="02020603050405020304" pitchFamily="18" charset="0"/>
              </a:rPr>
              <a:t> „ …nemyslíte, že fa Hyundai Motor Czech to s atakováním mezí slušnosti a zákonnosti svých reklam už poněkud přehání? Nedávno ten nacistický lapsus s v Německu vyvinutým "nadautem" a teď zase ta </a:t>
            </a:r>
            <a:r>
              <a:rPr lang="cs-CZ" sz="1200" i="1">
                <a:solidFill>
                  <a:srgbClr val="C00000"/>
                </a:solidFill>
                <a:latin typeface="Arial" panose="020B0604020202020204" pitchFamily="34" charset="0"/>
                <a:ea typeface="Times New Roman" panose="02020603050405020304" pitchFamily="18" charset="0"/>
              </a:rPr>
              <a:t>Škodovku MB ponižující reklama.“</a:t>
            </a:r>
            <a:endParaRPr lang="cs-CZ" sz="1200">
              <a:solidFill>
                <a:srgbClr val="C00000"/>
              </a:solidFill>
              <a:latin typeface="Times New Roman" panose="02020603050405020304" pitchFamily="18" charset="0"/>
              <a:ea typeface="Times New Roman" panose="02020603050405020304" pitchFamily="18" charset="0"/>
            </a:endParaRPr>
          </a:p>
          <a:p>
            <a:pPr algn="just"/>
            <a:r>
              <a:rPr lang="cs-CZ" sz="1200" b="1">
                <a:latin typeface="Arial" panose="020B0604020202020204" pitchFamily="34" charset="0"/>
                <a:ea typeface="Times New Roman" panose="02020603050405020304" pitchFamily="18" charset="0"/>
              </a:rPr>
              <a:t>Rozhodnutí: stížnostem se vyhovuje, reklama je závadná </a:t>
            </a:r>
            <a:endParaRPr lang="cs-CZ" sz="1200" b="1">
              <a:latin typeface="Times New Roman" panose="02020603050405020304" pitchFamily="18" charset="0"/>
              <a:ea typeface="Times New Roman" panose="02020603050405020304" pitchFamily="18" charset="0"/>
            </a:endParaRPr>
          </a:p>
          <a:p>
            <a:r>
              <a:rPr lang="cs-CZ" sz="1200">
                <a:latin typeface="Arial" panose="020B0604020202020204" pitchFamily="34" charset="0"/>
                <a:ea typeface="Times New Roman" panose="02020603050405020304" pitchFamily="18" charset="0"/>
              </a:rPr>
              <a:t>O</a:t>
            </a:r>
            <a:r>
              <a:rPr lang="cs-CZ" sz="1200">
                <a:latin typeface="Arial" panose="020B0604020202020204" pitchFamily="34" charset="0"/>
                <a:ea typeface="Times New Roman" panose="02020603050405020304" pitchFamily="18" charset="0"/>
                <a:cs typeface="Times New Roman" panose="02020603050405020304" pitchFamily="18" charset="0"/>
              </a:rPr>
              <a:t>důvodnění: </a:t>
            </a:r>
            <a:endParaRPr lang="cs-CZ" sz="1200">
              <a:latin typeface="Times New Roman" panose="02020603050405020304" pitchFamily="18" charset="0"/>
              <a:ea typeface="Times New Roman" panose="02020603050405020304" pitchFamily="18" charset="0"/>
            </a:endParaRPr>
          </a:p>
          <a:p>
            <a:pPr algn="just"/>
            <a:r>
              <a:rPr lang="cs-CZ" sz="1200">
                <a:latin typeface="Arial" panose="020B0604020202020204" pitchFamily="34" charset="0"/>
                <a:ea typeface="Times New Roman" panose="02020603050405020304" pitchFamily="18" charset="0"/>
              </a:rPr>
              <a:t>Členové nezávislé Arbitrážní komise se seznámili s obsahem stížností a s vizuálem předmětné reklamy. </a:t>
            </a:r>
            <a:r>
              <a:rPr lang="cs-CZ" sz="1200" b="1">
                <a:latin typeface="Arial" panose="020B0604020202020204" pitchFamily="34" charset="0"/>
                <a:ea typeface="Times New Roman" panose="02020603050405020304" pitchFamily="18" charset="0"/>
              </a:rPr>
              <a:t>Zadavatel </a:t>
            </a:r>
            <a:r>
              <a:rPr lang="cs-CZ" sz="1200">
                <a:latin typeface="Arial" panose="020B0604020202020204" pitchFamily="34" charset="0"/>
                <a:ea typeface="Times New Roman" panose="02020603050405020304" pitchFamily="18" charset="0"/>
              </a:rPr>
              <a:t>požádal Radu pro reklamu o prodloužení termínu k podání svého vyjádření. To však do doby jednání Arbitrážní komise </a:t>
            </a:r>
            <a:r>
              <a:rPr lang="cs-CZ" sz="1200">
                <a:solidFill>
                  <a:srgbClr val="0070C0"/>
                </a:solidFill>
                <a:latin typeface="Arial" panose="020B0604020202020204" pitchFamily="34" charset="0"/>
                <a:ea typeface="Times New Roman" panose="02020603050405020304" pitchFamily="18" charset="0"/>
              </a:rPr>
              <a:t>nebylo doručeno</a:t>
            </a:r>
            <a:r>
              <a:rPr lang="cs-CZ" sz="1200">
                <a:latin typeface="Arial" panose="020B0604020202020204" pitchFamily="34" charset="0"/>
                <a:ea typeface="Times New Roman" panose="02020603050405020304" pitchFamily="18" charset="0"/>
              </a:rPr>
              <a:t>. Arbitrážní komise proto rozhodovala bez znalosti stanoviska zadavatele</a:t>
            </a:r>
            <a:r>
              <a:rPr lang="cs-CZ" sz="1200" smtClean="0">
                <a:latin typeface="Arial" panose="020B0604020202020204" pitchFamily="34" charset="0"/>
                <a:ea typeface="Times New Roman" panose="02020603050405020304" pitchFamily="18" charset="0"/>
              </a:rPr>
              <a:t>.</a:t>
            </a:r>
          </a:p>
          <a:p>
            <a:pPr algn="just"/>
            <a:endParaRPr lang="cs-CZ" sz="1200">
              <a:latin typeface="Times New Roman" panose="02020603050405020304" pitchFamily="18" charset="0"/>
              <a:ea typeface="Times New Roman" panose="02020603050405020304" pitchFamily="18" charset="0"/>
            </a:endParaRPr>
          </a:p>
          <a:p>
            <a:pPr algn="just">
              <a:tabLst>
                <a:tab pos="68580" algn="l"/>
              </a:tabLst>
            </a:pPr>
            <a:r>
              <a:rPr lang="cs-CZ" sz="1200">
                <a:latin typeface="Arial" panose="020B0604020202020204" pitchFamily="34" charset="0"/>
                <a:ea typeface="Times New Roman" panose="02020603050405020304" pitchFamily="18" charset="0"/>
              </a:rPr>
              <a:t>Podle názoru většiny členů </a:t>
            </a:r>
            <a:r>
              <a:rPr lang="cs-CZ" sz="1200" b="1">
                <a:latin typeface="Arial" panose="020B0604020202020204" pitchFamily="34" charset="0"/>
                <a:ea typeface="Times New Roman" panose="02020603050405020304" pitchFamily="18" charset="0"/>
              </a:rPr>
              <a:t>Arbitrážní komise </a:t>
            </a:r>
            <a:r>
              <a:rPr lang="cs-CZ" sz="1200" b="1">
                <a:solidFill>
                  <a:srgbClr val="C00000"/>
                </a:solidFill>
                <a:latin typeface="Arial" panose="020B0604020202020204" pitchFamily="34" charset="0"/>
                <a:ea typeface="Times New Roman" panose="02020603050405020304" pitchFamily="18" charset="0"/>
              </a:rPr>
              <a:t>jde o dehonestaci konkurenta</a:t>
            </a:r>
            <a:r>
              <a:rPr lang="cs-CZ" sz="1200">
                <a:solidFill>
                  <a:srgbClr val="C00000"/>
                </a:solidFill>
                <a:latin typeface="Arial" panose="020B0604020202020204" pitchFamily="34" charset="0"/>
                <a:ea typeface="Times New Roman" panose="02020603050405020304" pitchFamily="18" charset="0"/>
              </a:rPr>
              <a:t>. </a:t>
            </a:r>
          </a:p>
          <a:p>
            <a:pPr algn="just">
              <a:tabLst>
                <a:tab pos="68580" algn="l"/>
              </a:tabLst>
            </a:pPr>
            <a:r>
              <a:rPr lang="cs-CZ" sz="1200" u="sng">
                <a:latin typeface="Arial" panose="020B0604020202020204" pitchFamily="34" charset="0"/>
                <a:ea typeface="Times New Roman" panose="02020603050405020304" pitchFamily="18" charset="0"/>
              </a:rPr>
              <a:t>Článek 3.3 </a:t>
            </a:r>
            <a:r>
              <a:rPr lang="cs-CZ" sz="1200">
                <a:latin typeface="Arial" panose="020B0604020202020204" pitchFamily="34" charset="0"/>
                <a:ea typeface="Times New Roman" panose="02020603050405020304" pitchFamily="18" charset="0"/>
              </a:rPr>
              <a:t>(Základní požadavky na reklamu) Kapitoly I (Úvodní ustanovení) Kodexu reklamy stanoví, že „reklama musí respektovat zásady čestného soutěžení konkurentů“. </a:t>
            </a:r>
            <a:endParaRPr lang="cs-CZ" sz="1200">
              <a:latin typeface="Times New Roman" panose="02020603050405020304" pitchFamily="18" charset="0"/>
              <a:ea typeface="Times New Roman" panose="02020603050405020304" pitchFamily="18" charset="0"/>
            </a:endParaRPr>
          </a:p>
          <a:p>
            <a:pPr algn="just">
              <a:tabLst>
                <a:tab pos="68580" algn="l"/>
              </a:tabLst>
            </a:pPr>
            <a:r>
              <a:rPr lang="cs-CZ" sz="1200" u="sng">
                <a:latin typeface="Arial" panose="020B0604020202020204" pitchFamily="34" charset="0"/>
                <a:ea typeface="Times New Roman" panose="02020603050405020304" pitchFamily="18" charset="0"/>
              </a:rPr>
              <a:t>Článek 3 </a:t>
            </a:r>
            <a:r>
              <a:rPr lang="cs-CZ" sz="1200">
                <a:latin typeface="Arial" panose="020B0604020202020204" pitchFamily="34" charset="0"/>
                <a:ea typeface="Times New Roman" panose="02020603050405020304" pitchFamily="18" charset="0"/>
              </a:rPr>
              <a:t>(Očerňování a zlehčování soutěžitelů) Kapitoly III (Zvláštní požadavky na reklamu) stanoví, že </a:t>
            </a:r>
            <a:r>
              <a:rPr lang="cs-CZ" sz="1200">
                <a:solidFill>
                  <a:srgbClr val="C00000"/>
                </a:solidFill>
                <a:latin typeface="Arial" panose="020B0604020202020204" pitchFamily="34" charset="0"/>
                <a:ea typeface="Times New Roman" panose="02020603050405020304" pitchFamily="18" charset="0"/>
              </a:rPr>
              <a:t>„reklama nesmí útočit na jiné produkty, inzerenty nebo reklamy a nesmí se snažit tyto výrobky, inzerenty či reklamy diskreditovat, a to ani přímo ani nepřímo“.</a:t>
            </a:r>
            <a:endParaRPr lang="cs-CZ" sz="1200">
              <a:solidFill>
                <a:srgbClr val="C00000"/>
              </a:solidFill>
              <a:latin typeface="Times New Roman" panose="02020603050405020304" pitchFamily="18" charset="0"/>
              <a:ea typeface="Times New Roman" panose="02020603050405020304" pitchFamily="18" charset="0"/>
            </a:endParaRPr>
          </a:p>
          <a:p>
            <a:r>
              <a:rPr lang="cs-CZ" sz="1200">
                <a:latin typeface="Arial" panose="020B0604020202020204" pitchFamily="34" charset="0"/>
                <a:ea typeface="Times New Roman" panose="02020603050405020304" pitchFamily="18" charset="0"/>
              </a:rPr>
              <a:t>Podle většiny členů Arbitrážní komise k porušení těchto ustanovení Kodexu reklamy v případě předmětné reklamy došlo.</a:t>
            </a:r>
            <a:endParaRPr lang="cs-CZ" sz="1200">
              <a:latin typeface="Times New Roman" panose="02020603050405020304" pitchFamily="18" charset="0"/>
              <a:ea typeface="Times New Roman" panose="02020603050405020304" pitchFamily="18" charset="0"/>
            </a:endParaRPr>
          </a:p>
          <a:p>
            <a:pPr algn="just"/>
            <a:r>
              <a:rPr lang="cs-CZ" sz="1200">
                <a:latin typeface="Arial" panose="020B0604020202020204" pitchFamily="34" charset="0"/>
                <a:ea typeface="Times New Roman" panose="02020603050405020304" pitchFamily="18" charset="0"/>
              </a:rPr>
              <a:t>Ve smyslu článku 12 Jednacího řádu RPR může zadavatel, resp. reklamní agentura ve lhůtě 7 dnů od doručení rozhodnutí podat prostřednictvím sekretariátu RPR protest, kterým se bude zabývat Arbitrážní komise. Podání protestu nemá odkladný účinek.</a:t>
            </a:r>
          </a:p>
          <a:p>
            <a:pPr algn="just"/>
            <a:r>
              <a:rPr lang="cs-CZ" sz="900" smtClean="0">
                <a:latin typeface="Times New Roman" panose="02020603050405020304" pitchFamily="18" charset="0"/>
                <a:ea typeface="Times New Roman" panose="02020603050405020304" pitchFamily="18" charset="0"/>
              </a:rPr>
              <a:t>    </a:t>
            </a:r>
          </a:p>
          <a:p>
            <a:r>
              <a:rPr lang="cs-CZ" sz="900" b="1" smtClean="0">
                <a:latin typeface="Arial" panose="020B0604020202020204" pitchFamily="34" charset="0"/>
                <a:ea typeface="Times New Roman" panose="02020603050405020304" pitchFamily="18" charset="0"/>
              </a:rPr>
              <a:t>V</a:t>
            </a:r>
            <a:r>
              <a:rPr lang="cs-CZ" sz="900" b="1">
                <a:latin typeface="Arial" panose="020B0604020202020204" pitchFamily="34" charset="0"/>
                <a:ea typeface="Times New Roman" panose="02020603050405020304" pitchFamily="18" charset="0"/>
              </a:rPr>
              <a:t> Praze dne 9. března 2015</a:t>
            </a:r>
            <a:r>
              <a:rPr lang="cs-CZ" sz="900" b="1">
                <a:latin typeface="Arial" panose="020B0604020202020204" pitchFamily="34" charset="0"/>
                <a:ea typeface="Times New Roman" panose="02020603050405020304" pitchFamily="18" charset="0"/>
                <a:cs typeface="Times New Roman" panose="02020603050405020304" pitchFamily="18" charset="0"/>
              </a:rPr>
              <a:t>   </a:t>
            </a:r>
            <a:r>
              <a:rPr lang="cs-CZ" sz="900">
                <a:latin typeface="Arial" panose="020B0604020202020204" pitchFamily="34" charset="0"/>
                <a:ea typeface="Times New Roman" panose="02020603050405020304" pitchFamily="18" charset="0"/>
                <a:cs typeface="Times New Roman" panose="02020603050405020304" pitchFamily="18" charset="0"/>
              </a:rPr>
              <a:t> </a:t>
            </a:r>
            <a:r>
              <a:rPr lang="cs-CZ" sz="900" smtClean="0">
                <a:latin typeface="Arial" panose="020B0604020202020204" pitchFamily="34" charset="0"/>
                <a:ea typeface="Times New Roman" panose="02020603050405020304" pitchFamily="18" charset="0"/>
                <a:cs typeface="Times New Roman" panose="02020603050405020304" pitchFamily="18" charset="0"/>
              </a:rPr>
              <a:t>          </a:t>
            </a:r>
            <a:r>
              <a:rPr lang="cs-CZ" altLang="cs-CZ" sz="900">
                <a:latin typeface="Arial" panose="020B0604020202020204" pitchFamily="34" charset="0"/>
                <a:hlinkClick r:id="rId2"/>
              </a:rPr>
              <a:t>https://www.idnes.cz/ekonomika/podniky/srovnavaci-reklama-hyundai-nezabrala.A150403_075544_ekoakcie_suj</a:t>
            </a:r>
            <a:endParaRPr lang="cs-CZ" altLang="cs-CZ" sz="900">
              <a:latin typeface="Arial" panose="020B0604020202020204" pitchFamily="34" charset="0"/>
            </a:endParaRPr>
          </a:p>
          <a:p>
            <a:endParaRPr lang="cs-CZ" sz="9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05814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116632"/>
            <a:ext cx="8640960" cy="6624736"/>
          </a:xfrm>
          <a:solidFill>
            <a:schemeClr val="bg1"/>
          </a:solidFill>
        </p:spPr>
        <p:txBody>
          <a:bodyPr>
            <a:normAutofit lnSpcReduction="10000"/>
          </a:bodyPr>
          <a:lstStyle/>
          <a:p>
            <a:pPr marL="0" indent="0" algn="ctr">
              <a:buNone/>
            </a:pPr>
            <a:r>
              <a:rPr lang="cs-CZ" sz="2000" b="1" smtClean="0"/>
              <a:t>Veřejnoprávní ochrana</a:t>
            </a:r>
          </a:p>
          <a:p>
            <a:pPr marL="457200" indent="-457200">
              <a:buAutoNum type="alphaUcParenR"/>
            </a:pPr>
            <a:r>
              <a:rPr lang="cs-CZ" sz="1800" b="1" smtClean="0"/>
              <a:t>Správně-právní</a:t>
            </a:r>
          </a:p>
          <a:p>
            <a:pPr lvl="0">
              <a:spcBef>
                <a:spcPts val="0"/>
              </a:spcBef>
              <a:buFontTx/>
              <a:buChar char="-"/>
              <a:defRPr/>
            </a:pPr>
            <a:r>
              <a:rPr lang="cs-CZ" sz="1600" b="1" smtClean="0">
                <a:solidFill>
                  <a:srgbClr val="7030A0"/>
                </a:solidFill>
              </a:rPr>
              <a:t>zákon č. 40/1995 Sb., o </a:t>
            </a:r>
            <a:r>
              <a:rPr lang="cs-CZ" sz="1600" b="1">
                <a:solidFill>
                  <a:srgbClr val="7030A0"/>
                </a:solidFill>
              </a:rPr>
              <a:t>regulaci </a:t>
            </a:r>
            <a:r>
              <a:rPr lang="cs-CZ" sz="1600" b="1" smtClean="0">
                <a:solidFill>
                  <a:srgbClr val="7030A0"/>
                </a:solidFill>
              </a:rPr>
              <a:t>reklamy</a:t>
            </a:r>
            <a:r>
              <a:rPr lang="cs-CZ" sz="1600" b="1">
                <a:solidFill>
                  <a:srgbClr val="7030A0"/>
                </a:solidFill>
              </a:rPr>
              <a:t> </a:t>
            </a:r>
            <a:endParaRPr lang="cs-CZ" sz="1600" b="1" smtClean="0">
              <a:solidFill>
                <a:srgbClr val="7030A0"/>
              </a:solidFill>
            </a:endParaRPr>
          </a:p>
          <a:p>
            <a:pPr marL="0" lvl="0" indent="0">
              <a:spcBef>
                <a:spcPts val="0"/>
              </a:spcBef>
              <a:buNone/>
              <a:defRPr/>
            </a:pPr>
            <a:r>
              <a:rPr lang="cs-CZ" sz="1600">
                <a:solidFill>
                  <a:srgbClr val="7030A0"/>
                </a:solidFill>
              </a:rPr>
              <a:t>	</a:t>
            </a:r>
            <a:r>
              <a:rPr lang="cs-CZ" sz="1600" smtClean="0">
                <a:solidFill>
                  <a:prstClr val="black"/>
                </a:solidFill>
              </a:rPr>
              <a:t>(</a:t>
            </a:r>
            <a:r>
              <a:rPr lang="pl-PL" sz="1600" smtClean="0">
                <a:solidFill>
                  <a:prstClr val="black"/>
                </a:solidFill>
              </a:rPr>
              <a:t>reklama, </a:t>
            </a:r>
            <a:r>
              <a:rPr lang="pl-PL" sz="1600">
                <a:solidFill>
                  <a:prstClr val="black"/>
                </a:solidFill>
              </a:rPr>
              <a:t>která je nekalou obchodní praktikou</a:t>
            </a:r>
            <a:r>
              <a:rPr lang="cs-CZ" sz="1600" smtClean="0">
                <a:solidFill>
                  <a:prstClr val="black"/>
                </a:solidFill>
              </a:rPr>
              <a:t>, reklama srovnávací) </a:t>
            </a:r>
          </a:p>
          <a:p>
            <a:pPr marL="0" lvl="0" indent="0">
              <a:spcBef>
                <a:spcPts val="0"/>
              </a:spcBef>
              <a:buNone/>
              <a:defRPr/>
            </a:pPr>
            <a:r>
              <a:rPr lang="cs-CZ" sz="1600" smtClean="0">
                <a:solidFill>
                  <a:prstClr val="black"/>
                </a:solidFill>
              </a:rPr>
              <a:t>         </a:t>
            </a:r>
            <a:r>
              <a:rPr lang="cs-CZ" sz="1600" u="sng" smtClean="0">
                <a:solidFill>
                  <a:prstClr val="black"/>
                </a:solidFill>
              </a:rPr>
              <a:t>správní řízení:</a:t>
            </a:r>
            <a:r>
              <a:rPr lang="cs-CZ" sz="1600" smtClean="0">
                <a:solidFill>
                  <a:prstClr val="black"/>
                </a:solidFill>
              </a:rPr>
              <a:t> </a:t>
            </a:r>
            <a:r>
              <a:rPr lang="cs-CZ" sz="1600" smtClean="0">
                <a:solidFill>
                  <a:srgbClr val="C00000"/>
                </a:solidFill>
              </a:rPr>
              <a:t>přestupky</a:t>
            </a:r>
            <a:r>
              <a:rPr lang="cs-CZ" sz="1600" smtClean="0">
                <a:solidFill>
                  <a:prstClr val="black"/>
                </a:solidFill>
              </a:rPr>
              <a:t> (zvlášť pro šiřitele, zadavatele a zpracovatele reklamy) </a:t>
            </a:r>
          </a:p>
          <a:p>
            <a:pPr marL="0" lvl="0" indent="0">
              <a:spcBef>
                <a:spcPts val="0"/>
              </a:spcBef>
              <a:buNone/>
              <a:defRPr/>
            </a:pPr>
            <a:r>
              <a:rPr lang="cs-CZ" sz="1600">
                <a:solidFill>
                  <a:prstClr val="black"/>
                </a:solidFill>
              </a:rPr>
              <a:t>	</a:t>
            </a:r>
            <a:r>
              <a:rPr lang="cs-CZ" sz="1600" smtClean="0">
                <a:solidFill>
                  <a:prstClr val="black"/>
                </a:solidFill>
              </a:rPr>
              <a:t>               + </a:t>
            </a:r>
            <a:r>
              <a:rPr lang="cs-CZ" sz="1600" smtClean="0">
                <a:solidFill>
                  <a:srgbClr val="C00000"/>
                </a:solidFill>
              </a:rPr>
              <a:t>pokuty až do 5 mil. Kč </a:t>
            </a:r>
            <a:r>
              <a:rPr lang="cs-CZ" sz="1600" smtClean="0">
                <a:solidFill>
                  <a:prstClr val="black"/>
                </a:solidFill>
              </a:rPr>
              <a:t>(od přísluš. orgánů dozoru: RRTV, SÚKL, Min.zdravotn., 		               ÚSKVBL, ÚOOÚ, živnost.úřady</a:t>
            </a:r>
            <a:r>
              <a:rPr lang="cs-CZ" sz="1600">
                <a:solidFill>
                  <a:prstClr val="black"/>
                </a:solidFill>
              </a:rPr>
              <a:t>, celní úřady </a:t>
            </a:r>
            <a:r>
              <a:rPr lang="cs-CZ" sz="1600" smtClean="0">
                <a:solidFill>
                  <a:prstClr val="black"/>
                </a:solidFill>
              </a:rPr>
              <a:t>aj.)</a:t>
            </a:r>
          </a:p>
          <a:p>
            <a:pPr marL="0" lvl="0" indent="0">
              <a:spcBef>
                <a:spcPts val="0"/>
              </a:spcBef>
              <a:buNone/>
              <a:defRPr/>
            </a:pPr>
            <a:endParaRPr lang="cs-CZ" sz="1600" smtClean="0">
              <a:solidFill>
                <a:prstClr val="black"/>
              </a:solidFill>
            </a:endParaRPr>
          </a:p>
          <a:p>
            <a:pPr marL="0" lvl="0" indent="0">
              <a:spcBef>
                <a:spcPts val="0"/>
              </a:spcBef>
              <a:buNone/>
              <a:defRPr/>
            </a:pPr>
            <a:r>
              <a:rPr lang="cs-CZ" sz="1600" smtClean="0">
                <a:solidFill>
                  <a:prstClr val="black"/>
                </a:solidFill>
              </a:rPr>
              <a:t>-      </a:t>
            </a:r>
            <a:r>
              <a:rPr lang="cs-CZ" sz="1600" b="1" smtClean="0">
                <a:solidFill>
                  <a:srgbClr val="7030A0"/>
                </a:solidFill>
              </a:rPr>
              <a:t>zákon č. 634/1992 Sb., o ochraně  spotřebitele </a:t>
            </a:r>
          </a:p>
          <a:p>
            <a:pPr marL="0" lvl="0" indent="0">
              <a:spcBef>
                <a:spcPts val="0"/>
              </a:spcBef>
              <a:buNone/>
              <a:defRPr/>
            </a:pPr>
            <a:r>
              <a:rPr lang="cs-CZ" sz="1600" smtClean="0">
                <a:solidFill>
                  <a:prstClr val="black"/>
                </a:solidFill>
              </a:rPr>
              <a:t>        (příloha č. 1 a č. 2 – seznam </a:t>
            </a:r>
            <a:r>
              <a:rPr lang="cs-CZ" sz="1600" i="1" smtClean="0">
                <a:solidFill>
                  <a:prstClr val="black"/>
                </a:solidFill>
              </a:rPr>
              <a:t>per se </a:t>
            </a:r>
            <a:r>
              <a:rPr lang="cs-CZ" sz="1600" smtClean="0">
                <a:solidFill>
                  <a:prstClr val="black"/>
                </a:solidFill>
              </a:rPr>
              <a:t>nekalých obchodních praktik - klamavé a agresivní)</a:t>
            </a:r>
          </a:p>
          <a:p>
            <a:pPr marL="0" lvl="0" indent="0">
              <a:spcBef>
                <a:spcPts val="0"/>
              </a:spcBef>
              <a:buNone/>
              <a:defRPr/>
            </a:pPr>
            <a:r>
              <a:rPr lang="cs-CZ" sz="1600" smtClean="0">
                <a:solidFill>
                  <a:prstClr val="black"/>
                </a:solidFill>
              </a:rPr>
              <a:t>         </a:t>
            </a:r>
            <a:r>
              <a:rPr lang="cs-CZ" sz="1600" u="sng" smtClean="0">
                <a:solidFill>
                  <a:prstClr val="black"/>
                </a:solidFill>
              </a:rPr>
              <a:t>mimosoudní </a:t>
            </a:r>
            <a:r>
              <a:rPr lang="cs-CZ" sz="1600" u="sng">
                <a:solidFill>
                  <a:prstClr val="black"/>
                </a:solidFill>
              </a:rPr>
              <a:t>řešení spotřebitelských </a:t>
            </a:r>
            <a:r>
              <a:rPr lang="cs-CZ" sz="1600" u="sng" smtClean="0">
                <a:solidFill>
                  <a:prstClr val="black"/>
                </a:solidFill>
              </a:rPr>
              <a:t>sporů </a:t>
            </a:r>
            <a:r>
              <a:rPr lang="cs-CZ" sz="1600" smtClean="0">
                <a:solidFill>
                  <a:prstClr val="black"/>
                </a:solidFill>
              </a:rPr>
              <a:t> (na návrh </a:t>
            </a:r>
            <a:r>
              <a:rPr lang="cs-CZ" sz="1600" smtClean="0">
                <a:solidFill>
                  <a:srgbClr val="0070C0"/>
                </a:solidFill>
              </a:rPr>
              <a:t>spotřebitele </a:t>
            </a:r>
            <a:r>
              <a:rPr lang="cs-CZ" sz="1600" smtClean="0">
                <a:solidFill>
                  <a:prstClr val="black"/>
                </a:solidFill>
              </a:rPr>
              <a:t>ČOI /jiný orgán)</a:t>
            </a:r>
            <a:endParaRPr lang="cs-CZ" sz="1600" u="sng" smtClean="0">
              <a:solidFill>
                <a:prstClr val="black"/>
              </a:solidFill>
            </a:endParaRPr>
          </a:p>
          <a:p>
            <a:pPr marL="0" lvl="0" indent="0">
              <a:spcBef>
                <a:spcPts val="0"/>
              </a:spcBef>
              <a:buNone/>
              <a:defRPr/>
            </a:pPr>
            <a:r>
              <a:rPr lang="cs-CZ" sz="1600">
                <a:solidFill>
                  <a:prstClr val="black"/>
                </a:solidFill>
              </a:rPr>
              <a:t> </a:t>
            </a:r>
            <a:r>
              <a:rPr lang="cs-CZ" sz="1600" smtClean="0">
                <a:solidFill>
                  <a:prstClr val="black"/>
                </a:solidFill>
              </a:rPr>
              <a:t>        </a:t>
            </a:r>
            <a:r>
              <a:rPr lang="cs-CZ" sz="1600" u="sng" smtClean="0">
                <a:solidFill>
                  <a:prstClr val="black"/>
                </a:solidFill>
              </a:rPr>
              <a:t>správní </a:t>
            </a:r>
            <a:r>
              <a:rPr lang="cs-CZ" sz="1600" u="sng">
                <a:solidFill>
                  <a:prstClr val="black"/>
                </a:solidFill>
              </a:rPr>
              <a:t>řízení:</a:t>
            </a:r>
            <a:r>
              <a:rPr lang="cs-CZ" sz="1600">
                <a:solidFill>
                  <a:prstClr val="black"/>
                </a:solidFill>
              </a:rPr>
              <a:t> </a:t>
            </a:r>
            <a:r>
              <a:rPr lang="cs-CZ" sz="1600">
                <a:solidFill>
                  <a:srgbClr val="C00000"/>
                </a:solidFill>
              </a:rPr>
              <a:t>přestupky</a:t>
            </a:r>
            <a:r>
              <a:rPr lang="cs-CZ" sz="1600">
                <a:solidFill>
                  <a:prstClr val="black"/>
                </a:solidFill>
              </a:rPr>
              <a:t> </a:t>
            </a:r>
            <a:r>
              <a:rPr lang="cs-CZ" sz="1600" smtClean="0">
                <a:solidFill>
                  <a:prstClr val="black"/>
                </a:solidFill>
              </a:rPr>
              <a:t>(zvlášť pro výrobce</a:t>
            </a:r>
            <a:r>
              <a:rPr lang="cs-CZ" sz="1600">
                <a:solidFill>
                  <a:prstClr val="black"/>
                </a:solidFill>
              </a:rPr>
              <a:t>, dovozce, vývozce, </a:t>
            </a:r>
            <a:r>
              <a:rPr lang="cs-CZ" sz="1600" smtClean="0">
                <a:solidFill>
                  <a:prstClr val="black"/>
                </a:solidFill>
              </a:rPr>
              <a:t>dodavatele, prodávajícího 	   	               nebo jiného podnikatele) </a:t>
            </a:r>
          </a:p>
          <a:p>
            <a:pPr marL="0" lvl="0" indent="0">
              <a:spcBef>
                <a:spcPts val="0"/>
              </a:spcBef>
              <a:buNone/>
              <a:defRPr/>
            </a:pPr>
            <a:r>
              <a:rPr lang="cs-CZ" sz="1600">
                <a:solidFill>
                  <a:prstClr val="black"/>
                </a:solidFill>
              </a:rPr>
              <a:t>	</a:t>
            </a:r>
            <a:r>
              <a:rPr lang="cs-CZ" sz="1600" smtClean="0">
                <a:solidFill>
                  <a:prstClr val="black"/>
                </a:solidFill>
              </a:rPr>
              <a:t>               + </a:t>
            </a:r>
            <a:r>
              <a:rPr lang="cs-CZ" sz="1600">
                <a:solidFill>
                  <a:srgbClr val="C00000"/>
                </a:solidFill>
              </a:rPr>
              <a:t>pokuty až do </a:t>
            </a:r>
            <a:r>
              <a:rPr lang="cs-CZ" sz="1600" smtClean="0">
                <a:solidFill>
                  <a:srgbClr val="C00000"/>
                </a:solidFill>
              </a:rPr>
              <a:t>5 </a:t>
            </a:r>
            <a:r>
              <a:rPr lang="cs-CZ" sz="1600">
                <a:solidFill>
                  <a:srgbClr val="C00000"/>
                </a:solidFill>
              </a:rPr>
              <a:t>mil. </a:t>
            </a:r>
            <a:r>
              <a:rPr lang="cs-CZ" sz="1600" smtClean="0">
                <a:solidFill>
                  <a:srgbClr val="C00000"/>
                </a:solidFill>
              </a:rPr>
              <a:t>Kč / 50 mil. Kč </a:t>
            </a:r>
            <a:r>
              <a:rPr lang="cs-CZ" sz="1600">
                <a:solidFill>
                  <a:prstClr val="black"/>
                </a:solidFill>
              </a:rPr>
              <a:t>(od přísluš. </a:t>
            </a:r>
            <a:r>
              <a:rPr lang="cs-CZ" sz="1600" smtClean="0">
                <a:solidFill>
                  <a:prstClr val="black"/>
                </a:solidFill>
              </a:rPr>
              <a:t>orgánů dozoru: ČOI, SZPI, ČNB,            	                ČTÚ, SÚKL, hyg. stanice, živnost.úřady, celní úřady aj.)</a:t>
            </a:r>
          </a:p>
          <a:p>
            <a:pPr marL="0" lvl="0" indent="0">
              <a:spcBef>
                <a:spcPts val="0"/>
              </a:spcBef>
              <a:buNone/>
              <a:defRPr/>
            </a:pPr>
            <a:r>
              <a:rPr lang="cs-CZ" sz="1600" smtClean="0">
                <a:solidFill>
                  <a:prstClr val="black"/>
                </a:solidFill>
              </a:rPr>
              <a:t>        </a:t>
            </a:r>
            <a:r>
              <a:rPr lang="cs-CZ" sz="1600" smtClean="0">
                <a:solidFill>
                  <a:srgbClr val="0070C0"/>
                </a:solidFill>
              </a:rPr>
              <a:t>sdružení </a:t>
            </a:r>
            <a:r>
              <a:rPr lang="cs-CZ" sz="1600">
                <a:solidFill>
                  <a:srgbClr val="0070C0"/>
                </a:solidFill>
              </a:rPr>
              <a:t>spotřebitelů a </a:t>
            </a:r>
            <a:r>
              <a:rPr lang="cs-CZ" sz="1600" smtClean="0">
                <a:solidFill>
                  <a:srgbClr val="0070C0"/>
                </a:solidFill>
              </a:rPr>
              <a:t>jiné právnické osoby založené </a:t>
            </a:r>
            <a:r>
              <a:rPr lang="cs-CZ" sz="1600">
                <a:solidFill>
                  <a:srgbClr val="0070C0"/>
                </a:solidFill>
              </a:rPr>
              <a:t>k ochraně </a:t>
            </a:r>
            <a:r>
              <a:rPr lang="cs-CZ" sz="1600" smtClean="0">
                <a:solidFill>
                  <a:srgbClr val="0070C0"/>
                </a:solidFill>
              </a:rPr>
              <a:t>spotřebitele</a:t>
            </a:r>
            <a:r>
              <a:rPr lang="cs-CZ" sz="1600" smtClean="0">
                <a:solidFill>
                  <a:prstClr val="black"/>
                </a:solidFill>
              </a:rPr>
              <a:t>:</a:t>
            </a:r>
          </a:p>
          <a:p>
            <a:pPr marL="0" lvl="0" indent="0">
              <a:spcBef>
                <a:spcPts val="0"/>
              </a:spcBef>
              <a:buNone/>
              <a:defRPr/>
            </a:pPr>
            <a:r>
              <a:rPr lang="cs-CZ" sz="1600" smtClean="0">
                <a:solidFill>
                  <a:prstClr val="black"/>
                </a:solidFill>
              </a:rPr>
              <a:t>          - </a:t>
            </a:r>
            <a:r>
              <a:rPr lang="cs-CZ" sz="1600" u="sng" smtClean="0">
                <a:solidFill>
                  <a:prstClr val="black"/>
                </a:solidFill>
              </a:rPr>
              <a:t>návrh </a:t>
            </a:r>
            <a:r>
              <a:rPr lang="cs-CZ" sz="1600" u="sng">
                <a:solidFill>
                  <a:prstClr val="black"/>
                </a:solidFill>
              </a:rPr>
              <a:t>na zahájení řízení u soudu</a:t>
            </a:r>
            <a:r>
              <a:rPr lang="cs-CZ" sz="1600">
                <a:solidFill>
                  <a:prstClr val="black"/>
                </a:solidFill>
              </a:rPr>
              <a:t> o zdržení se protiprávního jednání ve věci ochrany práv </a:t>
            </a:r>
            <a:r>
              <a:rPr lang="cs-CZ" sz="1600" smtClean="0">
                <a:solidFill>
                  <a:prstClr val="black"/>
                </a:solidFill>
              </a:rPr>
              <a:t>	                	spotřebitelů,</a:t>
            </a:r>
          </a:p>
          <a:p>
            <a:pPr marL="0" lvl="0" indent="0">
              <a:spcBef>
                <a:spcPts val="0"/>
              </a:spcBef>
              <a:buNone/>
              <a:defRPr/>
            </a:pPr>
            <a:r>
              <a:rPr lang="cs-CZ" sz="1600" smtClean="0">
                <a:solidFill>
                  <a:prstClr val="black"/>
                </a:solidFill>
              </a:rPr>
              <a:t>          - </a:t>
            </a:r>
            <a:r>
              <a:rPr lang="cs-CZ" sz="1600" u="sng">
                <a:solidFill>
                  <a:prstClr val="black"/>
                </a:solidFill>
              </a:rPr>
              <a:t>podněty</a:t>
            </a:r>
            <a:r>
              <a:rPr lang="cs-CZ" sz="1600">
                <a:solidFill>
                  <a:prstClr val="black"/>
                </a:solidFill>
              </a:rPr>
              <a:t> orgánům veřejné správy </a:t>
            </a:r>
          </a:p>
          <a:p>
            <a:pPr marL="0" lvl="0" indent="0">
              <a:spcBef>
                <a:spcPts val="0"/>
              </a:spcBef>
              <a:buNone/>
              <a:defRPr/>
            </a:pPr>
            <a:endParaRPr lang="cs-CZ" sz="1600">
              <a:solidFill>
                <a:prstClr val="black"/>
              </a:solidFill>
            </a:endParaRPr>
          </a:p>
          <a:p>
            <a:pPr marL="0" lvl="0" indent="0">
              <a:spcBef>
                <a:spcPts val="0"/>
              </a:spcBef>
              <a:buNone/>
              <a:defRPr/>
            </a:pPr>
            <a:r>
              <a:rPr lang="cs-CZ" sz="1600" smtClean="0">
                <a:solidFill>
                  <a:prstClr val="black"/>
                </a:solidFill>
              </a:rPr>
              <a:t>-      </a:t>
            </a:r>
            <a:r>
              <a:rPr lang="cs-CZ" sz="1600" smtClean="0">
                <a:solidFill>
                  <a:srgbClr val="7030A0"/>
                </a:solidFill>
              </a:rPr>
              <a:t>zákon č. 441/2003 Sb., o  </a:t>
            </a:r>
            <a:r>
              <a:rPr lang="cs-CZ" sz="1600">
                <a:solidFill>
                  <a:srgbClr val="7030A0"/>
                </a:solidFill>
              </a:rPr>
              <a:t>ochranných </a:t>
            </a:r>
            <a:r>
              <a:rPr lang="cs-CZ" sz="1600" smtClean="0">
                <a:solidFill>
                  <a:srgbClr val="7030A0"/>
                </a:solidFill>
              </a:rPr>
              <a:t>známkách,</a:t>
            </a:r>
          </a:p>
          <a:p>
            <a:pPr lvl="0">
              <a:spcBef>
                <a:spcPts val="0"/>
              </a:spcBef>
              <a:buFontTx/>
              <a:buChar char="-"/>
              <a:defRPr/>
            </a:pPr>
            <a:r>
              <a:rPr lang="cs-CZ" sz="1600" smtClean="0">
                <a:solidFill>
                  <a:srgbClr val="7030A0"/>
                </a:solidFill>
              </a:rPr>
              <a:t>zákon č. 207/2000 Sb., o ochraně průmyslových vzorů,</a:t>
            </a:r>
          </a:p>
          <a:p>
            <a:pPr lvl="0">
              <a:spcBef>
                <a:spcPts val="0"/>
              </a:spcBef>
              <a:buFontTx/>
              <a:buChar char="-"/>
              <a:defRPr/>
            </a:pPr>
            <a:r>
              <a:rPr lang="cs-CZ" sz="1600">
                <a:solidFill>
                  <a:srgbClr val="7030A0"/>
                </a:solidFill>
              </a:rPr>
              <a:t>z</a:t>
            </a:r>
            <a:r>
              <a:rPr lang="cs-CZ" sz="1600" smtClean="0">
                <a:solidFill>
                  <a:srgbClr val="7030A0"/>
                </a:solidFill>
              </a:rPr>
              <a:t>ákon č.  452/2001 Sb., o </a:t>
            </a:r>
            <a:r>
              <a:rPr lang="cs-CZ" sz="1600">
                <a:solidFill>
                  <a:srgbClr val="7030A0"/>
                </a:solidFill>
              </a:rPr>
              <a:t>ochraně označení původu a zeměpisných </a:t>
            </a:r>
            <a:r>
              <a:rPr lang="cs-CZ" sz="1600" smtClean="0">
                <a:solidFill>
                  <a:srgbClr val="7030A0"/>
                </a:solidFill>
              </a:rPr>
              <a:t>označení   </a:t>
            </a:r>
            <a:r>
              <a:rPr lang="cs-CZ" sz="1600" smtClean="0">
                <a:solidFill>
                  <a:prstClr val="black"/>
                </a:solidFill>
              </a:rPr>
              <a:t>aj.</a:t>
            </a:r>
            <a:endParaRPr lang="cs-CZ" sz="1600">
              <a:solidFill>
                <a:prstClr val="black"/>
              </a:solidFill>
            </a:endParaRPr>
          </a:p>
          <a:p>
            <a:pPr lvl="0">
              <a:spcBef>
                <a:spcPts val="0"/>
              </a:spcBef>
              <a:buFontTx/>
              <a:buChar char="-"/>
              <a:defRPr/>
            </a:pPr>
            <a:endParaRPr lang="cs-CZ" sz="1600">
              <a:solidFill>
                <a:prstClr val="black"/>
              </a:solidFill>
            </a:endParaRPr>
          </a:p>
          <a:p>
            <a:pPr>
              <a:buAutoNum type="alphaUcParenR" startAt="2"/>
            </a:pPr>
            <a:r>
              <a:rPr lang="cs-CZ" sz="1800" b="1"/>
              <a:t>T</a:t>
            </a:r>
            <a:r>
              <a:rPr lang="cs-CZ" sz="1800" b="1" smtClean="0"/>
              <a:t>restně-právní</a:t>
            </a:r>
          </a:p>
          <a:p>
            <a:pPr>
              <a:buFontTx/>
              <a:buChar char="-"/>
            </a:pPr>
            <a:r>
              <a:rPr lang="cs-CZ" sz="1600" b="1" smtClean="0">
                <a:solidFill>
                  <a:srgbClr val="7030A0"/>
                </a:solidFill>
              </a:rPr>
              <a:t>zákon </a:t>
            </a:r>
            <a:r>
              <a:rPr lang="cs-CZ" sz="1600" b="1">
                <a:solidFill>
                  <a:srgbClr val="7030A0"/>
                </a:solidFill>
              </a:rPr>
              <a:t>č. </a:t>
            </a:r>
            <a:r>
              <a:rPr lang="cs-CZ" sz="1600" b="1" smtClean="0">
                <a:solidFill>
                  <a:srgbClr val="7030A0"/>
                </a:solidFill>
              </a:rPr>
              <a:t>40/2009 </a:t>
            </a:r>
            <a:r>
              <a:rPr lang="cs-CZ" sz="1600" b="1">
                <a:solidFill>
                  <a:srgbClr val="7030A0"/>
                </a:solidFill>
              </a:rPr>
              <a:t>Sb</a:t>
            </a:r>
            <a:r>
              <a:rPr lang="cs-CZ" sz="1600" b="1" smtClean="0">
                <a:solidFill>
                  <a:srgbClr val="7030A0"/>
                </a:solidFill>
              </a:rPr>
              <a:t>., trestní zákoník (§ 248)</a:t>
            </a:r>
            <a:endParaRPr lang="cs-CZ" sz="1600" b="1"/>
          </a:p>
          <a:p>
            <a:pPr marL="0" indent="0">
              <a:buNone/>
            </a:pPr>
            <a:r>
              <a:rPr lang="cs-CZ" sz="1600" smtClean="0"/>
              <a:t>       </a:t>
            </a:r>
            <a:r>
              <a:rPr lang="cs-CZ" sz="1600" u="sng" smtClean="0"/>
              <a:t>trestní řízení</a:t>
            </a:r>
            <a:r>
              <a:rPr lang="cs-CZ" sz="1600" smtClean="0"/>
              <a:t>: </a:t>
            </a:r>
            <a:r>
              <a:rPr lang="cs-CZ" sz="1600" smtClean="0">
                <a:solidFill>
                  <a:srgbClr val="C00000"/>
                </a:solidFill>
              </a:rPr>
              <a:t>trest odnětí </a:t>
            </a:r>
            <a:r>
              <a:rPr lang="cs-CZ" sz="1600">
                <a:solidFill>
                  <a:srgbClr val="C00000"/>
                </a:solidFill>
              </a:rPr>
              <a:t>svobody </a:t>
            </a:r>
            <a:r>
              <a:rPr lang="cs-CZ" sz="1600"/>
              <a:t>až na tři léta, </a:t>
            </a:r>
            <a:r>
              <a:rPr lang="cs-CZ" sz="1600" smtClean="0">
                <a:solidFill>
                  <a:srgbClr val="C00000"/>
                </a:solidFill>
              </a:rPr>
              <a:t>zákaz </a:t>
            </a:r>
            <a:r>
              <a:rPr lang="cs-CZ" sz="1600">
                <a:solidFill>
                  <a:srgbClr val="C00000"/>
                </a:solidFill>
              </a:rPr>
              <a:t>činnosti </a:t>
            </a:r>
            <a:r>
              <a:rPr lang="cs-CZ" sz="1600"/>
              <a:t>nebo </a:t>
            </a:r>
            <a:r>
              <a:rPr lang="cs-CZ" sz="1600" smtClean="0">
                <a:solidFill>
                  <a:srgbClr val="C00000"/>
                </a:solidFill>
              </a:rPr>
              <a:t>propadnutí věci </a:t>
            </a:r>
            <a:r>
              <a:rPr lang="cs-CZ" sz="1600" smtClean="0"/>
              <a:t>/ 6 měsíců až           	5 let / 2 až 8 let</a:t>
            </a:r>
            <a:endParaRPr lang="cs-CZ" sz="1600"/>
          </a:p>
        </p:txBody>
      </p:sp>
    </p:spTree>
    <p:extLst>
      <p:ext uri="{BB962C8B-B14F-4D97-AF65-F5344CB8AC3E}">
        <p14:creationId xmlns:p14="http://schemas.microsoft.com/office/powerpoint/2010/main" val="37888714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395536" y="188640"/>
            <a:ext cx="8640960" cy="5940088"/>
          </a:xfrm>
          <a:prstGeom prst="rect">
            <a:avLst/>
          </a:prstGeom>
          <a:solidFill>
            <a:schemeClr val="bg1"/>
          </a:solidFill>
        </p:spPr>
        <p:txBody>
          <a:bodyPr wrap="square">
            <a:spAutoFit/>
          </a:bodyPr>
          <a:lstStyle/>
          <a:p>
            <a:pPr algn="ctr"/>
            <a:r>
              <a:rPr lang="cs-CZ" sz="1600" b="1"/>
              <a:t>221/2006 Sb. </a:t>
            </a:r>
            <a:r>
              <a:rPr lang="cs-CZ" sz="1600"/>
              <a:t> </a:t>
            </a:r>
            <a:r>
              <a:rPr lang="cs-CZ" sz="1600" smtClean="0"/>
              <a:t>ZÁKON</a:t>
            </a:r>
            <a:r>
              <a:rPr lang="cs-CZ" sz="1600"/>
              <a:t> </a:t>
            </a:r>
            <a:r>
              <a:rPr lang="cs-CZ" sz="1600" smtClean="0"/>
              <a:t> ze </a:t>
            </a:r>
            <a:r>
              <a:rPr lang="cs-CZ" sz="1600"/>
              <a:t>dne 25. dubna 2006 </a:t>
            </a:r>
            <a:r>
              <a:rPr lang="cs-CZ" sz="1600" smtClean="0"/>
              <a:t>      </a:t>
            </a:r>
            <a:r>
              <a:rPr lang="cs-CZ" sz="1200" smtClean="0"/>
              <a:t>(úč. K 1.1.2008)</a:t>
            </a:r>
            <a:endParaRPr lang="cs-CZ" sz="1200"/>
          </a:p>
          <a:p>
            <a:r>
              <a:rPr lang="cs-CZ" b="1" smtClean="0"/>
              <a:t>o </a:t>
            </a:r>
            <a:r>
              <a:rPr lang="cs-CZ" b="1"/>
              <a:t>vymáhání práv z průmyslového vlastnictví a ochraně obchodního tajemství </a:t>
            </a:r>
            <a:endParaRPr lang="cs-CZ"/>
          </a:p>
          <a:p>
            <a:r>
              <a:rPr lang="cs-CZ" b="1"/>
              <a:t> </a:t>
            </a:r>
            <a:r>
              <a:rPr lang="cs-CZ" sz="1400" smtClean="0"/>
              <a:t>Změna</a:t>
            </a:r>
            <a:r>
              <a:rPr lang="cs-CZ" sz="1400"/>
              <a:t>: </a:t>
            </a:r>
            <a:r>
              <a:rPr lang="cs-CZ" sz="1400" u="sng">
                <a:hlinkClick r:id="rId2" action="ppaction://hlinkfile"/>
              </a:rPr>
              <a:t>286/2018 Sb.</a:t>
            </a:r>
            <a:r>
              <a:rPr lang="cs-CZ" sz="1400"/>
              <a:t> </a:t>
            </a:r>
            <a:r>
              <a:rPr lang="cs-CZ" sz="1400" smtClean="0"/>
              <a:t> (úč. od 1.1.2019)</a:t>
            </a:r>
            <a:endParaRPr lang="cs-CZ" sz="1400"/>
          </a:p>
          <a:p>
            <a:pPr algn="ctr"/>
            <a:r>
              <a:rPr lang="cs-CZ" sz="1600" b="1"/>
              <a:t> </a:t>
            </a:r>
            <a:r>
              <a:rPr lang="cs-CZ" sz="1600" b="1" smtClean="0"/>
              <a:t>§ 1</a:t>
            </a:r>
            <a:r>
              <a:rPr lang="cs-CZ" sz="1600"/>
              <a:t> </a:t>
            </a:r>
            <a:r>
              <a:rPr lang="cs-CZ" sz="1600" smtClean="0"/>
              <a:t>Předmět </a:t>
            </a:r>
            <a:r>
              <a:rPr lang="cs-CZ" sz="1600"/>
              <a:t>úpravy </a:t>
            </a:r>
          </a:p>
          <a:p>
            <a:r>
              <a:rPr lang="cs-CZ" sz="1600" b="1"/>
              <a:t> </a:t>
            </a:r>
            <a:r>
              <a:rPr lang="cs-CZ" sz="1600" smtClean="0"/>
              <a:t>Tento </a:t>
            </a:r>
            <a:r>
              <a:rPr lang="cs-CZ" sz="1600"/>
              <a:t>zákon zapracovává příslušné předpisy Evropské unie</a:t>
            </a:r>
            <a:r>
              <a:rPr lang="cs-CZ" sz="1600" baseline="30000"/>
              <a:t>1)</a:t>
            </a:r>
            <a:r>
              <a:rPr lang="cs-CZ" sz="1600"/>
              <a:t> a upravuje právní prostředky sloužící k vymáhání práv z průmyslového vlastnictví (dále jen "právo") a k ochraně obchodního tajemství</a:t>
            </a:r>
            <a:r>
              <a:rPr lang="cs-CZ" sz="1600" baseline="30000"/>
              <a:t>2)</a:t>
            </a:r>
            <a:r>
              <a:rPr lang="cs-CZ" sz="1600"/>
              <a:t>. </a:t>
            </a:r>
          </a:p>
          <a:p>
            <a:r>
              <a:rPr lang="cs-CZ" smtClean="0"/>
              <a:t>……………….</a:t>
            </a:r>
          </a:p>
          <a:p>
            <a:endParaRPr lang="cs-CZ"/>
          </a:p>
          <a:p>
            <a:r>
              <a:rPr lang="cs-CZ" sz="1400"/>
              <a:t>1) Směrnice Evropského parlamentu a Rady </a:t>
            </a:r>
            <a:r>
              <a:rPr lang="cs-CZ" sz="1400" u="sng">
                <a:hlinkClick r:id="rId3" action="ppaction://hlinkfile"/>
              </a:rPr>
              <a:t>2004/48/ES</a:t>
            </a:r>
            <a:r>
              <a:rPr lang="cs-CZ" sz="1400"/>
              <a:t> ze dne 29. dubna 2004 o vymáhání práv duševního vlastnictví. </a:t>
            </a:r>
          </a:p>
          <a:p>
            <a:r>
              <a:rPr lang="cs-CZ" sz="1400"/>
              <a:t> </a:t>
            </a:r>
            <a:r>
              <a:rPr lang="cs-CZ" sz="1400" smtClean="0"/>
              <a:t>Směrnice </a:t>
            </a:r>
            <a:r>
              <a:rPr lang="cs-CZ" sz="1400"/>
              <a:t>Evropského parlamentu a Rady (EU) </a:t>
            </a:r>
            <a:r>
              <a:rPr lang="cs-CZ" sz="1400" u="sng">
                <a:hlinkClick r:id="rId4" action="ppaction://hlinkfile"/>
              </a:rPr>
              <a:t>2016/943</a:t>
            </a:r>
            <a:r>
              <a:rPr lang="cs-CZ" sz="1400"/>
              <a:t> ze dne 8. června 2016 o ochraně nezveřejněného know-how a obchodních informací (obchodního tajemství) před jejich neoprávněným získáním, využitím a zpřístupněním. </a:t>
            </a:r>
          </a:p>
          <a:p>
            <a:r>
              <a:rPr lang="cs-CZ" sz="1400"/>
              <a:t> </a:t>
            </a:r>
          </a:p>
          <a:p>
            <a:r>
              <a:rPr lang="cs-CZ" sz="1400"/>
              <a:t>2) Zákon č. </a:t>
            </a:r>
            <a:r>
              <a:rPr lang="cs-CZ" sz="1400" u="sng">
                <a:hlinkClick r:id="rId5" action="ppaction://hlinkfile"/>
              </a:rPr>
              <a:t>527/1990 Sb.</a:t>
            </a:r>
            <a:r>
              <a:rPr lang="cs-CZ" sz="1400"/>
              <a:t>, o vynálezech a zlepšovacích návrzích, ve znění pozdějších předpisů. </a:t>
            </a:r>
          </a:p>
          <a:p>
            <a:r>
              <a:rPr lang="cs-CZ" sz="1400"/>
              <a:t>  </a:t>
            </a:r>
            <a:r>
              <a:rPr lang="cs-CZ" sz="1400" smtClean="0"/>
              <a:t>  Zákon </a:t>
            </a:r>
            <a:r>
              <a:rPr lang="cs-CZ" sz="1400"/>
              <a:t>č. </a:t>
            </a:r>
            <a:r>
              <a:rPr lang="cs-CZ" sz="1400" u="sng">
                <a:hlinkClick r:id="rId6" action="ppaction://hlinkfile"/>
              </a:rPr>
              <a:t>529/1991 Sb.</a:t>
            </a:r>
            <a:r>
              <a:rPr lang="cs-CZ" sz="1400"/>
              <a:t>, o ochraně topografií polovodičových výrobků, ve znění pozdějších předpisů. </a:t>
            </a:r>
          </a:p>
          <a:p>
            <a:r>
              <a:rPr lang="cs-CZ" sz="1400" smtClean="0"/>
              <a:t>    Zákon </a:t>
            </a:r>
            <a:r>
              <a:rPr lang="cs-CZ" sz="1400"/>
              <a:t>č. </a:t>
            </a:r>
            <a:r>
              <a:rPr lang="cs-CZ" sz="1400" u="sng">
                <a:hlinkClick r:id="rId7" action="ppaction://hlinkfile"/>
              </a:rPr>
              <a:t>478/1992 Sb.</a:t>
            </a:r>
            <a:r>
              <a:rPr lang="cs-CZ" sz="1400"/>
              <a:t>, o užitných vzorech, ve znění pozdějších předpisů. </a:t>
            </a:r>
          </a:p>
          <a:p>
            <a:r>
              <a:rPr lang="cs-CZ" sz="1400"/>
              <a:t> </a:t>
            </a:r>
            <a:r>
              <a:rPr lang="cs-CZ" sz="1400" smtClean="0"/>
              <a:t>   Zákon </a:t>
            </a:r>
            <a:r>
              <a:rPr lang="cs-CZ" sz="1400"/>
              <a:t>č. </a:t>
            </a:r>
            <a:r>
              <a:rPr lang="cs-CZ" sz="1400" u="sng">
                <a:hlinkClick r:id="rId8" action="ppaction://hlinkfile"/>
              </a:rPr>
              <a:t>207/2000 Sb.</a:t>
            </a:r>
            <a:r>
              <a:rPr lang="cs-CZ" sz="1400"/>
              <a:t>, o ochraně průmyslových vzorů a o změně zákona č. </a:t>
            </a:r>
            <a:r>
              <a:rPr lang="cs-CZ" sz="1400" u="sng">
                <a:hlinkClick r:id="rId5" action="ppaction://hlinkfile"/>
              </a:rPr>
              <a:t>527/1990 Sb.</a:t>
            </a:r>
            <a:r>
              <a:rPr lang="cs-CZ" sz="1400"/>
              <a:t>, o vynálezech, </a:t>
            </a:r>
            <a:r>
              <a:rPr lang="cs-CZ" sz="1400" smtClean="0"/>
              <a:t>   průmyslových </a:t>
            </a:r>
            <a:r>
              <a:rPr lang="cs-CZ" sz="1400"/>
              <a:t>vzorech a zlepšovacích návrzích, ve znění pozdějších předpisů. </a:t>
            </a:r>
          </a:p>
          <a:p>
            <a:r>
              <a:rPr lang="cs-CZ" sz="1400"/>
              <a:t> </a:t>
            </a:r>
            <a:r>
              <a:rPr lang="cs-CZ" sz="1400" smtClean="0"/>
              <a:t>   Zákon </a:t>
            </a:r>
            <a:r>
              <a:rPr lang="cs-CZ" sz="1400"/>
              <a:t>č. </a:t>
            </a:r>
            <a:r>
              <a:rPr lang="cs-CZ" sz="1400" u="sng">
                <a:hlinkClick r:id="rId9" action="ppaction://hlinkfile"/>
              </a:rPr>
              <a:t>452/2001 Sb.</a:t>
            </a:r>
            <a:r>
              <a:rPr lang="cs-CZ" sz="1400"/>
              <a:t>, o ochraně označení původu a zeměpisných označení a o změně </a:t>
            </a:r>
            <a:r>
              <a:rPr lang="cs-CZ" sz="1400" u="sng">
                <a:hlinkClick r:id="rId10" action="ppaction://hlinkfile"/>
              </a:rPr>
              <a:t>zákona o ochraně spotřebitele</a:t>
            </a:r>
            <a:r>
              <a:rPr lang="cs-CZ" sz="1400"/>
              <a:t>, ve znění pozdějších předpisů. </a:t>
            </a:r>
          </a:p>
          <a:p>
            <a:r>
              <a:rPr lang="cs-CZ" sz="1400" smtClean="0"/>
              <a:t>   Zákon </a:t>
            </a:r>
            <a:r>
              <a:rPr lang="cs-CZ" sz="1400"/>
              <a:t>č. </a:t>
            </a:r>
            <a:r>
              <a:rPr lang="cs-CZ" sz="1400" u="sng">
                <a:hlinkClick r:id="rId11" action="ppaction://hlinkfile"/>
              </a:rPr>
              <a:t>441/2003 Sb.</a:t>
            </a:r>
            <a:r>
              <a:rPr lang="cs-CZ" sz="1400"/>
              <a:t>, o ochranných známkách a o změně zákona č. </a:t>
            </a:r>
            <a:r>
              <a:rPr lang="cs-CZ" sz="1400" u="sng">
                <a:hlinkClick r:id="rId12" action="ppaction://hlinkfile"/>
              </a:rPr>
              <a:t>6/2002 Sb.</a:t>
            </a:r>
            <a:r>
              <a:rPr lang="cs-CZ" sz="1400"/>
              <a:t>, o soudech, soudcích, přísedících a státní správě soudů a o změně některých dalších zákonů (</a:t>
            </a:r>
            <a:r>
              <a:rPr lang="cs-CZ" sz="1400" u="sng">
                <a:hlinkClick r:id="rId12" action="ppaction://hlinkfile"/>
              </a:rPr>
              <a:t>zákon o soudech a soudcích</a:t>
            </a:r>
            <a:r>
              <a:rPr lang="cs-CZ" sz="1400"/>
              <a:t>), ve znění pozdějších předpisů, (</a:t>
            </a:r>
            <a:r>
              <a:rPr lang="cs-CZ" sz="1400" u="sng">
                <a:hlinkClick r:id="rId11" action="ppaction://hlinkfile"/>
              </a:rPr>
              <a:t>zákon o ochranných známkách</a:t>
            </a:r>
            <a:r>
              <a:rPr lang="cs-CZ" sz="1400"/>
              <a:t>), ve znění pozdějších předpisů. </a:t>
            </a:r>
          </a:p>
          <a:p>
            <a:r>
              <a:rPr lang="cs-CZ" sz="1400"/>
              <a:t> </a:t>
            </a:r>
            <a:r>
              <a:rPr lang="cs-CZ" sz="1400" smtClean="0"/>
              <a:t>  Zákon </a:t>
            </a:r>
            <a:r>
              <a:rPr lang="cs-CZ" sz="1400"/>
              <a:t>č. </a:t>
            </a:r>
            <a:r>
              <a:rPr lang="cs-CZ" sz="1400" u="sng">
                <a:hlinkClick r:id="rId13" action="ppaction://hlinkfile"/>
              </a:rPr>
              <a:t>89/2012 Sb.</a:t>
            </a:r>
            <a:r>
              <a:rPr lang="cs-CZ" sz="1400"/>
              <a:t>, občanský zákoník, ve znění pozdějších předpisů. </a:t>
            </a:r>
            <a:endParaRPr lang="cs-CZ"/>
          </a:p>
          <a:p>
            <a:endParaRPr lang="cs-CZ"/>
          </a:p>
        </p:txBody>
      </p:sp>
    </p:spTree>
    <p:extLst>
      <p:ext uri="{BB962C8B-B14F-4D97-AF65-F5344CB8AC3E}">
        <p14:creationId xmlns:p14="http://schemas.microsoft.com/office/powerpoint/2010/main" val="2027745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0" y="116632"/>
            <a:ext cx="9036496" cy="6278642"/>
          </a:xfrm>
          <a:prstGeom prst="rect">
            <a:avLst/>
          </a:prstGeom>
          <a:solidFill>
            <a:schemeClr val="bg1"/>
          </a:solidFill>
        </p:spPr>
        <p:txBody>
          <a:bodyPr wrap="square" rtlCol="0">
            <a:spAutoFit/>
          </a:bodyPr>
          <a:lstStyle/>
          <a:p>
            <a:pPr algn="ctr"/>
            <a:r>
              <a:rPr lang="cs-CZ" sz="1600" b="1"/>
              <a:t>Opatření k nápravě </a:t>
            </a:r>
            <a:endParaRPr lang="cs-CZ" sz="1600"/>
          </a:p>
          <a:p>
            <a:pPr algn="ctr"/>
            <a:r>
              <a:rPr lang="cs-CZ" sz="1600"/>
              <a:t>§ 4 </a:t>
            </a:r>
            <a:endParaRPr lang="cs-CZ" sz="1600" smtClean="0"/>
          </a:p>
          <a:p>
            <a:pPr algn="ctr"/>
            <a:endParaRPr lang="cs-CZ" sz="1600"/>
          </a:p>
          <a:p>
            <a:pPr marL="342900" indent="-342900">
              <a:buAutoNum type="arabicParenBoth"/>
            </a:pPr>
            <a:r>
              <a:rPr lang="cs-CZ" sz="1400" smtClean="0"/>
              <a:t>Došlo-li </a:t>
            </a:r>
            <a:r>
              <a:rPr lang="cs-CZ" sz="1400"/>
              <a:t>k neoprávněnému zásahu do práv, může </a:t>
            </a:r>
            <a:r>
              <a:rPr lang="cs-CZ" sz="1400" b="1"/>
              <a:t>se oprávněná osoba domáhat u soudu </a:t>
            </a:r>
            <a:r>
              <a:rPr lang="cs-CZ" sz="1400"/>
              <a:t>toho, </a:t>
            </a:r>
            <a:endParaRPr lang="cs-CZ" sz="1400" smtClean="0"/>
          </a:p>
          <a:p>
            <a:r>
              <a:rPr lang="cs-CZ" sz="1400" b="1" smtClean="0"/>
              <a:t>aby </a:t>
            </a:r>
            <a:r>
              <a:rPr lang="cs-CZ" sz="1400" b="1"/>
              <a:t>se porušovatel </a:t>
            </a:r>
            <a:r>
              <a:rPr lang="cs-CZ" sz="1400" b="1" i="1"/>
              <a:t>zdržel jednání</a:t>
            </a:r>
            <a:r>
              <a:rPr lang="cs-CZ" sz="1400"/>
              <a:t>, jímž dochází k porušení nebo ohrožení práva, </a:t>
            </a:r>
            <a:r>
              <a:rPr lang="cs-CZ" sz="1400" b="1" i="1"/>
              <a:t>a následky</a:t>
            </a:r>
            <a:r>
              <a:rPr lang="cs-CZ" sz="1400" i="1"/>
              <a:t> </a:t>
            </a:r>
            <a:r>
              <a:rPr lang="cs-CZ" sz="1400"/>
              <a:t>ohrožení nebo porušení </a:t>
            </a:r>
            <a:r>
              <a:rPr lang="cs-CZ" sz="1400" b="1" i="1"/>
              <a:t>byly odstraněny</a:t>
            </a:r>
            <a:r>
              <a:rPr lang="cs-CZ" sz="1400"/>
              <a:t>, a to zejména </a:t>
            </a:r>
          </a:p>
          <a:p>
            <a:r>
              <a:rPr lang="cs-CZ" sz="1400"/>
              <a:t>a) stažením výrobků z trhu, jejichž výrobou nebo uvedením na trh nebo skladováním došlo k ohrožení nebo porušení práva, </a:t>
            </a:r>
          </a:p>
          <a:p>
            <a:r>
              <a:rPr lang="cs-CZ" sz="1400"/>
              <a:t>b) trvalým odstraněním nebo zničením výrobků, jejichž výrobou nebo uvedením na trh nebo skladováním došlo k ohrožení nebo porušení práva,  </a:t>
            </a:r>
          </a:p>
          <a:p>
            <a:r>
              <a:rPr lang="cs-CZ" sz="1400"/>
              <a:t>c) stažením, trvalým odstraněním nebo zničením materiálů, nástrojů a zařízení určených nebo používaných výlučně nebo převážně při činnostech porušujících nebo ohrožujících právo. </a:t>
            </a:r>
            <a:endParaRPr lang="cs-CZ" sz="1400" smtClean="0"/>
          </a:p>
          <a:p>
            <a:endParaRPr lang="cs-CZ" sz="1400"/>
          </a:p>
          <a:p>
            <a:r>
              <a:rPr lang="cs-CZ" sz="1400"/>
              <a:t>(2) </a:t>
            </a:r>
            <a:r>
              <a:rPr lang="cs-CZ" sz="1400" b="1"/>
              <a:t>Soud zničení nenařídí</a:t>
            </a:r>
            <a:r>
              <a:rPr lang="cs-CZ" sz="1400"/>
              <a:t>, jestliže by porušení práva mohlo být odstraněno jinak a zničení by bylo nepřiměřené tomuto porušení. Budou-li opatření k nápravě směřovat proti výrobkům, materiálům, nástrojům či zařízením, které nejsou ve vlastnictví porušovatele práva, soud přihlédne k zájmům třetích osob, zejména spotřebitelů a osob jednajících v dobré víře. Odstranění označení nebo padělané ochranné známky z výrobků před jejich uvedením na trh lze připustit jen ve výjimečných případech</a:t>
            </a:r>
            <a:r>
              <a:rPr lang="cs-CZ" sz="1400" baseline="30000"/>
              <a:t>5)</a:t>
            </a:r>
            <a:r>
              <a:rPr lang="cs-CZ" sz="1400"/>
              <a:t>. </a:t>
            </a:r>
            <a:endParaRPr lang="cs-CZ" sz="1400" smtClean="0"/>
          </a:p>
          <a:p>
            <a:endParaRPr lang="cs-CZ" sz="1400"/>
          </a:p>
          <a:p>
            <a:r>
              <a:rPr lang="cs-CZ" sz="1400"/>
              <a:t> (3) </a:t>
            </a:r>
            <a:r>
              <a:rPr lang="cs-CZ" sz="1400" b="1"/>
              <a:t>Oprávněné osoby se mohou u soudu domáhat nároků</a:t>
            </a:r>
            <a:r>
              <a:rPr lang="cs-CZ" sz="1400"/>
              <a:t> uvedených v odstavci 1 </a:t>
            </a:r>
            <a:r>
              <a:rPr lang="cs-CZ" sz="1400" b="1" i="1"/>
              <a:t>rovněž vůči každému</a:t>
            </a:r>
            <a:r>
              <a:rPr lang="cs-CZ" sz="1400"/>
              <a:t>, jehož prostředky či služby jsou užívány třetími osobami k porušování práv. </a:t>
            </a:r>
            <a:endParaRPr lang="cs-CZ" sz="1400" smtClean="0"/>
          </a:p>
          <a:p>
            <a:endParaRPr lang="cs-CZ" sz="1400"/>
          </a:p>
          <a:p>
            <a:r>
              <a:rPr lang="cs-CZ" sz="1400"/>
              <a:t> (4) </a:t>
            </a:r>
            <a:r>
              <a:rPr lang="cs-CZ" sz="1400" b="1"/>
              <a:t>Soud může na návrh porušovatele práv </a:t>
            </a:r>
            <a:r>
              <a:rPr lang="cs-CZ" sz="1400"/>
              <a:t>nařídit namísto opatření uvedených v odstavci 1 </a:t>
            </a:r>
            <a:r>
              <a:rPr lang="cs-CZ" sz="1400" b="1" i="1"/>
              <a:t>zaplacení peněžního vyrovnání oprávněné osobě</a:t>
            </a:r>
            <a:r>
              <a:rPr lang="cs-CZ" sz="1400"/>
              <a:t>, a to tehdy, pokud porušovatel nevěděl ani nemohl vědět, jestliže by mu tato opatření způsobila nepřiměřenou újmu a peněžní vyrovnání s oprávněnou osobou se jeví dostatečným. </a:t>
            </a:r>
          </a:p>
          <a:p>
            <a:r>
              <a:rPr lang="cs-CZ" sz="1400"/>
              <a:t> (5) Oprávněné osobě, jejímuž návrhu bylo vyhověno, může soud přiznat v rozsudku </a:t>
            </a:r>
            <a:r>
              <a:rPr lang="cs-CZ" sz="1400" b="1" i="1"/>
              <a:t>právo uveřejnit rozsudek na náklady porušovatele,</a:t>
            </a:r>
            <a:r>
              <a:rPr lang="cs-CZ" sz="1400"/>
              <a:t> který ve sporu neuspěl, a podle okolností určit i rozsah, formu a způsob uveřejnění. </a:t>
            </a:r>
          </a:p>
          <a:p>
            <a:endParaRPr lang="cs-CZ"/>
          </a:p>
        </p:txBody>
      </p:sp>
    </p:spTree>
    <p:extLst>
      <p:ext uri="{BB962C8B-B14F-4D97-AF65-F5344CB8AC3E}">
        <p14:creationId xmlns:p14="http://schemas.microsoft.com/office/powerpoint/2010/main" val="319930575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2212</TotalTime>
  <Words>2536</Words>
  <Application>Microsoft Office PowerPoint</Application>
  <PresentationFormat>Předvádění na obrazovce (4:3)</PresentationFormat>
  <Paragraphs>571</Paragraphs>
  <Slides>34</Slides>
  <Notes>2</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34</vt:i4>
      </vt:variant>
    </vt:vector>
  </HeadingPairs>
  <TitlesOfParts>
    <vt:vector size="39" baseType="lpstr">
      <vt:lpstr>Arial</vt:lpstr>
      <vt:lpstr>Calibri</vt:lpstr>
      <vt:lpstr>Times New Roman</vt:lpstr>
      <vt:lpstr>TimesNewRoman</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Právnická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1826</dc:creator>
  <cp:lastModifiedBy>1826</cp:lastModifiedBy>
  <cp:revision>268</cp:revision>
  <dcterms:created xsi:type="dcterms:W3CDTF">2012-03-10T18:40:30Z</dcterms:created>
  <dcterms:modified xsi:type="dcterms:W3CDTF">2019-04-26T08:13:41Z</dcterms:modified>
</cp:coreProperties>
</file>