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2" r:id="rId14"/>
    <p:sldId id="274" r:id="rId15"/>
    <p:sldId id="273" r:id="rId16"/>
    <p:sldId id="268" r:id="rId17"/>
    <p:sldId id="269" r:id="rId18"/>
    <p:sldId id="270" r:id="rId19"/>
    <p:sldId id="271"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5" autoAdjust="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E99742D-D440-490B-8FDC-B1EA47E105A0}" type="datetimeFigureOut">
              <a:rPr lang="cs-CZ" smtClean="0"/>
              <a:t>24.4.2019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CFE320F-D170-4A1B-9C8D-F5413F17950A}" type="slidenum">
              <a:rPr lang="cs-CZ" smtClean="0"/>
              <a:t>‹#›</a:t>
            </a:fld>
            <a:endParaRPr lang="cs-CZ"/>
          </a:p>
        </p:txBody>
      </p:sp>
    </p:spTree>
    <p:extLst>
      <p:ext uri="{BB962C8B-B14F-4D97-AF65-F5344CB8AC3E}">
        <p14:creationId xmlns:p14="http://schemas.microsoft.com/office/powerpoint/2010/main" val="3015830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E99742D-D440-490B-8FDC-B1EA47E105A0}" type="datetimeFigureOut">
              <a:rPr lang="cs-CZ" smtClean="0"/>
              <a:t>24.4.2019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CFE320F-D170-4A1B-9C8D-F5413F17950A}" type="slidenum">
              <a:rPr lang="cs-CZ" smtClean="0"/>
              <a:t>‹#›</a:t>
            </a:fld>
            <a:endParaRPr lang="cs-CZ"/>
          </a:p>
        </p:txBody>
      </p:sp>
    </p:spTree>
    <p:extLst>
      <p:ext uri="{BB962C8B-B14F-4D97-AF65-F5344CB8AC3E}">
        <p14:creationId xmlns:p14="http://schemas.microsoft.com/office/powerpoint/2010/main" val="3647483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E99742D-D440-490B-8FDC-B1EA47E105A0}" type="datetimeFigureOut">
              <a:rPr lang="cs-CZ" smtClean="0"/>
              <a:t>24.4.2019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CFE320F-D170-4A1B-9C8D-F5413F17950A}" type="slidenum">
              <a:rPr lang="cs-CZ" smtClean="0"/>
              <a:t>‹#›</a:t>
            </a:fld>
            <a:endParaRPr lang="cs-CZ"/>
          </a:p>
        </p:txBody>
      </p:sp>
    </p:spTree>
    <p:extLst>
      <p:ext uri="{BB962C8B-B14F-4D97-AF65-F5344CB8AC3E}">
        <p14:creationId xmlns:p14="http://schemas.microsoft.com/office/powerpoint/2010/main" val="3015002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E99742D-D440-490B-8FDC-B1EA47E105A0}" type="datetimeFigureOut">
              <a:rPr lang="cs-CZ" smtClean="0"/>
              <a:t>24.4.2019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CFE320F-D170-4A1B-9C8D-F5413F17950A}" type="slidenum">
              <a:rPr lang="cs-CZ" smtClean="0"/>
              <a:t>‹#›</a:t>
            </a:fld>
            <a:endParaRPr lang="cs-CZ"/>
          </a:p>
        </p:txBody>
      </p:sp>
    </p:spTree>
    <p:extLst>
      <p:ext uri="{BB962C8B-B14F-4D97-AF65-F5344CB8AC3E}">
        <p14:creationId xmlns:p14="http://schemas.microsoft.com/office/powerpoint/2010/main" val="2005794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E99742D-D440-490B-8FDC-B1EA47E105A0}" type="datetimeFigureOut">
              <a:rPr lang="cs-CZ" smtClean="0"/>
              <a:t>24.4.2019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CFE320F-D170-4A1B-9C8D-F5413F17950A}" type="slidenum">
              <a:rPr lang="cs-CZ" smtClean="0"/>
              <a:t>‹#›</a:t>
            </a:fld>
            <a:endParaRPr lang="cs-CZ"/>
          </a:p>
        </p:txBody>
      </p:sp>
    </p:spTree>
    <p:extLst>
      <p:ext uri="{BB962C8B-B14F-4D97-AF65-F5344CB8AC3E}">
        <p14:creationId xmlns:p14="http://schemas.microsoft.com/office/powerpoint/2010/main" val="380573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E99742D-D440-490B-8FDC-B1EA47E105A0}" type="datetimeFigureOut">
              <a:rPr lang="cs-CZ" smtClean="0"/>
              <a:t>24.4.2019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CFE320F-D170-4A1B-9C8D-F5413F17950A}" type="slidenum">
              <a:rPr lang="cs-CZ" smtClean="0"/>
              <a:t>‹#›</a:t>
            </a:fld>
            <a:endParaRPr lang="cs-CZ"/>
          </a:p>
        </p:txBody>
      </p:sp>
    </p:spTree>
    <p:extLst>
      <p:ext uri="{BB962C8B-B14F-4D97-AF65-F5344CB8AC3E}">
        <p14:creationId xmlns:p14="http://schemas.microsoft.com/office/powerpoint/2010/main" val="2669279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E99742D-D440-490B-8FDC-B1EA47E105A0}" type="datetimeFigureOut">
              <a:rPr lang="cs-CZ" smtClean="0"/>
              <a:t>24.4.2019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CFE320F-D170-4A1B-9C8D-F5413F17950A}" type="slidenum">
              <a:rPr lang="cs-CZ" smtClean="0"/>
              <a:t>‹#›</a:t>
            </a:fld>
            <a:endParaRPr lang="cs-CZ"/>
          </a:p>
        </p:txBody>
      </p:sp>
    </p:spTree>
    <p:extLst>
      <p:ext uri="{BB962C8B-B14F-4D97-AF65-F5344CB8AC3E}">
        <p14:creationId xmlns:p14="http://schemas.microsoft.com/office/powerpoint/2010/main" val="429454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E99742D-D440-490B-8FDC-B1EA47E105A0}" type="datetimeFigureOut">
              <a:rPr lang="cs-CZ" smtClean="0"/>
              <a:t>24.4.2019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CFE320F-D170-4A1B-9C8D-F5413F17950A}" type="slidenum">
              <a:rPr lang="cs-CZ" smtClean="0"/>
              <a:t>‹#›</a:t>
            </a:fld>
            <a:endParaRPr lang="cs-CZ"/>
          </a:p>
        </p:txBody>
      </p:sp>
    </p:spTree>
    <p:extLst>
      <p:ext uri="{BB962C8B-B14F-4D97-AF65-F5344CB8AC3E}">
        <p14:creationId xmlns:p14="http://schemas.microsoft.com/office/powerpoint/2010/main" val="866918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E99742D-D440-490B-8FDC-B1EA47E105A0}" type="datetimeFigureOut">
              <a:rPr lang="cs-CZ" smtClean="0"/>
              <a:t>24.4.2019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CFE320F-D170-4A1B-9C8D-F5413F17950A}" type="slidenum">
              <a:rPr lang="cs-CZ" smtClean="0"/>
              <a:t>‹#›</a:t>
            </a:fld>
            <a:endParaRPr lang="cs-CZ"/>
          </a:p>
        </p:txBody>
      </p:sp>
    </p:spTree>
    <p:extLst>
      <p:ext uri="{BB962C8B-B14F-4D97-AF65-F5344CB8AC3E}">
        <p14:creationId xmlns:p14="http://schemas.microsoft.com/office/powerpoint/2010/main" val="434129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E99742D-D440-490B-8FDC-B1EA47E105A0}" type="datetimeFigureOut">
              <a:rPr lang="cs-CZ" smtClean="0"/>
              <a:t>24.4.2019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CFE320F-D170-4A1B-9C8D-F5413F17950A}" type="slidenum">
              <a:rPr lang="cs-CZ" smtClean="0"/>
              <a:t>‹#›</a:t>
            </a:fld>
            <a:endParaRPr lang="cs-CZ"/>
          </a:p>
        </p:txBody>
      </p:sp>
    </p:spTree>
    <p:extLst>
      <p:ext uri="{BB962C8B-B14F-4D97-AF65-F5344CB8AC3E}">
        <p14:creationId xmlns:p14="http://schemas.microsoft.com/office/powerpoint/2010/main" val="2631559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E99742D-D440-490B-8FDC-B1EA47E105A0}" type="datetimeFigureOut">
              <a:rPr lang="cs-CZ" smtClean="0"/>
              <a:t>24.4.2019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CFE320F-D170-4A1B-9C8D-F5413F17950A}" type="slidenum">
              <a:rPr lang="cs-CZ" smtClean="0"/>
              <a:t>‹#›</a:t>
            </a:fld>
            <a:endParaRPr lang="cs-CZ"/>
          </a:p>
        </p:txBody>
      </p:sp>
    </p:spTree>
    <p:extLst>
      <p:ext uri="{BB962C8B-B14F-4D97-AF65-F5344CB8AC3E}">
        <p14:creationId xmlns:p14="http://schemas.microsoft.com/office/powerpoint/2010/main" val="2023091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99742D-D440-490B-8FDC-B1EA47E105A0}" type="datetimeFigureOut">
              <a:rPr lang="cs-CZ" smtClean="0"/>
              <a:t>24.4.2019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FE320F-D170-4A1B-9C8D-F5413F17950A}" type="slidenum">
              <a:rPr lang="cs-CZ" smtClean="0"/>
              <a:t>‹#›</a:t>
            </a:fld>
            <a:endParaRPr lang="cs-CZ"/>
          </a:p>
        </p:txBody>
      </p:sp>
    </p:spTree>
    <p:extLst>
      <p:ext uri="{BB962C8B-B14F-4D97-AF65-F5344CB8AC3E}">
        <p14:creationId xmlns:p14="http://schemas.microsoft.com/office/powerpoint/2010/main" val="2461512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solidFill>
            <a:schemeClr val="accent6">
              <a:lumMod val="60000"/>
              <a:lumOff val="40000"/>
            </a:schemeClr>
          </a:solidFill>
        </p:spPr>
        <p:txBody>
          <a:bodyPr/>
          <a:lstStyle/>
          <a:p>
            <a:r>
              <a:rPr lang="cs-CZ" dirty="0" smtClean="0"/>
              <a:t>Jednotlivé zvláštní případy povinnosti k náhradě škody</a:t>
            </a:r>
            <a:endParaRPr lang="cs-CZ" dirty="0"/>
          </a:p>
        </p:txBody>
      </p:sp>
      <p:sp>
        <p:nvSpPr>
          <p:cNvPr id="3" name="Podnadpis 2"/>
          <p:cNvSpPr>
            <a:spLocks noGrp="1"/>
          </p:cNvSpPr>
          <p:nvPr>
            <p:ph type="subTitle" idx="1"/>
          </p:nvPr>
        </p:nvSpPr>
        <p:spPr>
          <a:solidFill>
            <a:schemeClr val="accent6">
              <a:lumMod val="60000"/>
              <a:lumOff val="40000"/>
            </a:schemeClr>
          </a:solidFill>
        </p:spPr>
        <p:txBody>
          <a:bodyPr/>
          <a:lstStyle/>
          <a:p>
            <a:r>
              <a:rPr lang="cs-CZ" dirty="0" smtClean="0"/>
              <a:t>(zvláštní případy odpovědnosti za způsobenou škodu)</a:t>
            </a:r>
            <a:endParaRPr lang="cs-CZ" dirty="0"/>
          </a:p>
        </p:txBody>
      </p:sp>
    </p:spTree>
    <p:extLst>
      <p:ext uri="{BB962C8B-B14F-4D97-AF65-F5344CB8AC3E}">
        <p14:creationId xmlns:p14="http://schemas.microsoft.com/office/powerpoint/2010/main" val="2447377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Škoda z provozní činnosti (§ 2924)</a:t>
            </a:r>
            <a:endParaRPr lang="cs-CZ" dirty="0"/>
          </a:p>
        </p:txBody>
      </p:sp>
      <p:sp>
        <p:nvSpPr>
          <p:cNvPr id="3" name="Zástupný symbol pro obsah 2"/>
          <p:cNvSpPr>
            <a:spLocks noGrp="1"/>
          </p:cNvSpPr>
          <p:nvPr>
            <p:ph idx="1"/>
          </p:nvPr>
        </p:nvSpPr>
        <p:spPr>
          <a:solidFill>
            <a:schemeClr val="accent6">
              <a:lumMod val="60000"/>
              <a:lumOff val="40000"/>
            </a:schemeClr>
          </a:solidFill>
        </p:spPr>
        <p:txBody>
          <a:bodyPr>
            <a:normAutofit fontScale="85000" lnSpcReduction="20000"/>
          </a:bodyPr>
          <a:lstStyle/>
          <a:p>
            <a:r>
              <a:rPr lang="cs-CZ" dirty="0" smtClean="0"/>
              <a:t>Škůdce: ten, kdo provozuje závod nebo jiné zařízení sloužící k výdělečné činnosti (činnost nejen obchodní závod a jiná zařízení sloužící k výdělečné činnosti, ale i např. veřejné nemocnice, školy, podobné ústavy)</a:t>
            </a:r>
          </a:p>
          <a:p>
            <a:r>
              <a:rPr lang="cs-CZ" dirty="0" smtClean="0"/>
              <a:t>Škoda: je způsobena vlastní provozní činností, věcí při ní použitou nebo vlivem činnosti na okolí</a:t>
            </a:r>
          </a:p>
          <a:p>
            <a:r>
              <a:rPr lang="cs-CZ" dirty="0" smtClean="0"/>
              <a:t>Objektivní odpovědnost, tzn. bez ohledu na zavinění</a:t>
            </a:r>
          </a:p>
          <a:p>
            <a:r>
              <a:rPr lang="cs-CZ" dirty="0" smtClean="0"/>
              <a:t>Liberační důvod (zproštění se): prokáže-li se, že domnělý škůdce vynaložil veškerou péči, kterou lze rozumně požadovat, aby ke škodě nedošlo (co se od jednajícího v daném oboru očekává jako opatrné jednání a s ohledem na obecné zkušenosti)</a:t>
            </a:r>
          </a:p>
          <a:p>
            <a:pPr marL="0" indent="0">
              <a:buNone/>
            </a:pPr>
            <a:endParaRPr lang="cs-CZ" dirty="0"/>
          </a:p>
        </p:txBody>
      </p:sp>
    </p:spTree>
    <p:extLst>
      <p:ext uri="{BB962C8B-B14F-4D97-AF65-F5344CB8AC3E}">
        <p14:creationId xmlns:p14="http://schemas.microsoft.com/office/powerpoint/2010/main" val="121850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60000"/>
              <a:lumOff val="40000"/>
            </a:schemeClr>
          </a:solidFill>
          <a:ln>
            <a:solidFill>
              <a:schemeClr val="accent6">
                <a:lumMod val="60000"/>
                <a:lumOff val="40000"/>
              </a:schemeClr>
            </a:solidFill>
          </a:ln>
        </p:spPr>
        <p:txBody>
          <a:bodyPr>
            <a:normAutofit fontScale="90000"/>
          </a:bodyPr>
          <a:lstStyle/>
          <a:p>
            <a:r>
              <a:rPr lang="cs-CZ" dirty="0" smtClean="0"/>
              <a:t>Škoda způsobená provozem zvláště nebezpečným (§2925)</a:t>
            </a:r>
            <a:endParaRPr lang="cs-CZ" dirty="0"/>
          </a:p>
        </p:txBody>
      </p:sp>
      <p:sp>
        <p:nvSpPr>
          <p:cNvPr id="3" name="Zástupný symbol pro obsah 2"/>
          <p:cNvSpPr>
            <a:spLocks noGrp="1"/>
          </p:cNvSpPr>
          <p:nvPr>
            <p:ph idx="1"/>
          </p:nvPr>
        </p:nvSpPr>
        <p:spPr>
          <a:solidFill>
            <a:schemeClr val="accent6">
              <a:lumMod val="60000"/>
              <a:lumOff val="40000"/>
            </a:schemeClr>
          </a:solidFill>
        </p:spPr>
        <p:txBody>
          <a:bodyPr>
            <a:normAutofit fontScale="62500" lnSpcReduction="20000"/>
          </a:bodyPr>
          <a:lstStyle/>
          <a:p>
            <a:r>
              <a:rPr lang="cs-CZ" dirty="0" smtClean="0"/>
              <a:t>Škůdce: ten, kdo provozuje</a:t>
            </a:r>
          </a:p>
          <a:p>
            <a:pPr marL="0" indent="0">
              <a:buNone/>
            </a:pPr>
            <a:r>
              <a:rPr lang="cs-CZ" dirty="0"/>
              <a:t> </a:t>
            </a:r>
            <a:r>
              <a:rPr lang="cs-CZ" dirty="0" smtClean="0"/>
              <a:t>-  závod</a:t>
            </a:r>
          </a:p>
          <a:p>
            <a:pPr marL="0" indent="0">
              <a:buNone/>
            </a:pPr>
            <a:r>
              <a:rPr lang="cs-CZ" dirty="0"/>
              <a:t> </a:t>
            </a:r>
            <a:r>
              <a:rPr lang="cs-CZ" dirty="0" smtClean="0"/>
              <a:t>-  jiné zvláště nebezpečné zařízení</a:t>
            </a:r>
          </a:p>
          <a:p>
            <a:pPr marL="0" indent="0">
              <a:buNone/>
            </a:pPr>
            <a:r>
              <a:rPr lang="cs-CZ" dirty="0" smtClean="0"/>
              <a:t> - vykazující zdroj zvýšeného nebezpečí</a:t>
            </a:r>
          </a:p>
          <a:p>
            <a:pPr>
              <a:buFontTx/>
              <a:buChar char="-"/>
            </a:pPr>
            <a:r>
              <a:rPr lang="cs-CZ" dirty="0" smtClean="0"/>
              <a:t>Provozují se továrním způsobem nebo se při něm výbušná nebo podobně nebezpečná látka používá nebo se s ní nakládá</a:t>
            </a:r>
          </a:p>
          <a:p>
            <a:pPr marL="0" indent="0">
              <a:buNone/>
            </a:pPr>
            <a:r>
              <a:rPr lang="cs-CZ" dirty="0"/>
              <a:t> </a:t>
            </a:r>
            <a:r>
              <a:rPr lang="cs-CZ" dirty="0" smtClean="0"/>
              <a:t>- předem není možné vyloučit vznik závažné škody ani při vynaložení řádné péče</a:t>
            </a:r>
          </a:p>
          <a:p>
            <a:pPr marL="0" indent="0">
              <a:buNone/>
            </a:pPr>
            <a:r>
              <a:rPr lang="cs-CZ" dirty="0"/>
              <a:t> </a:t>
            </a:r>
            <a:r>
              <a:rPr lang="cs-CZ" dirty="0" smtClean="0"/>
              <a:t>- pokud byla příčinou vzniku škody i jiná příčina, limituje to provozovatele pouze do výše (rozsahu), který odpovídá pravděpodobnosti způsobené provozem</a:t>
            </a:r>
          </a:p>
          <a:p>
            <a:pPr>
              <a:buFontTx/>
              <a:buChar char="-"/>
            </a:pPr>
            <a:r>
              <a:rPr lang="cs-CZ" dirty="0" smtClean="0"/>
              <a:t>Objektivní odpovědnost</a:t>
            </a:r>
          </a:p>
          <a:p>
            <a:pPr>
              <a:buFontTx/>
              <a:buChar char="-"/>
            </a:pPr>
            <a:r>
              <a:rPr lang="cs-CZ" dirty="0" smtClean="0"/>
              <a:t>Liberační </a:t>
            </a:r>
            <a:r>
              <a:rPr lang="cs-CZ" dirty="0" err="1" smtClean="0"/>
              <a:t>důvod:vis</a:t>
            </a:r>
            <a:r>
              <a:rPr lang="cs-CZ" dirty="0" smtClean="0"/>
              <a:t> maior, vlastní jednání poškozeného, jednání třetí osoby (k dalším případně ujednaným důvodům zproštění se nepřihlíží)</a:t>
            </a:r>
            <a:endParaRPr lang="cs-CZ" dirty="0"/>
          </a:p>
        </p:txBody>
      </p:sp>
    </p:spTree>
    <p:extLst>
      <p:ext uri="{BB962C8B-B14F-4D97-AF65-F5344CB8AC3E}">
        <p14:creationId xmlns:p14="http://schemas.microsoft.com/office/powerpoint/2010/main" val="3783223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60000"/>
              <a:lumOff val="40000"/>
            </a:schemeClr>
          </a:solidFill>
        </p:spPr>
        <p:txBody>
          <a:bodyPr/>
          <a:lstStyle/>
          <a:p>
            <a:r>
              <a:rPr lang="cs-CZ" dirty="0" smtClean="0"/>
              <a:t>Škoda na nemovité věci §2926</a:t>
            </a:r>
            <a:endParaRPr lang="cs-CZ" dirty="0"/>
          </a:p>
        </p:txBody>
      </p:sp>
      <p:sp>
        <p:nvSpPr>
          <p:cNvPr id="3" name="Zástupný symbol pro obsah 2"/>
          <p:cNvSpPr>
            <a:spLocks noGrp="1"/>
          </p:cNvSpPr>
          <p:nvPr>
            <p:ph idx="1"/>
          </p:nvPr>
        </p:nvSpPr>
        <p:spPr>
          <a:solidFill>
            <a:schemeClr val="accent6">
              <a:lumMod val="60000"/>
              <a:lumOff val="40000"/>
            </a:schemeClr>
          </a:solidFill>
        </p:spPr>
        <p:txBody>
          <a:bodyPr>
            <a:normAutofit/>
          </a:bodyPr>
          <a:lstStyle/>
          <a:p>
            <a:r>
              <a:rPr lang="cs-CZ" dirty="0" smtClean="0"/>
              <a:t>Podle vzoru vládního návrhu z roku 1937</a:t>
            </a:r>
          </a:p>
          <a:p>
            <a:r>
              <a:rPr lang="cs-CZ" dirty="0" smtClean="0"/>
              <a:t>Škůdce ten, kdo (i oprávněně) provádí nebo zajišťuje práce</a:t>
            </a:r>
          </a:p>
          <a:p>
            <a:r>
              <a:rPr lang="cs-CZ" dirty="0" smtClean="0"/>
              <a:t>Tyto práce způsobí jinému škodu na nemovitosti nebo jinému znemožní držbu nemovitosti  nebo mu ji podstatně ztíží</a:t>
            </a:r>
          </a:p>
          <a:p>
            <a:r>
              <a:rPr lang="cs-CZ" dirty="0" smtClean="0"/>
              <a:t>Objektivní odpovědnost</a:t>
            </a:r>
          </a:p>
          <a:p>
            <a:r>
              <a:rPr lang="cs-CZ" dirty="0" smtClean="0"/>
              <a:t>Liberační důvody nejsou výslovně uvedeny</a:t>
            </a:r>
          </a:p>
          <a:p>
            <a:pPr marL="0" indent="0">
              <a:buNone/>
            </a:pPr>
            <a:endParaRPr lang="cs-CZ" dirty="0"/>
          </a:p>
        </p:txBody>
      </p:sp>
    </p:spTree>
    <p:extLst>
      <p:ext uri="{BB962C8B-B14F-4D97-AF65-F5344CB8AC3E}">
        <p14:creationId xmlns:p14="http://schemas.microsoft.com/office/powerpoint/2010/main" val="1167199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60000"/>
              <a:lumOff val="40000"/>
            </a:schemeClr>
          </a:solidFill>
        </p:spPr>
        <p:txBody>
          <a:bodyPr>
            <a:normAutofit fontScale="90000"/>
          </a:bodyPr>
          <a:lstStyle/>
          <a:p>
            <a:r>
              <a:rPr lang="cs-CZ" dirty="0" smtClean="0"/>
              <a:t>Škoda způsobená provozem dopravních prostředků§ 2927-2932</a:t>
            </a:r>
            <a:endParaRPr lang="cs-CZ" dirty="0"/>
          </a:p>
        </p:txBody>
      </p:sp>
      <p:sp>
        <p:nvSpPr>
          <p:cNvPr id="3" name="Zástupný symbol pro obsah 2"/>
          <p:cNvSpPr>
            <a:spLocks noGrp="1"/>
          </p:cNvSpPr>
          <p:nvPr>
            <p:ph idx="1"/>
          </p:nvPr>
        </p:nvSpPr>
        <p:spPr>
          <a:solidFill>
            <a:schemeClr val="accent6">
              <a:lumMod val="40000"/>
              <a:lumOff val="60000"/>
            </a:schemeClr>
          </a:solidFill>
        </p:spPr>
        <p:txBody>
          <a:bodyPr>
            <a:normAutofit fontScale="70000" lnSpcReduction="20000"/>
          </a:bodyPr>
          <a:lstStyle/>
          <a:p>
            <a:r>
              <a:rPr lang="cs-CZ" dirty="0" smtClean="0"/>
              <a:t>Škůdce : provozovatel dopravy, jiný provozovatel vozidla, plavidla nebo letadla</a:t>
            </a:r>
          </a:p>
          <a:p>
            <a:r>
              <a:rPr lang="cs-CZ" dirty="0" smtClean="0"/>
              <a:t>Po dobu, co je doprav. prostředek v opravně, je provozovatelem osoba, která prostředek k opravě převzala (§ 2928)</a:t>
            </a:r>
          </a:p>
          <a:p>
            <a:r>
              <a:rPr lang="cs-CZ" dirty="0" smtClean="0"/>
              <a:t>Za provozovatele musí škodu hradit ten, kdo užil prostředek BEZ VĚDOMÍ e nebo PROTI vůli provozovatele</a:t>
            </a:r>
          </a:p>
          <a:p>
            <a:r>
              <a:rPr lang="cs-CZ" dirty="0" smtClean="0"/>
              <a:t>Pokud to provozovatel nedbalostně umožnil, hradí s ním škodu solidárně (2929)</a:t>
            </a:r>
          </a:p>
          <a:p>
            <a:r>
              <a:rPr lang="cs-CZ" dirty="0" smtClean="0"/>
              <a:t>V pochybnostech o osobě provozovatele: vlastník = provozovatel (§2930)</a:t>
            </a:r>
          </a:p>
          <a:p>
            <a:r>
              <a:rPr lang="cs-CZ" dirty="0" smtClean="0"/>
              <a:t>MIMO dopravní prostředek poháněný lidskou silou</a:t>
            </a:r>
          </a:p>
          <a:p>
            <a:r>
              <a:rPr lang="cs-CZ" dirty="0" smtClean="0"/>
              <a:t>ALE jinak motorová i nemotorová doprava (včetně plachetnic, koňského povozu)</a:t>
            </a:r>
          </a:p>
          <a:p>
            <a:r>
              <a:rPr lang="cs-CZ" dirty="0" smtClean="0"/>
              <a:t>Škoda je způsobená ZVLÁŠTNÍ POVAHOU provozu</a:t>
            </a:r>
          </a:p>
          <a:p>
            <a:endParaRPr lang="cs-CZ" dirty="0"/>
          </a:p>
        </p:txBody>
      </p:sp>
    </p:spTree>
    <p:extLst>
      <p:ext uri="{BB962C8B-B14F-4D97-AF65-F5344CB8AC3E}">
        <p14:creationId xmlns:p14="http://schemas.microsoft.com/office/powerpoint/2010/main" val="3966354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solidFill>
            <a:schemeClr val="accent6">
              <a:lumMod val="40000"/>
              <a:lumOff val="60000"/>
            </a:schemeClr>
          </a:solidFill>
        </p:spPr>
        <p:txBody>
          <a:bodyPr/>
          <a:lstStyle/>
          <a:p>
            <a:r>
              <a:rPr lang="cs-CZ" dirty="0" smtClean="0"/>
              <a:t>Škoda způsobená na věci jejím odcizením či ztrátou /při provozu doprav. prostředků/, provozovatel odpovídá pouze tehdy, když poškozený neměl možnost věc  opatrovat §2931</a:t>
            </a:r>
          </a:p>
          <a:p>
            <a:r>
              <a:rPr lang="cs-CZ" dirty="0" smtClean="0"/>
              <a:t>Střet dvou nebo více provozů – vypořádání podle účasti na způsobení škody § 2932</a:t>
            </a:r>
            <a:endParaRPr lang="cs-CZ" dirty="0"/>
          </a:p>
        </p:txBody>
      </p:sp>
    </p:spTree>
    <p:extLst>
      <p:ext uri="{BB962C8B-B14F-4D97-AF65-F5344CB8AC3E}">
        <p14:creationId xmlns:p14="http://schemas.microsoft.com/office/powerpoint/2010/main" val="707609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0"/>
            <a:ext cx="8229600" cy="1547664"/>
          </a:xfrm>
          <a:solidFill>
            <a:schemeClr val="accent6">
              <a:lumMod val="60000"/>
              <a:lumOff val="40000"/>
            </a:schemeClr>
          </a:solidFill>
        </p:spPr>
        <p:txBody>
          <a:bodyPr>
            <a:normAutofit fontScale="90000"/>
          </a:bodyPr>
          <a:lstStyle/>
          <a:p>
            <a:r>
              <a:rPr lang="cs-CZ" dirty="0" smtClean="0"/>
              <a:t>LIBERACE u provozu dopravních prostředků</a:t>
            </a:r>
            <a:br>
              <a:rPr lang="cs-CZ" dirty="0" smtClean="0"/>
            </a:br>
            <a:endParaRPr lang="cs-CZ" dirty="0"/>
          </a:p>
        </p:txBody>
      </p:sp>
      <p:sp>
        <p:nvSpPr>
          <p:cNvPr id="3" name="Zástupný symbol pro obsah 2"/>
          <p:cNvSpPr>
            <a:spLocks noGrp="1"/>
          </p:cNvSpPr>
          <p:nvPr>
            <p:ph idx="1"/>
          </p:nvPr>
        </p:nvSpPr>
        <p:spPr>
          <a:solidFill>
            <a:schemeClr val="accent6">
              <a:lumMod val="40000"/>
              <a:lumOff val="60000"/>
            </a:schemeClr>
          </a:solidFill>
        </p:spPr>
        <p:txBody>
          <a:bodyPr/>
          <a:lstStyle/>
          <a:p>
            <a:r>
              <a:rPr lang="cs-CZ" dirty="0" smtClean="0"/>
              <a:t>§2927/2</a:t>
            </a:r>
          </a:p>
          <a:p>
            <a:r>
              <a:rPr lang="cs-CZ" dirty="0" smtClean="0"/>
              <a:t>Byla-li škoda způsobená okolnostmi, které nemají původ v provozu</a:t>
            </a:r>
          </a:p>
          <a:p>
            <a:r>
              <a:rPr lang="cs-CZ" dirty="0" smtClean="0"/>
              <a:t>+ škodě nemohlo být zabráněno ani při vynaložení veškerého úsilí, které lze požadovat</a:t>
            </a:r>
          </a:p>
        </p:txBody>
      </p:sp>
    </p:spTree>
    <p:extLst>
      <p:ext uri="{BB962C8B-B14F-4D97-AF65-F5344CB8AC3E}">
        <p14:creationId xmlns:p14="http://schemas.microsoft.com/office/powerpoint/2010/main" val="3105661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60000"/>
              <a:lumOff val="40000"/>
            </a:schemeClr>
          </a:solidFill>
        </p:spPr>
        <p:txBody>
          <a:bodyPr>
            <a:normAutofit/>
          </a:bodyPr>
          <a:lstStyle/>
          <a:p>
            <a:r>
              <a:rPr lang="cs-CZ" dirty="0" smtClean="0"/>
              <a:t>Škoda způsobená zvířetem §2933</a:t>
            </a:r>
            <a:endParaRPr lang="cs-CZ" dirty="0"/>
          </a:p>
        </p:txBody>
      </p:sp>
      <p:sp>
        <p:nvSpPr>
          <p:cNvPr id="3" name="Zástupný symbol pro obsah 2"/>
          <p:cNvSpPr>
            <a:spLocks noGrp="1"/>
          </p:cNvSpPr>
          <p:nvPr>
            <p:ph idx="1"/>
          </p:nvPr>
        </p:nvSpPr>
        <p:spPr>
          <a:solidFill>
            <a:schemeClr val="accent6">
              <a:lumMod val="60000"/>
              <a:lumOff val="40000"/>
            </a:schemeClr>
          </a:solidFill>
        </p:spPr>
        <p:txBody>
          <a:bodyPr>
            <a:normAutofit lnSpcReduction="10000"/>
          </a:bodyPr>
          <a:lstStyle/>
          <a:p>
            <a:pPr marL="0" indent="0">
              <a:buNone/>
            </a:pPr>
            <a:r>
              <a:rPr lang="cs-CZ" dirty="0" smtClean="0"/>
              <a:t>K náhradě škody je povinen:</a:t>
            </a:r>
          </a:p>
          <a:p>
            <a:pPr marL="0" indent="0">
              <a:buNone/>
            </a:pPr>
            <a:r>
              <a:rPr lang="cs-CZ" dirty="0" smtClean="0"/>
              <a:t>a) Vlastník zvířete, pod jehož dohledem zvíře bylo</a:t>
            </a:r>
            <a:endParaRPr lang="cs-CZ" dirty="0"/>
          </a:p>
          <a:p>
            <a:pPr marL="0" indent="0">
              <a:buNone/>
            </a:pPr>
            <a:r>
              <a:rPr lang="cs-CZ" dirty="0" smtClean="0"/>
              <a:t>b) osoba, které bylo zvíře svěřeno a pod jejímž dohledem bylo (společně a nerozdílně s vlastníkem)</a:t>
            </a:r>
          </a:p>
          <a:p>
            <a:pPr marL="0" indent="0">
              <a:buNone/>
            </a:pPr>
            <a:r>
              <a:rPr lang="cs-CZ" dirty="0" smtClean="0"/>
              <a:t>c) osoba, která má zvíře pod dohledem protože se zatoulalo nebo uprchlo (společně a nerozdílně s vlastníkem)</a:t>
            </a:r>
            <a:endParaRPr lang="cs-CZ" dirty="0"/>
          </a:p>
        </p:txBody>
      </p:sp>
    </p:spTree>
    <p:extLst>
      <p:ext uri="{BB962C8B-B14F-4D97-AF65-F5344CB8AC3E}">
        <p14:creationId xmlns:p14="http://schemas.microsoft.com/office/powerpoint/2010/main" val="27552852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60000"/>
              <a:lumOff val="40000"/>
            </a:schemeClr>
          </a:solidFill>
        </p:spPr>
        <p:txBody>
          <a:bodyPr/>
          <a:lstStyle/>
          <a:p>
            <a:r>
              <a:rPr lang="cs-CZ" dirty="0" smtClean="0"/>
              <a:t>Škoda způsobená zvířetem §2934</a:t>
            </a:r>
            <a:endParaRPr lang="cs-CZ" dirty="0"/>
          </a:p>
        </p:txBody>
      </p:sp>
      <p:sp>
        <p:nvSpPr>
          <p:cNvPr id="3" name="Zástupný symbol pro obsah 2"/>
          <p:cNvSpPr>
            <a:spLocks noGrp="1"/>
          </p:cNvSpPr>
          <p:nvPr>
            <p:ph idx="1"/>
          </p:nvPr>
        </p:nvSpPr>
        <p:spPr>
          <a:solidFill>
            <a:schemeClr val="accent6">
              <a:lumMod val="40000"/>
              <a:lumOff val="60000"/>
            </a:schemeClr>
          </a:solidFill>
        </p:spPr>
        <p:txBody>
          <a:bodyPr>
            <a:normAutofit fontScale="85000" lnSpcReduction="10000"/>
          </a:bodyPr>
          <a:lstStyle/>
          <a:p>
            <a:r>
              <a:rPr lang="cs-CZ" dirty="0" smtClean="0"/>
              <a:t>Liberační důvody pro vlastníka, kterému zvíře slouží, i pro osobu, jíž bylo jím zvíře svěřeno:</a:t>
            </a:r>
          </a:p>
          <a:p>
            <a:r>
              <a:rPr lang="cs-CZ" dirty="0" smtClean="0"/>
              <a:t>K výkonu povolání</a:t>
            </a:r>
          </a:p>
          <a:p>
            <a:r>
              <a:rPr lang="cs-CZ" dirty="0" smtClean="0"/>
              <a:t>K jiné výdělečné činnosti</a:t>
            </a:r>
          </a:p>
          <a:p>
            <a:r>
              <a:rPr lang="cs-CZ" dirty="0" smtClean="0"/>
              <a:t>K obživě</a:t>
            </a:r>
          </a:p>
          <a:p>
            <a:r>
              <a:rPr lang="cs-CZ" dirty="0" smtClean="0"/>
              <a:t>Jako pomocník pro osobu se zdravotním postižením</a:t>
            </a:r>
          </a:p>
          <a:p>
            <a:r>
              <a:rPr lang="cs-CZ" dirty="0" smtClean="0"/>
              <a:t>Zprostí se vlastník, pokud prokáže, že:</a:t>
            </a:r>
          </a:p>
          <a:p>
            <a:pPr marL="0" indent="0">
              <a:buNone/>
            </a:pPr>
            <a:r>
              <a:rPr lang="cs-CZ" dirty="0"/>
              <a:t> </a:t>
            </a:r>
            <a:r>
              <a:rPr lang="cs-CZ" dirty="0" smtClean="0"/>
              <a:t>  -  při dozoru nad zvířetem nezanedbal potřebnou  </a:t>
            </a:r>
          </a:p>
          <a:p>
            <a:pPr marL="0" indent="0">
              <a:buNone/>
            </a:pPr>
            <a:r>
              <a:rPr lang="cs-CZ" dirty="0"/>
              <a:t> </a:t>
            </a:r>
            <a:r>
              <a:rPr lang="cs-CZ" dirty="0" smtClean="0"/>
              <a:t>     pečlivost</a:t>
            </a:r>
          </a:p>
          <a:p>
            <a:pPr marL="0" indent="0">
              <a:buNone/>
            </a:pPr>
            <a:r>
              <a:rPr lang="cs-CZ" dirty="0"/>
              <a:t> </a:t>
            </a:r>
            <a:r>
              <a:rPr lang="cs-CZ" dirty="0" smtClean="0"/>
              <a:t>  -  škoda by vznikla i při vynaložení potřebné pečlivosti</a:t>
            </a:r>
            <a:endParaRPr lang="cs-CZ" dirty="0"/>
          </a:p>
        </p:txBody>
      </p:sp>
    </p:spTree>
    <p:extLst>
      <p:ext uri="{BB962C8B-B14F-4D97-AF65-F5344CB8AC3E}">
        <p14:creationId xmlns:p14="http://schemas.microsoft.com/office/powerpoint/2010/main" val="2461561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60000"/>
              <a:lumOff val="40000"/>
            </a:schemeClr>
          </a:solidFill>
        </p:spPr>
        <p:txBody>
          <a:bodyPr/>
          <a:lstStyle/>
          <a:p>
            <a:r>
              <a:rPr lang="cs-CZ" dirty="0" smtClean="0"/>
              <a:t>Škoda způsobená zvířetem § 2935</a:t>
            </a:r>
            <a:endParaRPr lang="cs-CZ" dirty="0"/>
          </a:p>
        </p:txBody>
      </p:sp>
      <p:sp>
        <p:nvSpPr>
          <p:cNvPr id="3" name="Zástupný symbol pro obsah 2"/>
          <p:cNvSpPr>
            <a:spLocks noGrp="1"/>
          </p:cNvSpPr>
          <p:nvPr>
            <p:ph idx="1"/>
          </p:nvPr>
        </p:nvSpPr>
        <p:spPr>
          <a:solidFill>
            <a:schemeClr val="accent6">
              <a:lumMod val="40000"/>
              <a:lumOff val="60000"/>
            </a:schemeClr>
          </a:solidFill>
        </p:spPr>
        <p:txBody>
          <a:bodyPr>
            <a:normAutofit lnSpcReduction="10000"/>
          </a:bodyPr>
          <a:lstStyle/>
          <a:p>
            <a:r>
              <a:rPr lang="cs-CZ" dirty="0" smtClean="0"/>
              <a:t>Povinnost k náhradě škody má třetí osoba, která vlastníku nebo osobě, které vlastník zvíře svěřil,  zvíře svémocně odňala </a:t>
            </a:r>
          </a:p>
          <a:p>
            <a:r>
              <a:rPr lang="cs-CZ" dirty="0" smtClean="0"/>
              <a:t>Vlastník prokáže, že odnětí nemohla rozumně zabránit</a:t>
            </a:r>
          </a:p>
          <a:p>
            <a:r>
              <a:rPr lang="cs-CZ" dirty="0" smtClean="0"/>
              <a:t>Pokud neprokáže, je povinna k náhradě škody společně a nerozdílně s touto osobou</a:t>
            </a:r>
          </a:p>
          <a:p>
            <a:r>
              <a:rPr lang="cs-CZ" dirty="0" smtClean="0"/>
              <a:t>Ten kdo svémocně zvíře odňal se nemůže liberovat (tzv. absolutní odpovědnost)</a:t>
            </a:r>
            <a:endParaRPr lang="cs-CZ" dirty="0"/>
          </a:p>
        </p:txBody>
      </p:sp>
    </p:spTree>
    <p:extLst>
      <p:ext uri="{BB962C8B-B14F-4D97-AF65-F5344CB8AC3E}">
        <p14:creationId xmlns:p14="http://schemas.microsoft.com/office/powerpoint/2010/main" val="36972901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60000"/>
              <a:lumOff val="40000"/>
            </a:schemeClr>
          </a:solidFill>
        </p:spPr>
        <p:txBody>
          <a:bodyPr/>
          <a:lstStyle/>
          <a:p>
            <a:r>
              <a:rPr lang="cs-CZ" dirty="0" smtClean="0"/>
              <a:t>Škoda způsobená věcí  § 2936-2938</a:t>
            </a:r>
            <a:endParaRPr lang="cs-CZ" dirty="0"/>
          </a:p>
        </p:txBody>
      </p:sp>
      <p:sp>
        <p:nvSpPr>
          <p:cNvPr id="3" name="Zástupný symbol pro obsah 2"/>
          <p:cNvSpPr>
            <a:spLocks noGrp="1"/>
          </p:cNvSpPr>
          <p:nvPr>
            <p:ph idx="1"/>
          </p:nvPr>
        </p:nvSpPr>
        <p:spPr>
          <a:solidFill>
            <a:schemeClr val="accent6">
              <a:lumMod val="40000"/>
              <a:lumOff val="60000"/>
            </a:schemeClr>
          </a:solidFill>
        </p:spPr>
        <p:txBody>
          <a:bodyPr>
            <a:normAutofit fontScale="85000" lnSpcReduction="10000"/>
          </a:bodyPr>
          <a:lstStyle/>
          <a:p>
            <a:r>
              <a:rPr lang="cs-CZ" dirty="0" smtClean="0"/>
              <a:t>Oproti původní úpravě v zák.40/64 se odpovědnost omezuje pouze na případy, kdy byla použita vadná věc, nikoli na případy, kdy se postupuje lege </a:t>
            </a:r>
            <a:r>
              <a:rPr lang="cs-CZ" dirty="0" err="1" smtClean="0"/>
              <a:t>artis</a:t>
            </a:r>
            <a:endParaRPr lang="cs-CZ" dirty="0" smtClean="0"/>
          </a:p>
          <a:p>
            <a:r>
              <a:rPr lang="cs-CZ" dirty="0" smtClean="0"/>
              <a:t>Škůdce (resp. Odpovědný) : </a:t>
            </a:r>
          </a:p>
          <a:p>
            <a:pPr>
              <a:buFontTx/>
              <a:buChar char="-"/>
            </a:pPr>
            <a:r>
              <a:rPr lang="cs-CZ" dirty="0" smtClean="0"/>
              <a:t>Kdo je povinen něco plnit</a:t>
            </a:r>
          </a:p>
          <a:p>
            <a:pPr>
              <a:buFontTx/>
              <a:buChar char="-"/>
            </a:pPr>
            <a:r>
              <a:rPr lang="cs-CZ" dirty="0" smtClean="0"/>
              <a:t>Použije při tom vadnou věc</a:t>
            </a:r>
          </a:p>
          <a:p>
            <a:pPr>
              <a:buFontTx/>
              <a:buChar char="-"/>
            </a:pPr>
            <a:r>
              <a:rPr lang="cs-CZ" dirty="0" smtClean="0"/>
              <a:t>Tato vadná věc způsobí škodu</a:t>
            </a:r>
          </a:p>
          <a:p>
            <a:pPr>
              <a:buFontTx/>
              <a:buChar char="-"/>
            </a:pPr>
            <a:r>
              <a:rPr lang="cs-CZ" dirty="0" smtClean="0"/>
              <a:t>Dopadá i na poskytování zdravotnických, sociálních, veterinárních aj. biologických služeb</a:t>
            </a:r>
          </a:p>
          <a:p>
            <a:pPr>
              <a:buFontTx/>
              <a:buChar char="-"/>
            </a:pPr>
            <a:r>
              <a:rPr lang="cs-CZ" dirty="0" smtClean="0"/>
              <a:t>Liberace :není</a:t>
            </a:r>
          </a:p>
        </p:txBody>
      </p:sp>
    </p:spTree>
    <p:extLst>
      <p:ext uri="{BB962C8B-B14F-4D97-AF65-F5344CB8AC3E}">
        <p14:creationId xmlns:p14="http://schemas.microsoft.com/office/powerpoint/2010/main" val="3641686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60000"/>
              <a:lumOff val="40000"/>
            </a:schemeClr>
          </a:solidFill>
        </p:spPr>
        <p:txBody>
          <a:bodyPr/>
          <a:lstStyle/>
          <a:p>
            <a:r>
              <a:rPr lang="cs-CZ" dirty="0" smtClean="0"/>
              <a:t>Vztah obecného x zvláštního</a:t>
            </a:r>
            <a:endParaRPr lang="cs-CZ" dirty="0"/>
          </a:p>
        </p:txBody>
      </p:sp>
      <p:sp>
        <p:nvSpPr>
          <p:cNvPr id="3" name="Zástupný symbol pro obsah 2"/>
          <p:cNvSpPr>
            <a:spLocks noGrp="1"/>
          </p:cNvSpPr>
          <p:nvPr>
            <p:ph idx="1"/>
          </p:nvPr>
        </p:nvSpPr>
        <p:spPr>
          <a:solidFill>
            <a:schemeClr val="accent6">
              <a:lumMod val="60000"/>
              <a:lumOff val="40000"/>
            </a:schemeClr>
          </a:solidFill>
        </p:spPr>
        <p:txBody>
          <a:bodyPr>
            <a:normAutofit fontScale="92500"/>
          </a:bodyPr>
          <a:lstStyle/>
          <a:p>
            <a:r>
              <a:rPr lang="cs-CZ" dirty="0" smtClean="0"/>
              <a:t>Oddíl druhý, hlavy třetí: </a:t>
            </a:r>
          </a:p>
          <a:p>
            <a:r>
              <a:rPr lang="cs-CZ" dirty="0" smtClean="0"/>
              <a:t>Obecná ustanovení (§2909 -2919), </a:t>
            </a:r>
            <a:r>
              <a:rPr lang="cs-CZ" dirty="0" err="1" smtClean="0"/>
              <a:t>tj</a:t>
            </a:r>
            <a:r>
              <a:rPr lang="cs-CZ" dirty="0" smtClean="0"/>
              <a:t>:</a:t>
            </a:r>
          </a:p>
          <a:p>
            <a:r>
              <a:rPr lang="cs-CZ" dirty="0" smtClean="0"/>
              <a:t>Porušení dobrých mravů (úmysl), porušení zákona (zaviněné porušení povinnosti), domněnka nedbalosti (presumované zavinění nedbalostní), porušení smluvní povinnosti (objektivní, možnost liberace), použití zmocněnce, zaměstnance, pomocníka odpovídá kdo použil sám, škoda způsoben více škůdci)</a:t>
            </a:r>
            <a:endParaRPr lang="cs-CZ" dirty="0"/>
          </a:p>
        </p:txBody>
      </p:sp>
    </p:spTree>
    <p:extLst>
      <p:ext uri="{BB962C8B-B14F-4D97-AF65-F5344CB8AC3E}">
        <p14:creationId xmlns:p14="http://schemas.microsoft.com/office/powerpoint/2010/main" val="824566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solidFill>
            <a:schemeClr val="accent6">
              <a:lumMod val="40000"/>
              <a:lumOff val="60000"/>
            </a:schemeClr>
          </a:solidFill>
        </p:spPr>
        <p:txBody>
          <a:bodyPr>
            <a:normAutofit fontScale="92500"/>
          </a:bodyPr>
          <a:lstStyle/>
          <a:p>
            <a:r>
              <a:rPr lang="cs-CZ" dirty="0" smtClean="0"/>
              <a:t>Pokud způsobí škodu věc sama od sebe, povinen k náhradě škody ten, kdo nad ní měl dohled, nelze-li určit, pak vlastník (§2937/1)</a:t>
            </a:r>
          </a:p>
          <a:p>
            <a:r>
              <a:rPr lang="cs-CZ" dirty="0" smtClean="0"/>
              <a:t>Liberace: prokáže-li že náležitý dohled nezanedbal</a:t>
            </a:r>
          </a:p>
          <a:p>
            <a:r>
              <a:rPr lang="cs-CZ" dirty="0" smtClean="0"/>
              <a:t>Škoda způsobená pádem nebo vyhozením z místnosti, škodu nahradí solidárně s tím, kdo měl nad věcí dohled, není-li znám s vlastníkem této věci ten, kdo místo užívá, nelze-li určit, vlastník nemovitosti (§2937/2 )</a:t>
            </a:r>
            <a:endParaRPr lang="cs-CZ" dirty="0"/>
          </a:p>
        </p:txBody>
      </p:sp>
    </p:spTree>
    <p:extLst>
      <p:ext uri="{BB962C8B-B14F-4D97-AF65-F5344CB8AC3E}">
        <p14:creationId xmlns:p14="http://schemas.microsoft.com/office/powerpoint/2010/main" val="3352683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solidFill>
            <a:schemeClr val="accent6">
              <a:lumMod val="40000"/>
              <a:lumOff val="60000"/>
            </a:schemeClr>
          </a:solidFill>
        </p:spPr>
        <p:txBody>
          <a:bodyPr/>
          <a:lstStyle/>
          <a:p>
            <a:r>
              <a:rPr lang="cs-CZ" dirty="0" smtClean="0"/>
              <a:t>Škůdce – vlastník budovy, která se celá nebo zčásti zřítila, v důsledku vady, má povinnost nahradit takto vzniklou škodu</a:t>
            </a:r>
          </a:p>
          <a:p>
            <a:r>
              <a:rPr lang="cs-CZ" dirty="0" smtClean="0"/>
              <a:t>Solidární odpovědnost předchozího vlastníka budovy, tkví-li příčina ve vadě za trvání jeho vlastnického práva, pokud nástupce neupozornil a pokud o této vadě nástupce nemohl vědět (zjevná vada)</a:t>
            </a:r>
            <a:endParaRPr lang="cs-CZ" dirty="0"/>
          </a:p>
        </p:txBody>
      </p:sp>
    </p:spTree>
    <p:extLst>
      <p:ext uri="{BB962C8B-B14F-4D97-AF65-F5344CB8AC3E}">
        <p14:creationId xmlns:p14="http://schemas.microsoft.com/office/powerpoint/2010/main" val="3621667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40000"/>
              <a:lumOff val="60000"/>
            </a:schemeClr>
          </a:solidFill>
        </p:spPr>
        <p:txBody>
          <a:bodyPr>
            <a:normAutofit fontScale="90000"/>
          </a:bodyPr>
          <a:lstStyle/>
          <a:p>
            <a:r>
              <a:rPr lang="cs-CZ" dirty="0" smtClean="0"/>
              <a:t>Škoda způsobená vadou výrobku § 2939 - 2943</a:t>
            </a:r>
            <a:endParaRPr lang="cs-CZ" dirty="0"/>
          </a:p>
        </p:txBody>
      </p:sp>
      <p:sp>
        <p:nvSpPr>
          <p:cNvPr id="3" name="Zástupný symbol pro obsah 2"/>
          <p:cNvSpPr>
            <a:spLocks noGrp="1"/>
          </p:cNvSpPr>
          <p:nvPr>
            <p:ph idx="1"/>
          </p:nvPr>
        </p:nvSpPr>
        <p:spPr>
          <a:solidFill>
            <a:schemeClr val="accent6">
              <a:lumMod val="40000"/>
              <a:lumOff val="60000"/>
            </a:schemeClr>
          </a:solidFill>
        </p:spPr>
        <p:txBody>
          <a:bodyPr/>
          <a:lstStyle/>
          <a:p>
            <a:r>
              <a:rPr lang="cs-CZ" dirty="0" smtClean="0"/>
              <a:t>Přejata práv. úprava ze zák. č. 59/1998 Sb. O odpovědnosti za škodu způsobenou vadou výrobku</a:t>
            </a:r>
          </a:p>
          <a:p>
            <a:r>
              <a:rPr lang="cs-CZ" dirty="0" smtClean="0"/>
              <a:t>Škůdce, ten, kdo:</a:t>
            </a:r>
          </a:p>
          <a:p>
            <a:pPr>
              <a:buFontTx/>
              <a:buChar char="-"/>
            </a:pPr>
            <a:r>
              <a:rPr lang="cs-CZ" dirty="0" smtClean="0"/>
              <a:t>Výrobek (movitou věc určenou k uvedení na trh za účelem prodeje nájmu nebo jiného použití nebo její součást)</a:t>
            </a:r>
          </a:p>
          <a:p>
            <a:pPr>
              <a:buFontTx/>
              <a:buChar char="-"/>
            </a:pPr>
            <a:r>
              <a:rPr lang="cs-CZ" dirty="0" smtClean="0"/>
              <a:t>Vyrobil,  vytěžil, vypěstoval nebo jinak získal</a:t>
            </a:r>
          </a:p>
          <a:p>
            <a:pPr>
              <a:buFontTx/>
              <a:buChar char="-"/>
            </a:pPr>
            <a:endParaRPr lang="cs-CZ" dirty="0" smtClean="0"/>
          </a:p>
          <a:p>
            <a:pPr>
              <a:buFontTx/>
              <a:buChar char="-"/>
            </a:pPr>
            <a:endParaRPr lang="cs-CZ" dirty="0" smtClean="0"/>
          </a:p>
        </p:txBody>
      </p:sp>
    </p:spTree>
    <p:extLst>
      <p:ext uri="{BB962C8B-B14F-4D97-AF65-F5344CB8AC3E}">
        <p14:creationId xmlns:p14="http://schemas.microsoft.com/office/powerpoint/2010/main" val="1254747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solidFill>
            <a:schemeClr val="accent6">
              <a:lumMod val="40000"/>
              <a:lumOff val="60000"/>
            </a:schemeClr>
          </a:solidFill>
        </p:spPr>
        <p:txBody>
          <a:bodyPr>
            <a:normAutofit fontScale="92500" lnSpcReduction="20000"/>
          </a:bodyPr>
          <a:lstStyle/>
          <a:p>
            <a:r>
              <a:rPr lang="cs-CZ" dirty="0" smtClean="0"/>
              <a:t>Solidárně s ním odpovídá</a:t>
            </a:r>
          </a:p>
          <a:p>
            <a:pPr>
              <a:buFontTx/>
              <a:buChar char="-"/>
            </a:pPr>
            <a:r>
              <a:rPr lang="cs-CZ" dirty="0" smtClean="0"/>
              <a:t>Kdo výrobek nebo jeho část označil svým jménem, ochranou známkou nebo jinak</a:t>
            </a:r>
          </a:p>
          <a:p>
            <a:pPr>
              <a:buFontTx/>
              <a:buChar char="-"/>
            </a:pPr>
            <a:r>
              <a:rPr lang="cs-CZ" dirty="0" smtClean="0"/>
              <a:t>Kdo výrobek dovezl za účelem uvedení na trh v rámci svého podnikání</a:t>
            </a:r>
          </a:p>
          <a:p>
            <a:pPr>
              <a:buFontTx/>
              <a:buChar char="-"/>
            </a:pPr>
            <a:r>
              <a:rPr lang="cs-CZ" dirty="0" smtClean="0"/>
              <a:t>Nelze-li určit výrobce, pak škodu hradí dodavatel, pokud do 1 </a:t>
            </a:r>
            <a:r>
              <a:rPr lang="cs-CZ" dirty="0" err="1" smtClean="0"/>
              <a:t>měs</a:t>
            </a:r>
            <a:r>
              <a:rPr lang="cs-CZ" dirty="0" smtClean="0"/>
              <a:t> poškozenému nesdělí, kdo je výrobcem nebo kdo mu výrobek dodal</a:t>
            </a:r>
          </a:p>
          <a:p>
            <a:r>
              <a:rPr lang="cs-CZ" dirty="0" smtClean="0"/>
              <a:t>Škoda způsobená vadou výrobku se hradí jen v částce vyšší než 500 eur ( ke dni, kdy škoda vznikla, není-li znám, pak kdy byla zjištěna)</a:t>
            </a:r>
            <a:endParaRPr lang="cs-CZ" dirty="0"/>
          </a:p>
        </p:txBody>
      </p:sp>
    </p:spTree>
    <p:extLst>
      <p:ext uri="{BB962C8B-B14F-4D97-AF65-F5344CB8AC3E}">
        <p14:creationId xmlns:p14="http://schemas.microsoft.com/office/powerpoint/2010/main" val="4799337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Výrobek je vadný § 2941</a:t>
            </a:r>
            <a:endParaRPr lang="cs-CZ" dirty="0"/>
          </a:p>
        </p:txBody>
      </p:sp>
      <p:sp>
        <p:nvSpPr>
          <p:cNvPr id="3" name="Zástupný symbol pro obsah 2"/>
          <p:cNvSpPr>
            <a:spLocks noGrp="1"/>
          </p:cNvSpPr>
          <p:nvPr>
            <p:ph idx="1"/>
          </p:nvPr>
        </p:nvSpPr>
        <p:spPr>
          <a:solidFill>
            <a:schemeClr val="accent6">
              <a:lumMod val="40000"/>
              <a:lumOff val="60000"/>
            </a:schemeClr>
          </a:solidFill>
        </p:spPr>
        <p:txBody>
          <a:bodyPr>
            <a:normAutofit fontScale="92500" lnSpcReduction="10000"/>
          </a:bodyPr>
          <a:lstStyle/>
          <a:p>
            <a:r>
              <a:rPr lang="cs-CZ" dirty="0" smtClean="0"/>
              <a:t>- není-li bezpečný, jak od něj lze očekávat</a:t>
            </a:r>
          </a:p>
          <a:p>
            <a:r>
              <a:rPr lang="cs-CZ" dirty="0" smtClean="0"/>
              <a:t>Se zřetelem ke všem okolnostem</a:t>
            </a:r>
          </a:p>
          <a:p>
            <a:r>
              <a:rPr lang="cs-CZ" dirty="0" smtClean="0"/>
              <a:t>S přihlédnutím, jak byl uveden na trh nebo nabízen</a:t>
            </a:r>
          </a:p>
          <a:p>
            <a:r>
              <a:rPr lang="cs-CZ" dirty="0" smtClean="0"/>
              <a:t>S ohledem na předpokládaný účel, jemuž má sloužit a s přihlédnutím k době, kdy byl na trh uveden</a:t>
            </a:r>
          </a:p>
          <a:p>
            <a:r>
              <a:rPr lang="cs-CZ" dirty="0" smtClean="0"/>
              <a:t>Vadnost nemůže spočívat ve vývoji, tzn. že později je vyvinut či vyroben kvalitnější výrobek</a:t>
            </a:r>
          </a:p>
        </p:txBody>
      </p:sp>
    </p:spTree>
    <p:extLst>
      <p:ext uri="{BB962C8B-B14F-4D97-AF65-F5344CB8AC3E}">
        <p14:creationId xmlns:p14="http://schemas.microsoft.com/office/powerpoint/2010/main" val="3142940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60000"/>
              <a:lumOff val="40000"/>
            </a:schemeClr>
          </a:solidFill>
        </p:spPr>
        <p:txBody>
          <a:bodyPr>
            <a:normAutofit fontScale="90000"/>
          </a:bodyPr>
          <a:lstStyle/>
          <a:p>
            <a:r>
              <a:rPr lang="cs-CZ" dirty="0" smtClean="0"/>
              <a:t>Liberace u škody způsobené vadou výrobku § 2942</a:t>
            </a:r>
            <a:endParaRPr lang="cs-CZ" dirty="0"/>
          </a:p>
        </p:txBody>
      </p:sp>
      <p:sp>
        <p:nvSpPr>
          <p:cNvPr id="3" name="Zástupný symbol pro obsah 2"/>
          <p:cNvSpPr>
            <a:spLocks noGrp="1"/>
          </p:cNvSpPr>
          <p:nvPr>
            <p:ph idx="1"/>
          </p:nvPr>
        </p:nvSpPr>
        <p:spPr>
          <a:solidFill>
            <a:schemeClr val="accent6">
              <a:lumMod val="40000"/>
              <a:lumOff val="60000"/>
            </a:schemeClr>
          </a:solidFill>
        </p:spPr>
        <p:txBody>
          <a:bodyPr>
            <a:normAutofit fontScale="70000" lnSpcReduction="20000"/>
          </a:bodyPr>
          <a:lstStyle/>
          <a:p>
            <a:r>
              <a:rPr lang="cs-CZ" dirty="0" smtClean="0"/>
              <a:t>Prokáže-li osoba:</a:t>
            </a:r>
          </a:p>
          <a:p>
            <a:r>
              <a:rPr lang="cs-CZ" dirty="0" smtClean="0"/>
              <a:t>Zavinění poškozeného nebo tím, za nějž poškozený odpovídá</a:t>
            </a:r>
          </a:p>
          <a:p>
            <a:r>
              <a:rPr lang="cs-CZ" dirty="0" smtClean="0"/>
              <a:t>Výrobek neuvedla na trh</a:t>
            </a:r>
          </a:p>
          <a:p>
            <a:r>
              <a:rPr lang="cs-CZ" dirty="0" smtClean="0"/>
              <a:t>Vada v době uvedení na trh neexistovala nebo že nastala později</a:t>
            </a:r>
          </a:p>
          <a:p>
            <a:r>
              <a:rPr lang="cs-CZ" dirty="0" smtClean="0"/>
              <a:t>Výrobek nevyrobila pro podnikatelské účely ani nešířila v rámci své podnikatelské činnosti</a:t>
            </a:r>
          </a:p>
          <a:p>
            <a:r>
              <a:rPr lang="cs-CZ" dirty="0" smtClean="0"/>
              <a:t>Vada je důsledkem pro výrobce závazných předpisů</a:t>
            </a:r>
          </a:p>
          <a:p>
            <a:r>
              <a:rPr lang="cs-CZ" dirty="0" smtClean="0"/>
              <a:t>Stav vědy a techniky v době uvedení na trh neumožnil vadu zjistit</a:t>
            </a:r>
          </a:p>
          <a:p>
            <a:r>
              <a:rPr lang="cs-CZ" dirty="0" smtClean="0"/>
              <a:t>Kdo vyrobil součást, poukáže na vadu při konstrukci nebo vadu návodu</a:t>
            </a:r>
          </a:p>
          <a:p>
            <a:r>
              <a:rPr lang="cs-CZ" dirty="0" smtClean="0"/>
              <a:t>Nepřihlíží se ke vzdání se práva na náhradu škody ani zčásti</a:t>
            </a:r>
          </a:p>
          <a:p>
            <a:r>
              <a:rPr lang="cs-CZ" dirty="0" smtClean="0"/>
              <a:t>Nepřihlíží se ani k ujednání měnící nebo negující liberační důvody</a:t>
            </a:r>
          </a:p>
          <a:p>
            <a:endParaRPr lang="cs-CZ" dirty="0"/>
          </a:p>
        </p:txBody>
      </p:sp>
    </p:spTree>
    <p:extLst>
      <p:ext uri="{BB962C8B-B14F-4D97-AF65-F5344CB8AC3E}">
        <p14:creationId xmlns:p14="http://schemas.microsoft.com/office/powerpoint/2010/main" val="25499824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40000"/>
              <a:lumOff val="60000"/>
            </a:schemeClr>
          </a:solidFill>
        </p:spPr>
        <p:txBody>
          <a:bodyPr/>
          <a:lstStyle/>
          <a:p>
            <a:r>
              <a:rPr lang="cs-CZ" dirty="0" smtClean="0"/>
              <a:t>Škoda na věci převzaté § 2944</a:t>
            </a:r>
            <a:endParaRPr lang="cs-CZ" dirty="0"/>
          </a:p>
        </p:txBody>
      </p:sp>
      <p:sp>
        <p:nvSpPr>
          <p:cNvPr id="3" name="Zástupný symbol pro obsah 2"/>
          <p:cNvSpPr>
            <a:spLocks noGrp="1"/>
          </p:cNvSpPr>
          <p:nvPr>
            <p:ph idx="1"/>
          </p:nvPr>
        </p:nvSpPr>
        <p:spPr>
          <a:solidFill>
            <a:schemeClr val="accent6">
              <a:lumMod val="40000"/>
              <a:lumOff val="60000"/>
            </a:schemeClr>
          </a:solidFill>
        </p:spPr>
        <p:txBody>
          <a:bodyPr/>
          <a:lstStyle/>
          <a:p>
            <a:r>
              <a:rPr lang="cs-CZ" dirty="0" smtClean="0"/>
              <a:t>Škůdce: ten, kdo převzal věc, která má být předmětem závazku (např. čistírny, prádelny, advokát – listiny, obuvník, švadlena, aj.)</a:t>
            </a:r>
          </a:p>
          <a:p>
            <a:r>
              <a:rPr lang="cs-CZ" dirty="0" smtClean="0"/>
              <a:t>Odpovídá jako schovatel, za její poškození, ztrátu, zničení</a:t>
            </a:r>
          </a:p>
          <a:p>
            <a:r>
              <a:rPr lang="cs-CZ" dirty="0" smtClean="0"/>
              <a:t>Liberace: prokáže-li, že by ke škodě došlo i jinak (kabát se rozpadl, látka byla prožraná od molů</a:t>
            </a:r>
            <a:endParaRPr lang="cs-CZ" dirty="0"/>
          </a:p>
        </p:txBody>
      </p:sp>
    </p:spTree>
    <p:extLst>
      <p:ext uri="{BB962C8B-B14F-4D97-AF65-F5344CB8AC3E}">
        <p14:creationId xmlns:p14="http://schemas.microsoft.com/office/powerpoint/2010/main" val="2415249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60000"/>
              <a:lumOff val="40000"/>
            </a:schemeClr>
          </a:solidFill>
        </p:spPr>
        <p:txBody>
          <a:bodyPr/>
          <a:lstStyle/>
          <a:p>
            <a:r>
              <a:rPr lang="cs-CZ" dirty="0" smtClean="0"/>
              <a:t>Škoda na věci odložené § 2945</a:t>
            </a:r>
            <a:endParaRPr lang="cs-CZ" dirty="0"/>
          </a:p>
        </p:txBody>
      </p:sp>
      <p:sp>
        <p:nvSpPr>
          <p:cNvPr id="3" name="Zástupný symbol pro obsah 2"/>
          <p:cNvSpPr>
            <a:spLocks noGrp="1"/>
          </p:cNvSpPr>
          <p:nvPr>
            <p:ph idx="1"/>
          </p:nvPr>
        </p:nvSpPr>
        <p:spPr>
          <a:solidFill>
            <a:schemeClr val="accent6">
              <a:lumMod val="40000"/>
              <a:lumOff val="60000"/>
            </a:schemeClr>
          </a:solidFill>
        </p:spPr>
        <p:txBody>
          <a:bodyPr>
            <a:normAutofit fontScale="70000" lnSpcReduction="20000"/>
          </a:bodyPr>
          <a:lstStyle/>
          <a:p>
            <a:r>
              <a:rPr lang="cs-CZ" dirty="0" smtClean="0"/>
              <a:t>Škůdce: kdo provozuje činnost, s níž je ZPRAVIDLA SPOJENO ODKLÁDÁNÍ věcí (lékař, divadlo, restaurace, školy)</a:t>
            </a:r>
          </a:p>
          <a:p>
            <a:r>
              <a:rPr lang="cs-CZ" dirty="0" smtClean="0"/>
              <a:t>Provozovatel hlídaných garáží nebo zařízení podobná, jedná-li se o </a:t>
            </a:r>
            <a:r>
              <a:rPr lang="cs-CZ" dirty="0" err="1" smtClean="0"/>
              <a:t>dopr</a:t>
            </a:r>
            <a:r>
              <a:rPr lang="cs-CZ" dirty="0" smtClean="0"/>
              <a:t>. Prostředky v nich umístěné a jejich příslušenství</a:t>
            </a:r>
          </a:p>
          <a:p>
            <a:r>
              <a:rPr lang="cs-CZ" dirty="0" smtClean="0"/>
              <a:t>Je-li věc odložena na místě k tomu URČENÉM nebo OBVYKLÉM</a:t>
            </a:r>
          </a:p>
          <a:p>
            <a:r>
              <a:rPr lang="cs-CZ" dirty="0" smtClean="0"/>
              <a:t>Odpovídá za ztrátu nebo zničení</a:t>
            </a:r>
          </a:p>
          <a:p>
            <a:r>
              <a:rPr lang="cs-CZ" dirty="0" smtClean="0"/>
              <a:t>Poškozený ten, kdo věc odložil, popřípadě vlastník</a:t>
            </a:r>
          </a:p>
          <a:p>
            <a:r>
              <a:rPr lang="cs-CZ" dirty="0"/>
              <a:t> </a:t>
            </a:r>
            <a:r>
              <a:rPr lang="cs-CZ" dirty="0" smtClean="0"/>
              <a:t>Poškozený musí uplatnit právo u provozovatele bez zbytečného odkladu, jinak soud právo nepřizná, namítne-li provozovatel, že nebylo uplatněno včas, max. do 15ti dne ode dne, kdy se musel o škodě dozvědět</a:t>
            </a:r>
          </a:p>
          <a:p>
            <a:r>
              <a:rPr lang="cs-CZ" dirty="0" smtClean="0"/>
              <a:t>Věc odložená v </a:t>
            </a:r>
            <a:r>
              <a:rPr lang="cs-CZ" dirty="0" err="1" smtClean="0"/>
              <a:t>dopr</a:t>
            </a:r>
            <a:r>
              <a:rPr lang="cs-CZ" dirty="0" smtClean="0"/>
              <a:t>. prostředku hromad. dopravy, podle </a:t>
            </a:r>
            <a:r>
              <a:rPr lang="cs-CZ" dirty="0" err="1" smtClean="0"/>
              <a:t>ustan</a:t>
            </a:r>
            <a:r>
              <a:rPr lang="cs-CZ" dirty="0" smtClean="0"/>
              <a:t>. o škodě způsobené provozem </a:t>
            </a:r>
            <a:r>
              <a:rPr lang="cs-CZ" dirty="0" err="1" smtClean="0"/>
              <a:t>dopr</a:t>
            </a:r>
            <a:r>
              <a:rPr lang="cs-CZ" dirty="0" smtClean="0"/>
              <a:t>. Prostředku§2931</a:t>
            </a:r>
            <a:endParaRPr lang="cs-CZ" dirty="0"/>
          </a:p>
        </p:txBody>
      </p:sp>
    </p:spTree>
    <p:extLst>
      <p:ext uri="{BB962C8B-B14F-4D97-AF65-F5344CB8AC3E}">
        <p14:creationId xmlns:p14="http://schemas.microsoft.com/office/powerpoint/2010/main" val="3510247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60000"/>
              <a:lumOff val="40000"/>
            </a:schemeClr>
          </a:solidFill>
        </p:spPr>
        <p:txBody>
          <a:bodyPr>
            <a:normAutofit fontScale="90000"/>
          </a:bodyPr>
          <a:lstStyle/>
          <a:p>
            <a:r>
              <a:rPr lang="cs-CZ" dirty="0" smtClean="0"/>
              <a:t>Škoda na věci vnesené § 2946 a 2948</a:t>
            </a:r>
            <a:endParaRPr lang="cs-CZ" dirty="0"/>
          </a:p>
        </p:txBody>
      </p:sp>
      <p:sp>
        <p:nvSpPr>
          <p:cNvPr id="3" name="Zástupný symbol pro obsah 2"/>
          <p:cNvSpPr>
            <a:spLocks noGrp="1"/>
          </p:cNvSpPr>
          <p:nvPr>
            <p:ph idx="1"/>
          </p:nvPr>
        </p:nvSpPr>
        <p:spPr>
          <a:solidFill>
            <a:schemeClr val="accent6">
              <a:lumMod val="40000"/>
              <a:lumOff val="60000"/>
            </a:schemeClr>
          </a:solidFill>
        </p:spPr>
        <p:txBody>
          <a:bodyPr>
            <a:normAutofit fontScale="92500" lnSpcReduction="20000"/>
          </a:bodyPr>
          <a:lstStyle/>
          <a:p>
            <a:r>
              <a:rPr lang="cs-CZ" dirty="0" smtClean="0"/>
              <a:t>Škůdce:</a:t>
            </a:r>
          </a:p>
          <a:p>
            <a:r>
              <a:rPr lang="cs-CZ" dirty="0" smtClean="0"/>
              <a:t>Ten, kdo Provozuje PRAVIDELNĚ ubytovací služby</a:t>
            </a:r>
          </a:p>
          <a:p>
            <a:r>
              <a:rPr lang="cs-CZ" dirty="0" smtClean="0"/>
              <a:t>Poškozený: ubytovaný, který vnesl věci do prostor vyhrazených k ubytování  nebo k uložení a na těchto vznikla škoda</a:t>
            </a:r>
          </a:p>
          <a:p>
            <a:r>
              <a:rPr lang="cs-CZ" dirty="0" smtClean="0"/>
              <a:t>LIBERACE: prokáže-li ubytovatel, že:</a:t>
            </a:r>
          </a:p>
          <a:p>
            <a:r>
              <a:rPr lang="cs-CZ" dirty="0" smtClean="0"/>
              <a:t>Ke škodě by došlo i jinak</a:t>
            </a:r>
          </a:p>
          <a:p>
            <a:r>
              <a:rPr lang="cs-CZ" dirty="0" smtClean="0"/>
              <a:t>Škodu způsobil sám ubytovaný nebo osoba, která jej z jeho vůle doprovází</a:t>
            </a:r>
          </a:p>
          <a:p>
            <a:r>
              <a:rPr lang="cs-CZ" dirty="0" smtClean="0"/>
              <a:t>Jiná liberační ujednání jsou zakázána</a:t>
            </a:r>
          </a:p>
        </p:txBody>
      </p:sp>
    </p:spTree>
    <p:extLst>
      <p:ext uri="{BB962C8B-B14F-4D97-AF65-F5344CB8AC3E}">
        <p14:creationId xmlns:p14="http://schemas.microsoft.com/office/powerpoint/2010/main" val="38839576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solidFill>
            <a:schemeClr val="accent6">
              <a:lumMod val="40000"/>
              <a:lumOff val="60000"/>
            </a:schemeClr>
          </a:solidFill>
        </p:spPr>
        <p:txBody>
          <a:bodyPr>
            <a:normAutofit lnSpcReduction="10000"/>
          </a:bodyPr>
          <a:lstStyle/>
          <a:p>
            <a:r>
              <a:rPr lang="cs-CZ" dirty="0" smtClean="0"/>
              <a:t>Dle tohoto ustanovení se nehradí škoda na vozidlech, věcech ve vozidle ani na živá zvířata</a:t>
            </a:r>
          </a:p>
          <a:p>
            <a:r>
              <a:rPr lang="cs-CZ" dirty="0" smtClean="0"/>
              <a:t>ANO, pokud je ubytovatel převzal do úschovy</a:t>
            </a:r>
          </a:p>
          <a:p>
            <a:r>
              <a:rPr lang="cs-CZ" dirty="0" smtClean="0"/>
              <a:t>Limitace náhrady škody :stonásobek ceny ubytování á 1 den</a:t>
            </a:r>
          </a:p>
          <a:p>
            <a:r>
              <a:rPr lang="cs-CZ" dirty="0" smtClean="0"/>
              <a:t>Limitace neplatí u věcí převzatých do úschovy, odmítnutí úschovy v rozporu se zákonem, způsobením škody ubytovatelem nebo jeho zaměstnancem</a:t>
            </a:r>
            <a:endParaRPr lang="cs-CZ" dirty="0"/>
          </a:p>
        </p:txBody>
      </p:sp>
    </p:spTree>
    <p:extLst>
      <p:ext uri="{BB962C8B-B14F-4D97-AF65-F5344CB8AC3E}">
        <p14:creationId xmlns:p14="http://schemas.microsoft.com/office/powerpoint/2010/main" val="1538445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solidFill>
            <a:schemeClr val="accent6">
              <a:lumMod val="60000"/>
              <a:lumOff val="40000"/>
            </a:schemeClr>
          </a:solidFill>
        </p:spPr>
        <p:txBody>
          <a:bodyPr/>
          <a:lstStyle/>
          <a:p>
            <a:r>
              <a:rPr lang="cs-CZ" dirty="0" smtClean="0"/>
              <a:t>Pokud není možno případ subsumovat pod některé z obecných ustanovení (v důsledku specifické situace, či specifik osoby škůdce, specifik v okolnostech, za nichž ke škodě došlo, či specifik poškozeného), postupuje se podle poddílu druhého, tzn. podle zvláštních ustanovení</a:t>
            </a:r>
            <a:endParaRPr lang="cs-CZ" dirty="0"/>
          </a:p>
        </p:txBody>
      </p:sp>
    </p:spTree>
    <p:extLst>
      <p:ext uri="{BB962C8B-B14F-4D97-AF65-F5344CB8AC3E}">
        <p14:creationId xmlns:p14="http://schemas.microsoft.com/office/powerpoint/2010/main" val="31305607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40000"/>
              <a:lumOff val="60000"/>
            </a:schemeClr>
          </a:solidFill>
        </p:spPr>
        <p:txBody>
          <a:bodyPr>
            <a:normAutofit fontScale="90000"/>
          </a:bodyPr>
          <a:lstStyle/>
          <a:p>
            <a:r>
              <a:rPr lang="cs-CZ" dirty="0" smtClean="0"/>
              <a:t>Uplatnění nároku na náhradu škody na věcech vnesených</a:t>
            </a:r>
            <a:endParaRPr lang="cs-CZ" dirty="0"/>
          </a:p>
        </p:txBody>
      </p:sp>
      <p:sp>
        <p:nvSpPr>
          <p:cNvPr id="3" name="Zástupný symbol pro obsah 2"/>
          <p:cNvSpPr>
            <a:spLocks noGrp="1"/>
          </p:cNvSpPr>
          <p:nvPr>
            <p:ph idx="1"/>
          </p:nvPr>
        </p:nvSpPr>
        <p:spPr>
          <a:solidFill>
            <a:schemeClr val="accent6">
              <a:lumMod val="40000"/>
              <a:lumOff val="60000"/>
            </a:schemeClr>
          </a:solidFill>
        </p:spPr>
        <p:txBody>
          <a:bodyPr>
            <a:normAutofit lnSpcReduction="10000"/>
          </a:bodyPr>
          <a:lstStyle/>
          <a:p>
            <a:r>
              <a:rPr lang="cs-CZ" dirty="0" smtClean="0"/>
              <a:t>§ 2949 bez zbytečného odkladu u ubytovatele</a:t>
            </a:r>
          </a:p>
          <a:p>
            <a:r>
              <a:rPr lang="cs-CZ" dirty="0" smtClean="0"/>
              <a:t>Max. do 15ti dnů ode dne, kdy se o škodě musel dozvědět</a:t>
            </a:r>
          </a:p>
          <a:p>
            <a:r>
              <a:rPr lang="cs-CZ" dirty="0" smtClean="0"/>
              <a:t>Namítne-li ubytovatel, že nebylo včas uplatněno, soud nepřizná</a:t>
            </a:r>
          </a:p>
          <a:p>
            <a:r>
              <a:rPr lang="cs-CZ" dirty="0" smtClean="0"/>
              <a:t>Časové omezení není, pokud převzal ubytovatel věc do úschovy nebo odmítl-li úschovu v rozporu se zákonem nebo škodu způsobil ubytovatel n. ten, kdo pro něj pracuje</a:t>
            </a:r>
            <a:endParaRPr lang="cs-CZ" dirty="0"/>
          </a:p>
        </p:txBody>
      </p:sp>
    </p:spTree>
    <p:extLst>
      <p:ext uri="{BB962C8B-B14F-4D97-AF65-F5344CB8AC3E}">
        <p14:creationId xmlns:p14="http://schemas.microsoft.com/office/powerpoint/2010/main" val="4083175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60000"/>
              <a:lumOff val="40000"/>
            </a:schemeClr>
          </a:solidFill>
        </p:spPr>
        <p:txBody>
          <a:bodyPr>
            <a:normAutofit fontScale="90000"/>
          </a:bodyPr>
          <a:lstStyle/>
          <a:p>
            <a:r>
              <a:rPr lang="cs-CZ" dirty="0" smtClean="0"/>
              <a:t>Škoda způsobená informací nebo radou </a:t>
            </a:r>
            <a:r>
              <a:rPr lang="cs-CZ" smtClean="0"/>
              <a:t>§ </a:t>
            </a:r>
            <a:r>
              <a:rPr lang="cs-CZ" smtClean="0"/>
              <a:t>2950</a:t>
            </a:r>
            <a:endParaRPr lang="cs-CZ" dirty="0"/>
          </a:p>
        </p:txBody>
      </p:sp>
      <p:sp>
        <p:nvSpPr>
          <p:cNvPr id="3" name="Zástupný symbol pro obsah 2"/>
          <p:cNvSpPr>
            <a:spLocks noGrp="1"/>
          </p:cNvSpPr>
          <p:nvPr>
            <p:ph idx="1"/>
          </p:nvPr>
        </p:nvSpPr>
        <p:spPr>
          <a:solidFill>
            <a:schemeClr val="accent6">
              <a:lumMod val="40000"/>
              <a:lumOff val="60000"/>
            </a:schemeClr>
          </a:solidFill>
        </p:spPr>
        <p:txBody>
          <a:bodyPr>
            <a:normAutofit fontScale="77500" lnSpcReduction="20000"/>
          </a:bodyPr>
          <a:lstStyle/>
          <a:p>
            <a:r>
              <a:rPr lang="cs-CZ" dirty="0" smtClean="0"/>
              <a:t>Klasická úprava známá již od dob římského práva</a:t>
            </a:r>
          </a:p>
          <a:p>
            <a:r>
              <a:rPr lang="cs-CZ" dirty="0" err="1" smtClean="0"/>
              <a:t>Obč</a:t>
            </a:r>
            <a:r>
              <a:rPr lang="cs-CZ" dirty="0" smtClean="0"/>
              <a:t>. zák. 40/64 Sb. Neupravoval</a:t>
            </a:r>
          </a:p>
          <a:p>
            <a:r>
              <a:rPr lang="cs-CZ" dirty="0" smtClean="0"/>
              <a:t>Škůdce:</a:t>
            </a:r>
          </a:p>
          <a:p>
            <a:pPr marL="0" indent="0">
              <a:buNone/>
            </a:pPr>
            <a:r>
              <a:rPr lang="cs-CZ" dirty="0"/>
              <a:t> </a:t>
            </a:r>
            <a:r>
              <a:rPr lang="cs-CZ" dirty="0" smtClean="0"/>
              <a:t>-  kdo se hlásí jako příslušník určitého stavu nebo povolání k odbornému výkonu</a:t>
            </a:r>
          </a:p>
          <a:p>
            <a:pPr marL="0" indent="0">
              <a:buNone/>
            </a:pPr>
            <a:r>
              <a:rPr lang="cs-CZ" dirty="0"/>
              <a:t> </a:t>
            </a:r>
            <a:r>
              <a:rPr lang="cs-CZ" dirty="0" smtClean="0"/>
              <a:t> - vystupuje jako odborník</a:t>
            </a:r>
          </a:p>
          <a:p>
            <a:r>
              <a:rPr lang="cs-CZ" dirty="0"/>
              <a:t> </a:t>
            </a:r>
            <a:r>
              <a:rPr lang="cs-CZ" dirty="0" smtClean="0"/>
              <a:t>poškozený:</a:t>
            </a:r>
          </a:p>
          <a:p>
            <a:pPr>
              <a:buFontTx/>
              <a:buChar char="-"/>
            </a:pPr>
            <a:r>
              <a:rPr lang="cs-CZ" dirty="0" smtClean="0"/>
              <a:t>Jemuž byla způsobena škoda neúplnou nebo nesprávnou radou za ODMĚNU v záležitostech svého vědění nebo dovednosti</a:t>
            </a:r>
          </a:p>
          <a:p>
            <a:pPr>
              <a:buFontTx/>
              <a:buChar char="-"/>
            </a:pPr>
            <a:r>
              <a:rPr lang="cs-CZ" dirty="0" smtClean="0"/>
              <a:t>JINAK jen vědomou radou nebo informací</a:t>
            </a:r>
          </a:p>
          <a:p>
            <a:pPr>
              <a:buFontTx/>
              <a:buChar char="-"/>
            </a:pPr>
            <a:r>
              <a:rPr lang="cs-CZ" dirty="0" smtClean="0"/>
              <a:t>Př. Léčitelé, právníci, věštci, technici</a:t>
            </a:r>
            <a:endParaRPr lang="cs-CZ" dirty="0"/>
          </a:p>
        </p:txBody>
      </p:sp>
    </p:spTree>
    <p:extLst>
      <p:ext uri="{BB962C8B-B14F-4D97-AF65-F5344CB8AC3E}">
        <p14:creationId xmlns:p14="http://schemas.microsoft.com/office/powerpoint/2010/main" val="4267080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99392"/>
            <a:ext cx="8229600" cy="1647056"/>
          </a:xfrm>
        </p:spPr>
        <p:txBody>
          <a:bodyPr>
            <a:normAutofit fontScale="90000"/>
          </a:bodyPr>
          <a:lstStyle/>
          <a:p>
            <a:r>
              <a:rPr lang="cs-CZ" dirty="0" smtClean="0"/>
              <a:t>Ještě k obecné odpovědnosti:</a:t>
            </a:r>
            <a:br>
              <a:rPr lang="cs-CZ" dirty="0" smtClean="0"/>
            </a:br>
            <a:r>
              <a:rPr lang="cs-CZ" dirty="0" smtClean="0"/>
              <a:t>škoda způsobená více škůdci</a:t>
            </a:r>
            <a:br>
              <a:rPr lang="cs-CZ" dirty="0" smtClean="0"/>
            </a:br>
            <a:r>
              <a:rPr lang="cs-CZ" dirty="0" smtClean="0"/>
              <a:t>§ 2915</a:t>
            </a:r>
            <a:endParaRPr lang="cs-CZ" dirty="0"/>
          </a:p>
        </p:txBody>
      </p:sp>
      <p:sp>
        <p:nvSpPr>
          <p:cNvPr id="3" name="Zástupný symbol pro obsah 2"/>
          <p:cNvSpPr>
            <a:spLocks noGrp="1"/>
          </p:cNvSpPr>
          <p:nvPr>
            <p:ph idx="1"/>
          </p:nvPr>
        </p:nvSpPr>
        <p:spPr>
          <a:solidFill>
            <a:schemeClr val="accent6">
              <a:lumMod val="60000"/>
              <a:lumOff val="40000"/>
            </a:schemeClr>
          </a:solidFill>
        </p:spPr>
        <p:txBody>
          <a:bodyPr>
            <a:normAutofit fontScale="92500" lnSpcReduction="20000"/>
          </a:bodyPr>
          <a:lstStyle/>
          <a:p>
            <a:r>
              <a:rPr lang="cs-CZ" dirty="0" smtClean="0"/>
              <a:t>Princip solidarity, odpovídají společně a nerozdílně</a:t>
            </a:r>
          </a:p>
          <a:p>
            <a:r>
              <a:rPr lang="cs-CZ" dirty="0" smtClean="0"/>
              <a:t>Pokud podle zvláštního zák. jen do určité výše, je zavázán s ostatnímu jen do tohoto rozsahu</a:t>
            </a:r>
          </a:p>
          <a:p>
            <a:r>
              <a:rPr lang="cs-CZ" dirty="0" smtClean="0"/>
              <a:t>I v případě samostatných protiprávních činů, pokud každý z nich mohl způsobit škodný následek s pravděpodobností blížící se jistotě</a:t>
            </a:r>
          </a:p>
          <a:p>
            <a:r>
              <a:rPr lang="cs-CZ" dirty="0" smtClean="0"/>
              <a:t>Z důvodu zvláštního zřetele může soud určit dílčí odpovědnost, podle účasti na škodlivém následku, nelze-li, pak se přihlédne k míře pravděpodobnosti</a:t>
            </a:r>
            <a:endParaRPr lang="cs-CZ" dirty="0"/>
          </a:p>
        </p:txBody>
      </p:sp>
    </p:spTree>
    <p:extLst>
      <p:ext uri="{BB962C8B-B14F-4D97-AF65-F5344CB8AC3E}">
        <p14:creationId xmlns:p14="http://schemas.microsoft.com/office/powerpoint/2010/main" val="3084405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solidFill>
            <a:schemeClr val="accent6">
              <a:lumMod val="40000"/>
              <a:lumOff val="60000"/>
            </a:schemeClr>
          </a:solidFill>
        </p:spPr>
        <p:txBody>
          <a:bodyPr>
            <a:normAutofit fontScale="70000" lnSpcReduction="20000"/>
          </a:bodyPr>
          <a:lstStyle/>
          <a:p>
            <a:r>
              <a:rPr lang="cs-CZ" dirty="0" smtClean="0"/>
              <a:t>§ 2916 Při společné (solidární) odpovědnosti za škodu, kterou způsobilo více škůdců, se má ten, kdo plnil, tj. hradil škodu, právo vypořádat s ostatními podle účasti na způsobené škodě</a:t>
            </a:r>
          </a:p>
          <a:p>
            <a:r>
              <a:rPr lang="cs-CZ" dirty="0" smtClean="0"/>
              <a:t>§2917 kdo je povinen k náhradě škody, kterou způsobila jiná osoba, může následně po ní žádat aby mu plnila, co plnil za ni (právo postihu)</a:t>
            </a:r>
          </a:p>
          <a:p>
            <a:r>
              <a:rPr lang="cs-CZ" dirty="0" smtClean="0"/>
              <a:t>§2918 obecný exkulpační (či částečně exkulpační či liberační důvod), pokud došlo ke vzniku či zvětšení škody následkem okolností přičitatelných poškozenému, povinnost škůdce se poměrně sníží</a:t>
            </a:r>
          </a:p>
          <a:p>
            <a:r>
              <a:rPr lang="cs-CZ" dirty="0" smtClean="0"/>
              <a:t>§2919obohacení škůdce na úkor poškozeného protiprávním činem, i po promlčení práva na náhradu škody trvá povinnost vrátit bezdůvodné obohacení, může to požadovat podle předpisů o bezdůvodném obohacení</a:t>
            </a:r>
            <a:endParaRPr lang="cs-CZ" dirty="0"/>
          </a:p>
        </p:txBody>
      </p:sp>
    </p:spTree>
    <p:extLst>
      <p:ext uri="{BB962C8B-B14F-4D97-AF65-F5344CB8AC3E}">
        <p14:creationId xmlns:p14="http://schemas.microsoft.com/office/powerpoint/2010/main" val="1420936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Zvláštní případy</a:t>
            </a:r>
            <a:br>
              <a:rPr lang="cs-CZ" dirty="0" smtClean="0"/>
            </a:br>
            <a:r>
              <a:rPr lang="cs-CZ" dirty="0" smtClean="0"/>
              <a:t>(pododdíl druhý</a:t>
            </a:r>
            <a:endParaRPr lang="cs-CZ" dirty="0"/>
          </a:p>
        </p:txBody>
      </p:sp>
      <p:sp>
        <p:nvSpPr>
          <p:cNvPr id="3" name="Zástupný symbol pro obsah 2"/>
          <p:cNvSpPr>
            <a:spLocks noGrp="1"/>
          </p:cNvSpPr>
          <p:nvPr>
            <p:ph idx="1"/>
          </p:nvPr>
        </p:nvSpPr>
        <p:spPr>
          <a:solidFill>
            <a:schemeClr val="accent6">
              <a:lumMod val="60000"/>
              <a:lumOff val="40000"/>
            </a:schemeClr>
          </a:solidFill>
        </p:spPr>
        <p:txBody>
          <a:bodyPr>
            <a:normAutofit fontScale="85000" lnSpcReduction="20000"/>
          </a:bodyPr>
          <a:lstStyle/>
          <a:p>
            <a:r>
              <a:rPr lang="cs-CZ" dirty="0" smtClean="0"/>
              <a:t>Škoda způsobená tím, kdo nemůže posoudit následky svého jednání (§ 2920 až 2922)</a:t>
            </a:r>
          </a:p>
          <a:p>
            <a:r>
              <a:rPr lang="cs-CZ" dirty="0" smtClean="0"/>
              <a:t>Subjekty:</a:t>
            </a:r>
          </a:p>
          <a:p>
            <a:r>
              <a:rPr lang="cs-CZ" dirty="0" smtClean="0"/>
              <a:t>Škůdce: a) osoba, který ještě nenabyla plné svéprávnosti (věk do 18 let-  nezletilec)</a:t>
            </a:r>
          </a:p>
          <a:p>
            <a:r>
              <a:rPr lang="cs-CZ" dirty="0"/>
              <a:t> </a:t>
            </a:r>
            <a:r>
              <a:rPr lang="cs-CZ" dirty="0" smtClean="0"/>
              <a:t>              b) osoba zletilá, avšak stižená duševní poruchou a proto omezená ve svéprávnosti (soudně či fakticky)</a:t>
            </a:r>
          </a:p>
          <a:p>
            <a:r>
              <a:rPr lang="cs-CZ" dirty="0"/>
              <a:t> </a:t>
            </a:r>
            <a:r>
              <a:rPr lang="cs-CZ" dirty="0" smtClean="0"/>
              <a:t>              c)kdo se uvede vlastní vinou do stavu, v němž není schopen ovládnout své jednání ani posoudit následky svého jednání i ten, kdo jej do takového stavu uvedl</a:t>
            </a:r>
            <a:endParaRPr lang="cs-CZ" dirty="0"/>
          </a:p>
        </p:txBody>
      </p:sp>
    </p:spTree>
    <p:extLst>
      <p:ext uri="{BB962C8B-B14F-4D97-AF65-F5344CB8AC3E}">
        <p14:creationId xmlns:p14="http://schemas.microsoft.com/office/powerpoint/2010/main" val="134205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solidFill>
            <a:schemeClr val="accent6">
              <a:lumMod val="60000"/>
              <a:lumOff val="40000"/>
            </a:schemeClr>
          </a:solidFill>
        </p:spPr>
        <p:txBody>
          <a:bodyPr>
            <a:normAutofit fontScale="92500"/>
          </a:bodyPr>
          <a:lstStyle/>
          <a:p>
            <a:r>
              <a:rPr lang="cs-CZ" dirty="0" smtClean="0"/>
              <a:t>Poškozený:</a:t>
            </a:r>
          </a:p>
          <a:p>
            <a:r>
              <a:rPr lang="cs-CZ" dirty="0" smtClean="0"/>
              <a:t> ten, komu vznikla v důsledku jednání škůdce škoda či újma, i tehdy, když se nebránil proti škůdci ze šetrnosti k němu (emoční či rozumová zábrana vůči postiženému či mladšímu člověku, tzn. neporušil  prevenční </a:t>
            </a:r>
            <a:r>
              <a:rPr lang="cs-CZ" dirty="0" err="1" smtClean="0"/>
              <a:t>zakročovací</a:t>
            </a:r>
            <a:r>
              <a:rPr lang="cs-CZ" dirty="0" smtClean="0"/>
              <a:t> povinnost)</a:t>
            </a:r>
          </a:p>
          <a:p>
            <a:r>
              <a:rPr lang="cs-CZ" dirty="0" smtClean="0"/>
              <a:t>Právo na náhradu škody má pouze tehdy, je-li to spravedlivé k majetkovým poměrům škůdce i poškozeného</a:t>
            </a:r>
          </a:p>
          <a:p>
            <a:endParaRPr lang="cs-CZ" dirty="0"/>
          </a:p>
        </p:txBody>
      </p:sp>
    </p:spTree>
    <p:extLst>
      <p:ext uri="{BB962C8B-B14F-4D97-AF65-F5344CB8AC3E}">
        <p14:creationId xmlns:p14="http://schemas.microsoft.com/office/powerpoint/2010/main" val="1445687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solidFill>
            <a:schemeClr val="accent6">
              <a:lumMod val="40000"/>
              <a:lumOff val="60000"/>
            </a:schemeClr>
          </a:solidFill>
        </p:spPr>
        <p:txBody>
          <a:bodyPr>
            <a:normAutofit fontScale="92500" lnSpcReduction="20000"/>
          </a:bodyPr>
          <a:lstStyle/>
          <a:p>
            <a:r>
              <a:rPr lang="cs-CZ" dirty="0" smtClean="0"/>
              <a:t>Osoba, která zanedbala náležitý dohled nad škůdcem bude </a:t>
            </a:r>
          </a:p>
          <a:p>
            <a:r>
              <a:rPr lang="cs-CZ" dirty="0" smtClean="0"/>
              <a:t>a) povinna k náhradě škody společně a nerozdílně se škůdcem (kdy škůdce má danou deliktní způsobilost)</a:t>
            </a:r>
          </a:p>
          <a:p>
            <a:r>
              <a:rPr lang="cs-CZ" dirty="0" smtClean="0"/>
              <a:t>b) povinna k náhradě škody výlučně ona sama (kdy škůdce nemá deliktní způsobilost)</a:t>
            </a:r>
          </a:p>
          <a:p>
            <a:r>
              <a:rPr lang="cs-CZ" dirty="0" smtClean="0"/>
              <a:t>Pokud osoba nezanedbala a škůdce nemá deliktní způsobilost, pak poškozený nemá právo na náhradu škody (resp. nikdo ji není povinen nahradit)</a:t>
            </a:r>
            <a:endParaRPr lang="cs-CZ" dirty="0"/>
          </a:p>
        </p:txBody>
      </p:sp>
    </p:spTree>
    <p:extLst>
      <p:ext uri="{BB962C8B-B14F-4D97-AF65-F5344CB8AC3E}">
        <p14:creationId xmlns:p14="http://schemas.microsoft.com/office/powerpoint/2010/main" val="1753888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Škoda způsobená osobou s nebezpečnými vlastnostmi (§ 2923)</a:t>
            </a:r>
            <a:endParaRPr lang="cs-CZ" dirty="0"/>
          </a:p>
        </p:txBody>
      </p:sp>
      <p:sp>
        <p:nvSpPr>
          <p:cNvPr id="3" name="Zástupný symbol pro obsah 2"/>
          <p:cNvSpPr>
            <a:spLocks noGrp="1"/>
          </p:cNvSpPr>
          <p:nvPr>
            <p:ph idx="1"/>
          </p:nvPr>
        </p:nvSpPr>
        <p:spPr>
          <a:solidFill>
            <a:schemeClr val="accent6">
              <a:lumMod val="60000"/>
              <a:lumOff val="40000"/>
            </a:schemeClr>
          </a:solidFill>
        </p:spPr>
        <p:txBody>
          <a:bodyPr>
            <a:normAutofit fontScale="55000" lnSpcReduction="20000"/>
          </a:bodyPr>
          <a:lstStyle/>
          <a:p>
            <a:r>
              <a:rPr lang="cs-CZ" dirty="0" smtClean="0"/>
              <a:t>Klasická „culpa in </a:t>
            </a:r>
            <a:r>
              <a:rPr lang="cs-CZ" dirty="0" err="1" smtClean="0"/>
              <a:t>eligendo</a:t>
            </a:r>
            <a:r>
              <a:rPr lang="cs-CZ" dirty="0" smtClean="0"/>
              <a:t>“</a:t>
            </a:r>
          </a:p>
          <a:p>
            <a:r>
              <a:rPr lang="cs-CZ" dirty="0" smtClean="0"/>
              <a:t>Jde o lex </a:t>
            </a:r>
            <a:r>
              <a:rPr lang="cs-CZ" dirty="0" err="1" smtClean="0"/>
              <a:t>specialis</a:t>
            </a:r>
            <a:r>
              <a:rPr lang="cs-CZ" dirty="0" smtClean="0"/>
              <a:t> k obecné odpovědnosti za zaměstnance, zástupce či pomocníka</a:t>
            </a:r>
          </a:p>
          <a:p>
            <a:r>
              <a:rPr lang="cs-CZ" dirty="0" smtClean="0"/>
              <a:t>O lex </a:t>
            </a:r>
            <a:r>
              <a:rPr lang="cs-CZ" dirty="0" err="1" smtClean="0"/>
              <a:t>specialis</a:t>
            </a:r>
            <a:r>
              <a:rPr lang="cs-CZ" dirty="0" smtClean="0"/>
              <a:t> k odpovědnosti z provozní činnosti</a:t>
            </a:r>
          </a:p>
          <a:p>
            <a:r>
              <a:rPr lang="cs-CZ" dirty="0" smtClean="0"/>
              <a:t>Tzn. úzký okruh případů, kdy se:</a:t>
            </a:r>
          </a:p>
          <a:p>
            <a:r>
              <a:rPr lang="cs-CZ" dirty="0" smtClean="0"/>
              <a:t>Někdo vědomě ujme osoby nebezpečných vlastností tak, že ji bez její nutné potřeby poskytne útulek nebo jí svěří určitou činnost:</a:t>
            </a:r>
          </a:p>
          <a:p>
            <a:r>
              <a:rPr lang="cs-CZ" dirty="0" smtClean="0"/>
              <a:t>- v domácnosti</a:t>
            </a:r>
          </a:p>
          <a:p>
            <a:r>
              <a:rPr lang="cs-CZ" dirty="0" smtClean="0"/>
              <a:t>- provozovně</a:t>
            </a:r>
          </a:p>
          <a:p>
            <a:r>
              <a:rPr lang="cs-CZ" dirty="0" smtClean="0"/>
              <a:t>- na jiném podobném místě</a:t>
            </a:r>
          </a:p>
          <a:p>
            <a:r>
              <a:rPr lang="cs-CZ" dirty="0" smtClean="0"/>
              <a:t>JE POVINNEN k náhradě škody osobě, jíž tato osoba svoji nebezpečnou povahou způsobila při této činnosti škodu</a:t>
            </a:r>
          </a:p>
          <a:p>
            <a:r>
              <a:rPr lang="cs-CZ" dirty="0" smtClean="0"/>
              <a:t>Např. alkoholik, násilník, schizofrenik, pedofil….aj. </a:t>
            </a:r>
          </a:p>
          <a:p>
            <a:r>
              <a:rPr lang="cs-CZ" dirty="0" smtClean="0"/>
              <a:t>Jde stále o subjektivní odpovědnost, nedbalost vědomou lze spatřovat v tom, že odpovědná osoba se osoby s nebezpečnými vlastnostmi ujala vědomě (</a:t>
            </a:r>
            <a:r>
              <a:rPr lang="cs-CZ" dirty="0" err="1" smtClean="0"/>
              <a:t>tzn.specialita</a:t>
            </a:r>
            <a:r>
              <a:rPr lang="cs-CZ" dirty="0" smtClean="0"/>
              <a:t> k obecné úpravě i v požadované formě zavinění)</a:t>
            </a:r>
          </a:p>
          <a:p>
            <a:r>
              <a:rPr lang="cs-CZ" dirty="0" smtClean="0"/>
              <a:t>Lze se </a:t>
            </a:r>
            <a:r>
              <a:rPr lang="cs-CZ" dirty="0" err="1" smtClean="0"/>
              <a:t>exculpovat</a:t>
            </a:r>
            <a:r>
              <a:rPr lang="cs-CZ" dirty="0" smtClean="0"/>
              <a:t> poukazem na to, že domnělý škůdce o těchto vlastnostech nevěděl</a:t>
            </a:r>
            <a:endParaRPr lang="cs-CZ" dirty="0"/>
          </a:p>
        </p:txBody>
      </p:sp>
    </p:spTree>
    <p:extLst>
      <p:ext uri="{BB962C8B-B14F-4D97-AF65-F5344CB8AC3E}">
        <p14:creationId xmlns:p14="http://schemas.microsoft.com/office/powerpoint/2010/main" val="317377946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2321</Words>
  <Application>Microsoft Office PowerPoint</Application>
  <PresentationFormat>Předvádění na obrazovce (4:3)</PresentationFormat>
  <Paragraphs>177</Paragraphs>
  <Slides>31</Slides>
  <Notes>0</Notes>
  <HiddenSlides>0</HiddenSlides>
  <MMClips>0</MMClips>
  <ScaleCrop>false</ScaleCrop>
  <HeadingPairs>
    <vt:vector size="4" baseType="variant">
      <vt:variant>
        <vt:lpstr>Motiv</vt:lpstr>
      </vt:variant>
      <vt:variant>
        <vt:i4>1</vt:i4>
      </vt:variant>
      <vt:variant>
        <vt:lpstr>Nadpisy snímků</vt:lpstr>
      </vt:variant>
      <vt:variant>
        <vt:i4>31</vt:i4>
      </vt:variant>
    </vt:vector>
  </HeadingPairs>
  <TitlesOfParts>
    <vt:vector size="32" baseType="lpstr">
      <vt:lpstr>Motiv systému Office</vt:lpstr>
      <vt:lpstr>Jednotlivé zvláštní případy povinnosti k náhradě škody</vt:lpstr>
      <vt:lpstr>Vztah obecného x zvláštního</vt:lpstr>
      <vt:lpstr>Prezentace aplikace PowerPoint</vt:lpstr>
      <vt:lpstr>Ještě k obecné odpovědnosti: škoda způsobená více škůdci § 2915</vt:lpstr>
      <vt:lpstr>Prezentace aplikace PowerPoint</vt:lpstr>
      <vt:lpstr>Zvláštní případy (pododdíl druhý</vt:lpstr>
      <vt:lpstr>Prezentace aplikace PowerPoint</vt:lpstr>
      <vt:lpstr>Prezentace aplikace PowerPoint</vt:lpstr>
      <vt:lpstr>Škoda způsobená osobou s nebezpečnými vlastnostmi (§ 2923)</vt:lpstr>
      <vt:lpstr>Škoda z provozní činnosti (§ 2924)</vt:lpstr>
      <vt:lpstr>Škoda způsobená provozem zvláště nebezpečným (§2925)</vt:lpstr>
      <vt:lpstr>Škoda na nemovité věci §2926</vt:lpstr>
      <vt:lpstr>Škoda způsobená provozem dopravních prostředků§ 2927-2932</vt:lpstr>
      <vt:lpstr>Prezentace aplikace PowerPoint</vt:lpstr>
      <vt:lpstr>LIBERACE u provozu dopravních prostředků </vt:lpstr>
      <vt:lpstr>Škoda způsobená zvířetem §2933</vt:lpstr>
      <vt:lpstr>Škoda způsobená zvířetem §2934</vt:lpstr>
      <vt:lpstr>Škoda způsobená zvířetem § 2935</vt:lpstr>
      <vt:lpstr>Škoda způsobená věcí  § 2936-2938</vt:lpstr>
      <vt:lpstr>Prezentace aplikace PowerPoint</vt:lpstr>
      <vt:lpstr>Prezentace aplikace PowerPoint</vt:lpstr>
      <vt:lpstr>Škoda způsobená vadou výrobku § 2939 - 2943</vt:lpstr>
      <vt:lpstr>Prezentace aplikace PowerPoint</vt:lpstr>
      <vt:lpstr>Výrobek je vadný § 2941</vt:lpstr>
      <vt:lpstr>Liberace u škody způsobené vadou výrobku § 2942</vt:lpstr>
      <vt:lpstr>Škoda na věci převzaté § 2944</vt:lpstr>
      <vt:lpstr>Škoda na věci odložené § 2945</vt:lpstr>
      <vt:lpstr>Škoda na věci vnesené § 2946 a 2948</vt:lpstr>
      <vt:lpstr>Prezentace aplikace PowerPoint</vt:lpstr>
      <vt:lpstr>Uplatnění nároku na náhradu škody na věcech vnesených</vt:lpstr>
      <vt:lpstr>Škoda způsobená informací nebo radou § 2950</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Lenka Dobešová</dc:creator>
  <cp:lastModifiedBy>Aula Vinařská</cp:lastModifiedBy>
  <cp:revision>25</cp:revision>
  <dcterms:created xsi:type="dcterms:W3CDTF">2015-05-07T08:19:29Z</dcterms:created>
  <dcterms:modified xsi:type="dcterms:W3CDTF">2019-04-24T07:37:30Z</dcterms:modified>
</cp:coreProperties>
</file>