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2" r:id="rId4"/>
    <p:sldId id="264" r:id="rId5"/>
    <p:sldId id="266" r:id="rId6"/>
    <p:sldId id="265" r:id="rId7"/>
    <p:sldId id="267" r:id="rId8"/>
    <p:sldId id="263" r:id="rId9"/>
    <p:sldId id="268" r:id="rId10"/>
    <p:sldId id="269" r:id="rId11"/>
    <p:sldId id="270" r:id="rId12"/>
    <p:sldId id="271" r:id="rId13"/>
    <p:sldId id="275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4" r:id="rId32"/>
    <p:sldId id="291" r:id="rId33"/>
    <p:sldId id="292" r:id="rId34"/>
    <p:sldId id="293" r:id="rId35"/>
    <p:sldId id="261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79" d="100"/>
          <a:sy n="79" d="100"/>
        </p:scale>
        <p:origin x="114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25.03.2019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BF6F-8F80-45DC-B796-CD659C54F959}" type="datetimeFigureOut">
              <a:rPr lang="cs-CZ" smtClean="0"/>
              <a:pPr/>
              <a:t>25.03.2019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32E7-EA51-4A72-87AD-04FA97F72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32E7-EA51-4A72-87AD-04FA97F72014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DyJ_6N-6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s.businessinsider.com/commodities/oil-price?type=wti" TargetMode="External"/><Relationship Id="rId2" Type="http://schemas.openxmlformats.org/officeDocument/2006/relationships/hyperlink" Target="https://www.stream.cz/slavnedny/10007757-den-kdy-zacal-prvni-ropny-sok-16-rij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inst.cz/wp-content/uploads/2017/05/sima_evropa.pdf" TargetMode="External"/><Relationship Id="rId2" Type="http://schemas.openxmlformats.org/officeDocument/2006/relationships/hyperlink" Target="https://publications.europa.eu/cs/publication-detail/-/publication/009305e8-2a43-11e7-ab65-01aa75ed71a1/language-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about-european-commission/euro/history-euro/history-euro_e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8568" y="429768"/>
            <a:ext cx="9637776" cy="209397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Ekonomická integrace v Evropě</a:t>
            </a:r>
            <a:br>
              <a:rPr lang="cs-CZ" b="1" dirty="0" smtClean="0"/>
            </a:br>
            <a:r>
              <a:rPr lang="cs-CZ" b="1" dirty="0" smtClean="0"/>
              <a:t>- od uhlí a oceli k euru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 smtClean="0"/>
              <a:t>Ekonomické základy práva</a:t>
            </a:r>
          </a:p>
          <a:p>
            <a:r>
              <a:rPr lang="cs-CZ" sz="2400" dirty="0" smtClean="0"/>
              <a:t>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– snahy o ekonomickou spolupráci v západní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Snaha o eliminaci protekcionismu – důraz na celní politiku</a:t>
            </a:r>
          </a:p>
          <a:p>
            <a:r>
              <a:rPr lang="cs-CZ" sz="2800" b="1" dirty="0" smtClean="0"/>
              <a:t>1947 – Všeobecná dohoda o clech a obchodu (GATT)</a:t>
            </a:r>
          </a:p>
          <a:p>
            <a:r>
              <a:rPr lang="cs-CZ" sz="2800" dirty="0" smtClean="0"/>
              <a:t>Základní principy:</a:t>
            </a:r>
          </a:p>
          <a:p>
            <a:pPr lvl="1"/>
            <a:r>
              <a:rPr lang="cs-CZ" dirty="0" smtClean="0"/>
              <a:t>Zákaz kvantitativních omezení vývozu a dovozu</a:t>
            </a:r>
          </a:p>
          <a:p>
            <a:pPr lvl="1"/>
            <a:r>
              <a:rPr lang="cs-CZ" dirty="0" smtClean="0"/>
              <a:t>Zásada tzv. „nejvyšších výhod“, tj. zahraniční podnikatelé stejné podmínky jako domácí</a:t>
            </a:r>
          </a:p>
          <a:p>
            <a:pPr lvl="1"/>
            <a:r>
              <a:rPr lang="cs-CZ" dirty="0" smtClean="0"/>
              <a:t>Koordinace v celní politice</a:t>
            </a:r>
          </a:p>
          <a:p>
            <a:r>
              <a:rPr lang="cs-CZ" sz="2800" dirty="0" smtClean="0"/>
              <a:t>Jednání o snižování cel – v „kolech“</a:t>
            </a:r>
          </a:p>
          <a:p>
            <a:r>
              <a:rPr lang="cs-CZ" sz="2800" dirty="0" smtClean="0"/>
              <a:t>Nejúspěšnější tzv. </a:t>
            </a:r>
            <a:r>
              <a:rPr lang="cs-CZ" sz="2800" dirty="0" err="1" smtClean="0"/>
              <a:t>Kennedyho</a:t>
            </a:r>
            <a:r>
              <a:rPr lang="cs-CZ" sz="2800" dirty="0" smtClean="0"/>
              <a:t> kolo v letech 62-67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– snahy o ekonomickou spolupráci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204" y="1810513"/>
            <a:ext cx="10018713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Již v roce 1944 jednáno o budoucím mezinárodním měnovém systému</a:t>
            </a:r>
          </a:p>
          <a:p>
            <a:r>
              <a:rPr lang="cs-CZ" sz="2800" dirty="0" smtClean="0"/>
              <a:t>Výsledek tzv.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</a:t>
            </a:r>
          </a:p>
          <a:p>
            <a:endParaRPr lang="cs-CZ" sz="2800" dirty="0" smtClean="0"/>
          </a:p>
          <a:p>
            <a:pPr lvl="1"/>
            <a:r>
              <a:rPr lang="cs-CZ" dirty="0" smtClean="0"/>
              <a:t>Zřízení Mezinárodního měnového fondu (MMF)</a:t>
            </a:r>
          </a:p>
          <a:p>
            <a:pPr lvl="1">
              <a:buNone/>
            </a:pPr>
            <a:r>
              <a:rPr lang="cs-CZ" dirty="0" smtClean="0"/>
              <a:t>(systém mezinárodních plateb)</a:t>
            </a:r>
          </a:p>
          <a:p>
            <a:pPr lvl="1"/>
            <a:r>
              <a:rPr lang="cs-CZ" dirty="0" smtClean="0"/>
              <a:t>Mezinárodní banky pro obnovu a rozvoj (IBRD)</a:t>
            </a:r>
          </a:p>
          <a:p>
            <a:pPr lvl="1">
              <a:buNone/>
            </a:pPr>
            <a:r>
              <a:rPr lang="cs-CZ" dirty="0" smtClean="0"/>
              <a:t>(úvěry na obnovu válkou zničených zemí)</a:t>
            </a:r>
          </a:p>
          <a:p>
            <a:pPr lvl="1"/>
            <a:r>
              <a:rPr lang="cs-CZ" dirty="0" smtClean="0"/>
              <a:t>Základem americký dolar</a:t>
            </a:r>
          </a:p>
          <a:p>
            <a:pPr lvl="1">
              <a:buNone/>
            </a:pPr>
            <a:r>
              <a:rPr lang="cs-CZ" dirty="0" smtClean="0"/>
              <a:t>(v </a:t>
            </a:r>
            <a:r>
              <a:rPr lang="cs-CZ" dirty="0" err="1" smtClean="0"/>
              <a:t>přeshraničních</a:t>
            </a:r>
            <a:r>
              <a:rPr lang="cs-CZ" dirty="0" smtClean="0"/>
              <a:t> transakcích centrálních bank si uchoval vazbu na zlato)</a:t>
            </a:r>
          </a:p>
          <a:p>
            <a:pPr lvl="1"/>
            <a:endParaRPr lang="cs-CZ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retton-w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60" y="2326062"/>
            <a:ext cx="4763545" cy="33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Fungování BW systému a jeho konec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Nejprve relativně řádné fungování systému</a:t>
            </a:r>
          </a:p>
          <a:p>
            <a:r>
              <a:rPr lang="cs-CZ" sz="2800" dirty="0" smtClean="0"/>
              <a:t>Většina světových zásob zlata v USA</a:t>
            </a:r>
          </a:p>
          <a:p>
            <a:r>
              <a:rPr lang="cs-CZ" sz="2800" dirty="0" smtClean="0"/>
              <a:t>V důsledku pasivní obchodní bilance zlato „odplouvá“ z USA</a:t>
            </a:r>
          </a:p>
          <a:p>
            <a:r>
              <a:rPr lang="cs-CZ" sz="2800" dirty="0" smtClean="0"/>
              <a:t>1971 – Richard </a:t>
            </a:r>
            <a:r>
              <a:rPr lang="cs-CZ" sz="2800" dirty="0" err="1" smtClean="0"/>
              <a:t>Nixon</a:t>
            </a:r>
            <a:r>
              <a:rPr lang="cs-CZ" sz="2800" dirty="0" smtClean="0"/>
              <a:t> ukončuje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 (krytí dolaru zlatem)</a:t>
            </a:r>
          </a:p>
          <a:p>
            <a:r>
              <a:rPr lang="cs-CZ" sz="2800" dirty="0" smtClean="0"/>
              <a:t>Nastává režim plovoucích měnových kurzů</a:t>
            </a:r>
          </a:p>
          <a:p>
            <a:pPr lvl="1"/>
            <a:r>
              <a:rPr lang="cs-CZ" dirty="0" smtClean="0"/>
              <a:t>„cena“ měn se vytváří na trhu</a:t>
            </a:r>
          </a:p>
          <a:p>
            <a:pPr lvl="1"/>
            <a:r>
              <a:rPr lang="cs-CZ" dirty="0" smtClean="0"/>
              <a:t>Působení nabídky a poptávky (ovlivnění různými faktory, jako např. politická situace, výše úrokových sazeb, platební bilance, ale i různé přírodní katastrofy, atd.)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- snahy o ekonomickou spolupráci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289767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1948 – smlouva o celní unii mezi státy Beneluxu</a:t>
            </a:r>
          </a:p>
          <a:p>
            <a:r>
              <a:rPr lang="cs-CZ" sz="2800" dirty="0" smtClean="0"/>
              <a:t>1948 – vznik Organizace pro evropskou hospodářskou spolupráci (OEEC) – původně za účelem realizace </a:t>
            </a:r>
            <a:r>
              <a:rPr lang="cs-CZ" sz="2800" dirty="0" err="1" smtClean="0"/>
              <a:t>Mashalova</a:t>
            </a:r>
            <a:r>
              <a:rPr lang="cs-CZ" sz="2800" dirty="0" smtClean="0"/>
              <a:t> plánu</a:t>
            </a:r>
          </a:p>
          <a:p>
            <a:r>
              <a:rPr lang="cs-CZ" sz="2800" dirty="0" smtClean="0"/>
              <a:t> ta následně v roce 1961 přeměněna na Organizaci pro hospodářskou spolupráci a rozvoj (OECD)</a:t>
            </a:r>
          </a:p>
          <a:p>
            <a:pPr lvl="1"/>
            <a:r>
              <a:rPr lang="cs-CZ" dirty="0" smtClean="0"/>
              <a:t>koordinuje ekonomickou a sociálně-politickou spolupráci členských zemí, zprostředkovává nové investice, prosazuje liberalizaci mezinárodního obchodu</a:t>
            </a:r>
          </a:p>
          <a:p>
            <a:pPr lvl="1"/>
            <a:r>
              <a:rPr lang="cs-CZ" dirty="0" smtClean="0"/>
              <a:t>cílem OECD je napomáhat k dalšímu ekonomickému rozvoji, potlačení nezaměstnanosti, stabilizaci a rozvoji mezinárodních finančních trhů</a:t>
            </a:r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Přehled možných stádií integrace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527143"/>
            <a:ext cx="10018713" cy="4873658"/>
          </a:xfrm>
        </p:spPr>
        <p:txBody>
          <a:bodyPr anchor="t">
            <a:normAutofit fontScale="92500" lnSpcReduction="20000"/>
          </a:bodyPr>
          <a:lstStyle/>
          <a:p>
            <a:pPr lvl="0"/>
            <a:r>
              <a:rPr lang="cs-CZ" sz="2800" b="1" dirty="0" smtClean="0"/>
              <a:t>Zóna volného obchodu </a:t>
            </a:r>
            <a:r>
              <a:rPr lang="cs-CZ" sz="2800" dirty="0" smtClean="0"/>
              <a:t>- dvě či více zemí se dohodnou, že sníží či zruší cla na určité statky</a:t>
            </a:r>
          </a:p>
          <a:p>
            <a:pPr lvl="1"/>
            <a:r>
              <a:rPr lang="cs-CZ" dirty="0" smtClean="0"/>
              <a:t>např. NAFTA (Kanada, Mexiko, USA), EFTA (Island, Lichtenštejnsko, Norsko, Švýcarsko)</a:t>
            </a:r>
          </a:p>
          <a:p>
            <a:pPr lvl="0"/>
            <a:r>
              <a:rPr lang="cs-CZ" sz="2800" b="1" dirty="0" smtClean="0"/>
              <a:t>Celní unie </a:t>
            </a:r>
            <a:r>
              <a:rPr lang="cs-CZ" sz="2800" dirty="0" smtClean="0"/>
              <a:t> - sdružení zemí, které podstatným způsobem omezily vzájemné obchodní bariéry, uplatňují stejný tarif/clo vůči nečlenským státům</a:t>
            </a:r>
          </a:p>
          <a:p>
            <a:pPr lvl="1"/>
            <a:r>
              <a:rPr lang="cs-CZ" dirty="0" smtClean="0"/>
              <a:t>např. EU a Turecko, do roku 2004 to bylo i ČR a SR)</a:t>
            </a:r>
          </a:p>
          <a:p>
            <a:pPr lvl="0"/>
            <a:r>
              <a:rPr lang="cs-CZ" sz="2800" b="1" dirty="0" smtClean="0"/>
              <a:t>Společný trh </a:t>
            </a:r>
            <a:r>
              <a:rPr lang="cs-CZ" sz="2800" dirty="0" smtClean="0"/>
              <a:t>– členské státy odbouraly veškerá cla, používají společný celní sazebník, je mezi nimi zaručen volný pohyb zboží, služeb, práce a kapitálu</a:t>
            </a:r>
          </a:p>
          <a:p>
            <a:pPr lvl="1"/>
            <a:r>
              <a:rPr lang="cs-CZ" dirty="0" smtClean="0"/>
              <a:t>vyšším stádiem je </a:t>
            </a:r>
            <a:r>
              <a:rPr lang="cs-CZ" b="1" dirty="0" smtClean="0"/>
              <a:t>jednotný vnitřní trh</a:t>
            </a:r>
            <a:r>
              <a:rPr lang="cs-CZ" dirty="0" smtClean="0"/>
              <a:t>, kde členové zavedli společné technické normy pro výrobky a služby, vnitřní hranice již de facto neexistují</a:t>
            </a:r>
          </a:p>
          <a:p>
            <a:pPr lvl="1"/>
            <a:r>
              <a:rPr lang="cs-CZ" dirty="0" smtClean="0"/>
              <a:t>EU od 1. poloviny 90 let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Přehled možných stádií integrace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018713" cy="4873658"/>
          </a:xfrm>
        </p:spPr>
        <p:txBody>
          <a:bodyPr anchor="t">
            <a:normAutofit fontScale="92500"/>
          </a:bodyPr>
          <a:lstStyle/>
          <a:p>
            <a:pPr lvl="0"/>
            <a:r>
              <a:rPr lang="cs-CZ" sz="2800" b="1" dirty="0" smtClean="0"/>
              <a:t>Hospodářská unie </a:t>
            </a:r>
            <a:r>
              <a:rPr lang="cs-CZ" sz="2800" dirty="0" smtClean="0"/>
              <a:t>– ekonomiky jednotlivých zemí přenáší část svých pravomocí na nadnárodní instituce, společné rozhodování o některých obchodních a státních politikách</a:t>
            </a:r>
          </a:p>
          <a:p>
            <a:pPr lvl="0">
              <a:buNone/>
            </a:pPr>
            <a:endParaRPr lang="cs-CZ" sz="2800" dirty="0" smtClean="0"/>
          </a:p>
          <a:p>
            <a:pPr lvl="0"/>
            <a:r>
              <a:rPr lang="cs-CZ" sz="2800" b="1" dirty="0" smtClean="0"/>
              <a:t>Měnová unie </a:t>
            </a:r>
            <a:r>
              <a:rPr lang="cs-CZ" sz="2800" dirty="0" smtClean="0"/>
              <a:t>– členské státy používají jednu měnu, společná měnová politika</a:t>
            </a:r>
          </a:p>
          <a:p>
            <a:pPr lvl="1"/>
            <a:r>
              <a:rPr lang="cs-CZ" dirty="0" err="1" smtClean="0"/>
              <a:t>Eurozóna</a:t>
            </a:r>
            <a:endParaRPr lang="cs-CZ" dirty="0" smtClean="0"/>
          </a:p>
          <a:p>
            <a:pPr lvl="1"/>
            <a:endParaRPr lang="cs-CZ" dirty="0" smtClean="0"/>
          </a:p>
          <a:p>
            <a:pPr lvl="0"/>
            <a:r>
              <a:rPr lang="cs-CZ" sz="2800" b="1" dirty="0" smtClean="0"/>
              <a:t>Kompletní politická integrace </a:t>
            </a:r>
            <a:r>
              <a:rPr lang="cs-CZ" sz="2800" dirty="0" smtClean="0"/>
              <a:t>– jednotný daňový systém, rozpočty, měna, legislativa, představitelé – v podstatě jeden celek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Myšlenky o integraci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018713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Hrabě </a:t>
            </a:r>
            <a:r>
              <a:rPr lang="cs-CZ" sz="2800" dirty="0" err="1" smtClean="0"/>
              <a:t>Coudenhove</a:t>
            </a:r>
            <a:r>
              <a:rPr lang="cs-CZ" sz="2800" dirty="0" smtClean="0"/>
              <a:t>-</a:t>
            </a:r>
            <a:r>
              <a:rPr lang="cs-CZ" sz="2800" dirty="0" err="1" smtClean="0"/>
              <a:t>Kalergi</a:t>
            </a:r>
            <a:r>
              <a:rPr lang="cs-CZ" sz="2800" dirty="0" smtClean="0"/>
              <a:t> (1894-1972)</a:t>
            </a:r>
          </a:p>
          <a:p>
            <a:r>
              <a:rPr lang="cs-CZ" sz="2800" dirty="0" smtClean="0"/>
              <a:t>Rakouský šlechtic s československým občanstvím</a:t>
            </a:r>
          </a:p>
          <a:p>
            <a:r>
              <a:rPr lang="cs-CZ" sz="2800" dirty="0" smtClean="0"/>
              <a:t>Myšlenky spojené – integrované Evropy</a:t>
            </a:r>
          </a:p>
          <a:p>
            <a:r>
              <a:rPr lang="cs-CZ" sz="2800" dirty="0" smtClean="0"/>
              <a:t>1922 – zakládá Panevropskou unii (jako spolek)</a:t>
            </a:r>
          </a:p>
          <a:p>
            <a:pPr lvl="1"/>
            <a:r>
              <a:rPr lang="cs-CZ" dirty="0" smtClean="0"/>
              <a:t>Mezi členy např. Einstein, Mann, </a:t>
            </a:r>
            <a:r>
              <a:rPr lang="cs-CZ" dirty="0" err="1" smtClean="0"/>
              <a:t>Adenaur</a:t>
            </a:r>
            <a:r>
              <a:rPr lang="cs-CZ" dirty="0" smtClean="0"/>
              <a:t>, </a:t>
            </a:r>
            <a:r>
              <a:rPr lang="cs-CZ" dirty="0" err="1" smtClean="0"/>
              <a:t>Kreisky</a:t>
            </a:r>
            <a:r>
              <a:rPr lang="cs-CZ" dirty="0" smtClean="0"/>
              <a:t>, atd.)</a:t>
            </a:r>
          </a:p>
          <a:p>
            <a:r>
              <a:rPr lang="cs-CZ" sz="2800" dirty="0" err="1" smtClean="0"/>
              <a:t>Coudenhove</a:t>
            </a:r>
            <a:r>
              <a:rPr lang="cs-CZ" sz="2800" dirty="0" smtClean="0"/>
              <a:t>-</a:t>
            </a:r>
            <a:r>
              <a:rPr lang="cs-CZ" sz="2800" dirty="0" err="1" smtClean="0"/>
              <a:t>Kalergi</a:t>
            </a:r>
            <a:r>
              <a:rPr lang="cs-CZ" sz="2800" dirty="0" smtClean="0"/>
              <a:t> stále zmiňován některými předními představiteli současné EU, jako zdroj inspirace</a:t>
            </a:r>
          </a:p>
          <a:p>
            <a:pPr lvl="1"/>
            <a:r>
              <a:rPr lang="cs-CZ" dirty="0" smtClean="0"/>
              <a:t>(viz např. zde http://europa.eu/rapid/press-release_PRES-12-476_en.htm)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78" y="1195914"/>
            <a:ext cx="2820490" cy="28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Evropské společenství uhlí a oceli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7942492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1950 – ministr zahraničí Francie </a:t>
            </a:r>
            <a:r>
              <a:rPr lang="cs-CZ" sz="2800" b="1" dirty="0" smtClean="0"/>
              <a:t>Robert </a:t>
            </a:r>
            <a:r>
              <a:rPr lang="cs-CZ" sz="2800" b="1" dirty="0" err="1" smtClean="0"/>
              <a:t>Schuman</a:t>
            </a:r>
            <a:r>
              <a:rPr lang="cs-CZ" sz="2800" b="1" dirty="0" smtClean="0"/>
              <a:t> </a:t>
            </a:r>
            <a:r>
              <a:rPr lang="cs-CZ" sz="2800" dirty="0" smtClean="0"/>
              <a:t>přichází s plánem na spolupráci v oblasti uhlí a oceli</a:t>
            </a:r>
          </a:p>
          <a:p>
            <a:r>
              <a:rPr lang="cs-CZ" sz="2800" dirty="0" smtClean="0"/>
              <a:t>Koncepce měla zajistit, že </a:t>
            </a:r>
            <a:r>
              <a:rPr lang="cs-CZ" sz="2800" i="1" dirty="0" smtClean="0"/>
              <a:t>„válka mezi Německem a Francií bude nejen nemyslitelná, ale také materiálně nemožná“ </a:t>
            </a:r>
          </a:p>
          <a:p>
            <a:r>
              <a:rPr lang="cs-CZ" sz="2800" dirty="0" smtClean="0"/>
              <a:t>1951 – vzniká na základě „pařížské“ smlouvy Evropské společenství uhlí a oceli</a:t>
            </a:r>
          </a:p>
          <a:p>
            <a:r>
              <a:rPr lang="cs-CZ" sz="2800" dirty="0" smtClean="0"/>
              <a:t>Nadstátní orgán – Vysoký úřad ESUO</a:t>
            </a:r>
          </a:p>
          <a:p>
            <a:r>
              <a:rPr lang="cs-CZ" sz="2800" dirty="0" smtClean="0"/>
              <a:t>Členové: Francie, SRN, Itálie a státy Beneluxu</a:t>
            </a:r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undesarchiv_Bild_183-19000-2453,_Robert_Sch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5" y="1053372"/>
            <a:ext cx="2713526" cy="42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Římské smlouvy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Koncept ESUO se osvědčil</a:t>
            </a:r>
          </a:p>
          <a:p>
            <a:r>
              <a:rPr lang="cs-CZ" sz="2800" dirty="0" smtClean="0"/>
              <a:t>1957 – uzavření „římských“ smluv a zřízení: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Evropského společenství pro atomovou energii (EURATOM)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 hospodářské společenství (EHS)</a:t>
            </a:r>
          </a:p>
          <a:p>
            <a:r>
              <a:rPr lang="cs-CZ" sz="2800" dirty="0" smtClean="0"/>
              <a:t>Cílem bylo nejprve vytvořit společný trh, následně hospodářskou unii</a:t>
            </a:r>
          </a:p>
          <a:p>
            <a:r>
              <a:rPr lang="cs-CZ" sz="2800" dirty="0" smtClean="0"/>
              <a:t>Zatím nebylo uvažováno o měnové unii</a:t>
            </a:r>
          </a:p>
          <a:p>
            <a:r>
              <a:rPr lang="cs-CZ" sz="2800" dirty="0" smtClean="0"/>
              <a:t>Nejprve začala být tvořena celní unie – 1968, jednotný celní tarif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hospodářská společenství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1967 tři společenství ESUO, EHS a EURATOM dále fungují společně jako Evropská společenství (ES)</a:t>
            </a:r>
          </a:p>
          <a:p>
            <a:r>
              <a:rPr lang="cs-CZ" sz="2800" dirty="0" smtClean="0"/>
              <a:t>Sama dále existovala – viz níže</a:t>
            </a:r>
            <a:endParaRPr lang="cs-CZ" u="sng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507" y="3174475"/>
            <a:ext cx="10779961" cy="35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10628837" y="1455901"/>
            <a:ext cx="2834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Obrázek – zdroj: </a:t>
            </a:r>
            <a:r>
              <a:rPr lang="cs-CZ" sz="800" dirty="0" err="1" smtClean="0"/>
              <a:t>wikipedia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Měnící se politická mapa Evropy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4310" y="1810513"/>
            <a:ext cx="10018713" cy="3980687"/>
          </a:xfrm>
        </p:spPr>
        <p:txBody>
          <a:bodyPr/>
          <a:lstStyle/>
          <a:p>
            <a:r>
              <a:rPr lang="cs-CZ" u="sng" dirty="0" smtClean="0">
                <a:hlinkClick r:id="rId2"/>
              </a:rPr>
              <a:t>https://www.youtube.com/watch?v=uxDyJ_6N-6A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70. letech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1973 - přistupuje Dánsko, Irsko a UK</a:t>
            </a:r>
          </a:p>
          <a:p>
            <a:r>
              <a:rPr lang="cs-CZ" sz="2800" dirty="0" smtClean="0"/>
              <a:t>byly zavedeny nové oblasti politiky (environmentální a sociální)</a:t>
            </a:r>
          </a:p>
          <a:p>
            <a:r>
              <a:rPr lang="cs-CZ" sz="2800" dirty="0" smtClean="0"/>
              <a:t>1975 - byl zřízen Evropský fond pro regionální rozvoj (EFRR – 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Regional</a:t>
            </a:r>
            <a:r>
              <a:rPr lang="cs-CZ" sz="2800" dirty="0" smtClean="0"/>
              <a:t> </a:t>
            </a:r>
            <a:r>
              <a:rPr lang="cs-CZ" sz="2800" dirty="0" err="1" smtClean="0"/>
              <a:t>Development</a:t>
            </a:r>
            <a:r>
              <a:rPr lang="cs-CZ" sz="2800" dirty="0" smtClean="0"/>
              <a:t> </a:t>
            </a:r>
            <a:r>
              <a:rPr lang="cs-CZ" sz="2800" dirty="0" err="1" smtClean="0"/>
              <a:t>Fund</a:t>
            </a:r>
            <a:r>
              <a:rPr lang="cs-CZ" sz="2800" dirty="0" smtClean="0"/>
              <a:t>)</a:t>
            </a:r>
          </a:p>
          <a:p>
            <a:pPr lvl="1"/>
            <a:r>
              <a:rPr lang="cs-CZ" dirty="0" smtClean="0"/>
              <a:t>I v současné době jeden z nejdůležitějších fondů EU, Obecným cílem fondu je posílení ekonomické a sociální soudružnosti v Evropské unii, čehož se snaží dosáhnout vyrovnáním rozdílů mezi jednotlivými regiony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Alternativní integrace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Evropské sdružení volného obchodu (ESVO)</a:t>
            </a:r>
          </a:p>
          <a:p>
            <a:r>
              <a:rPr lang="cs-CZ" sz="2800" dirty="0" smtClean="0"/>
              <a:t>založeno počátkem 60 let</a:t>
            </a:r>
          </a:p>
          <a:p>
            <a:r>
              <a:rPr lang="cs-CZ" sz="2800" dirty="0" smtClean="0"/>
              <a:t>zakládající státy UK, Dánsko, Norsko, Švédsko, Portugalsko, Švýcarsko, Rakousko – následně i Island</a:t>
            </a:r>
          </a:p>
          <a:p>
            <a:r>
              <a:rPr lang="cs-CZ" sz="2800" dirty="0" smtClean="0"/>
              <a:t>ESVO fungovalo jen jako volná dohoda o odstraňování překážek vzájemného obchodu – bez cíle vytvořit hospodářskou unii. Následně někteří členové odešli do ES</a:t>
            </a:r>
          </a:p>
          <a:p>
            <a:r>
              <a:rPr lang="cs-CZ" sz="2800" dirty="0" smtClean="0"/>
              <a:t>nyní členy Island, Lichtenštejnsko, Norsko, Švýcarsko</a:t>
            </a:r>
          </a:p>
          <a:p>
            <a:endParaRPr lang="cs-CZ" dirty="0"/>
          </a:p>
        </p:txBody>
      </p:sp>
      <p:pic>
        <p:nvPicPr>
          <p:cNvPr id="4" name="Obrázek 3" descr="logo-e-f-t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77" y="678846"/>
            <a:ext cx="3071960" cy="19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70.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Sedmdesátá léta z ekonomického pohledu problematická</a:t>
            </a:r>
          </a:p>
          <a:p>
            <a:r>
              <a:rPr lang="cs-CZ" sz="2800" dirty="0" smtClean="0"/>
              <a:t>Západní Evropa překonává ekonomickou recesi, hospodářský vzestup trvá jen do roku 1973</a:t>
            </a:r>
          </a:p>
          <a:p>
            <a:r>
              <a:rPr lang="cs-CZ" sz="2800" dirty="0" smtClean="0"/>
              <a:t> Největší ekonomický propad přichází v letech 1974-1975 – prudce klesá průmyslová výroba, stoupá nezaměstnanost</a:t>
            </a:r>
          </a:p>
          <a:p>
            <a:r>
              <a:rPr lang="cs-CZ" sz="2800" dirty="0" smtClean="0"/>
              <a:t>mimoto rostou i ceny – objevuje se </a:t>
            </a:r>
            <a:r>
              <a:rPr lang="cs-CZ" sz="2800" b="1" dirty="0" smtClean="0"/>
              <a:t>stagflace</a:t>
            </a:r>
            <a:r>
              <a:rPr lang="cs-CZ" sz="2800" dirty="0" smtClean="0"/>
              <a:t>, v té době nový jev, tj. růst cen a zároveň i nezaměstnanosti.</a:t>
            </a:r>
          </a:p>
          <a:p>
            <a:r>
              <a:rPr lang="cs-CZ" sz="2800" dirty="0" smtClean="0"/>
              <a:t>růst cen ovlivňovalo více faktorů, např. odchod od </a:t>
            </a:r>
            <a:r>
              <a:rPr lang="cs-CZ" sz="2800" dirty="0" err="1" smtClean="0"/>
              <a:t>bretonwoodského</a:t>
            </a:r>
            <a:r>
              <a:rPr lang="cs-CZ" sz="2800" dirty="0" smtClean="0"/>
              <a:t> systému, ale i ropné šoky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70. léta 20. století – ropné šoky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1472" y="1659118"/>
            <a:ext cx="10642861" cy="4977352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Viz video (s ohledem na jeho populárně-naučný charakter berte s rezervou)</a:t>
            </a:r>
          </a:p>
          <a:p>
            <a:r>
              <a:rPr lang="cs-CZ" sz="2800" u="sng" dirty="0" smtClean="0">
                <a:hlinkClick r:id="rId2"/>
              </a:rPr>
              <a:t>https://www.stream.cz/slavnedny/10007757-den-kdy-zacal-prvni-ropny-sok-16-rijen</a:t>
            </a:r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dirty="0" smtClean="0"/>
          </a:p>
          <a:p>
            <a:r>
              <a:rPr lang="cs-CZ" sz="2800" dirty="0" smtClean="0"/>
              <a:t>Pro srovnání cena ropy dnes: </a:t>
            </a:r>
            <a:r>
              <a:rPr lang="cs-CZ" sz="1700" dirty="0" smtClean="0">
                <a:hlinkClick r:id="rId3"/>
              </a:rPr>
              <a:t>http://markets.businessinsider.com/commodities/oil-price?type=wti</a:t>
            </a:r>
            <a:r>
              <a:rPr lang="cs-CZ" sz="1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80.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Začátkem 80 let vstupuje do ES Řecko</a:t>
            </a:r>
          </a:p>
          <a:p>
            <a:r>
              <a:rPr lang="cs-CZ" sz="2800" dirty="0" smtClean="0"/>
              <a:t>v polovině 80. let pak Španělsko a Portugalsko</a:t>
            </a:r>
          </a:p>
          <a:p>
            <a:r>
              <a:rPr lang="cs-CZ" sz="2800" dirty="0" smtClean="0"/>
              <a:t>vstup jihu znamená růst důležitosti provádění regionálních programů podpory</a:t>
            </a:r>
          </a:p>
          <a:p>
            <a:r>
              <a:rPr lang="cs-CZ" sz="2800" dirty="0" smtClean="0"/>
              <a:t> V polovině 80 let rovněž Evropská komise, pod vedením </a:t>
            </a:r>
            <a:r>
              <a:rPr lang="cs-CZ" sz="2800" dirty="0" err="1" smtClean="0"/>
              <a:t>Jacquese</a:t>
            </a:r>
            <a:r>
              <a:rPr lang="cs-CZ" sz="2800" dirty="0" smtClean="0"/>
              <a:t> </a:t>
            </a:r>
            <a:r>
              <a:rPr lang="cs-CZ" sz="2800" dirty="0" err="1" smtClean="0"/>
              <a:t>Delorse</a:t>
            </a:r>
            <a:r>
              <a:rPr lang="cs-CZ" sz="2800" dirty="0" smtClean="0"/>
              <a:t> vydala bílou knihu, dle které měl být jednotný trh dokončen k 1.1.1993  </a:t>
            </a:r>
            <a:r>
              <a:rPr lang="cs-CZ" sz="1800" dirty="0" smtClean="0"/>
              <a:t>(i myšlenka společné měny – viz dále)</a:t>
            </a:r>
          </a:p>
          <a:p>
            <a:r>
              <a:rPr lang="cs-CZ" sz="2800" dirty="0" smtClean="0"/>
              <a:t>tento plán byl zahrnut do tzv. </a:t>
            </a:r>
            <a:r>
              <a:rPr lang="cs-CZ" sz="2800" b="1" dirty="0" smtClean="0"/>
              <a:t>Jednotného evropského aktu </a:t>
            </a:r>
            <a:r>
              <a:rPr lang="cs-CZ" sz="2800" dirty="0" smtClean="0"/>
              <a:t>(první významná revize Římských </a:t>
            </a:r>
            <a:r>
              <a:rPr lang="cs-CZ" sz="2800" dirty="0" err="1" smtClean="0"/>
              <a:t>sluv</a:t>
            </a:r>
            <a:r>
              <a:rPr lang="cs-CZ" sz="2800" dirty="0" smtClean="0"/>
              <a:t> – nové orgány ES a úprava rozhodování) – platnost od 1.7.1987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90.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 smtClean="0"/>
              <a:t>Přelom 80/90 let sebou přináší velké změny. Sjednocení Německa v říjnu 1990, zánik SSSR v roce 1991</a:t>
            </a:r>
          </a:p>
          <a:p>
            <a:r>
              <a:rPr lang="cs-CZ" sz="2800" dirty="0" smtClean="0"/>
              <a:t> V roce 1993 vstupuje v platnost tzv. Maastrichtská smlouva. Vedle organizačních změn představuje tzv. „tří pilíře“ – Evropskou unii (EU).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Stávající Evropská společenství tvoří tzv. první pilíř.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druhý pilíř byla nově zavedena Společná zahraniční a bezpečnostní politika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třetí pilíř spolupráce v oblasti spravedlnosti a vnitřních věci</a:t>
            </a:r>
          </a:p>
          <a:p>
            <a:r>
              <a:rPr lang="cs-CZ" sz="2800" dirty="0" smtClean="0"/>
              <a:t>Významnou novinkou byl plán zavedení jednotné měny v rámci hospodářské a měnové unie,  obsahující konvergenční kritéria pro její přijetí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59118"/>
            <a:ext cx="8749203" cy="470397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800" dirty="0" smtClean="0"/>
              <a:t>1969 - v Haagu konal vrcholný summit představitelů EHS</a:t>
            </a:r>
          </a:p>
          <a:p>
            <a:r>
              <a:rPr lang="cs-CZ" sz="2800" dirty="0" smtClean="0"/>
              <a:t>Výsledkem setkání bylo stanovení cíle - vytvoření měnové unie</a:t>
            </a:r>
          </a:p>
          <a:p>
            <a:r>
              <a:rPr lang="cs-CZ" sz="2800" dirty="0" smtClean="0"/>
              <a:t>Neshoda, jak cíle dosáhnout, různé státy měly různé představy</a:t>
            </a:r>
          </a:p>
          <a:p>
            <a:r>
              <a:rPr lang="cs-CZ" sz="2800" dirty="0" smtClean="0"/>
              <a:t>nakonec byl pověřen </a:t>
            </a:r>
            <a:r>
              <a:rPr lang="cs-CZ" sz="2800" b="1" dirty="0" err="1" smtClean="0"/>
              <a:t>Pierre</a:t>
            </a:r>
            <a:r>
              <a:rPr lang="cs-CZ" sz="2800" b="1" dirty="0" smtClean="0"/>
              <a:t> Werner</a:t>
            </a:r>
            <a:r>
              <a:rPr lang="cs-CZ" sz="2800" dirty="0" smtClean="0"/>
              <a:t>, ministerský předseda Lucemburska, který vypracoval zprávu o tom, jak cíle dosáhnout  </a:t>
            </a:r>
          </a:p>
          <a:p>
            <a:r>
              <a:rPr lang="cs-CZ" sz="2800" dirty="0" smtClean="0"/>
              <a:t>Tzv. „</a:t>
            </a:r>
            <a:r>
              <a:rPr lang="cs-CZ" sz="2800" dirty="0" err="1" smtClean="0"/>
              <a:t>wernerův</a:t>
            </a:r>
            <a:r>
              <a:rPr lang="cs-CZ" sz="2800" dirty="0" smtClean="0"/>
              <a:t> plán“</a:t>
            </a:r>
          </a:p>
          <a:p>
            <a:r>
              <a:rPr lang="cs-CZ" sz="2800" dirty="0" smtClean="0"/>
              <a:t> ovšem stále odpor některých států – zejm. USA a Francie</a:t>
            </a:r>
            <a:endParaRPr lang="cs-CZ" sz="2800" dirty="0"/>
          </a:p>
        </p:txBody>
      </p:sp>
      <p:pic>
        <p:nvPicPr>
          <p:cNvPr id="4" name="Obrázek 3" descr="220px-Pierre_Werner_20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49" y="304171"/>
            <a:ext cx="2424668" cy="33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9874988" cy="4251488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v letech 79-99 existoval tzv. </a:t>
            </a:r>
            <a:r>
              <a:rPr lang="cs-CZ" sz="2800" b="1" dirty="0" smtClean="0"/>
              <a:t>Evropský měnový systém </a:t>
            </a:r>
            <a:r>
              <a:rPr lang="cs-CZ" sz="2800" dirty="0" smtClean="0"/>
              <a:t>(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monetary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, EMS)</a:t>
            </a:r>
          </a:p>
          <a:p>
            <a:r>
              <a:rPr lang="cs-CZ" sz="2800" dirty="0" smtClean="0"/>
              <a:t>cílem bylo mj. udržení stabilních kurzů mezi měnami</a:t>
            </a:r>
          </a:p>
          <a:p>
            <a:r>
              <a:rPr lang="cs-CZ" sz="2800" dirty="0" smtClean="0"/>
              <a:t>souvisel s koncem </a:t>
            </a:r>
            <a:r>
              <a:rPr lang="cs-CZ" sz="2800" dirty="0" err="1" smtClean="0"/>
              <a:t>bretonwoodského</a:t>
            </a:r>
            <a:r>
              <a:rPr lang="cs-CZ" sz="2800" dirty="0" smtClean="0"/>
              <a:t> systému</a:t>
            </a:r>
          </a:p>
          <a:p>
            <a:r>
              <a:rPr lang="cs-CZ" sz="2800" dirty="0" smtClean="0"/>
              <a:t>směnné kurzy neměly pohybovat o více než 2,25%</a:t>
            </a:r>
          </a:p>
          <a:p>
            <a:r>
              <a:rPr lang="cs-CZ" sz="2800" dirty="0" smtClean="0"/>
              <a:t>zřízena tzv. ECU (European </a:t>
            </a:r>
            <a:r>
              <a:rPr lang="cs-CZ" sz="2800" dirty="0" err="1" smtClean="0"/>
              <a:t>Currency</a:t>
            </a:r>
            <a:r>
              <a:rPr lang="cs-CZ" sz="2800" dirty="0" smtClean="0"/>
              <a:t> Unit) – účetní jednotka, vážený průmět EMS měn</a:t>
            </a:r>
          </a:p>
          <a:p>
            <a:r>
              <a:rPr lang="cs-CZ" sz="2800" dirty="0" smtClean="0"/>
              <a:t>vázanost participujících měn k ECU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fontScale="92500"/>
          </a:bodyPr>
          <a:lstStyle/>
          <a:p>
            <a:r>
              <a:rPr lang="cs-CZ" sz="2800" dirty="0" smtClean="0"/>
              <a:t>EMS rozpracován v </a:t>
            </a:r>
            <a:r>
              <a:rPr lang="cs-CZ" sz="2800" b="1" dirty="0" smtClean="0"/>
              <a:t>Maastrichtské smlouvě</a:t>
            </a:r>
            <a:r>
              <a:rPr lang="cs-CZ" sz="2800" dirty="0" smtClean="0"/>
              <a:t>, která již obsahovala myšlenku vytvoření hospodářské a měnové unie – ve třech fázích: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zcela </a:t>
            </a:r>
            <a:r>
              <a:rPr lang="cs-CZ" sz="2800" b="1" dirty="0" smtClean="0"/>
              <a:t>volný pohyb kapitálu </a:t>
            </a:r>
            <a:r>
              <a:rPr lang="cs-CZ" sz="2800" dirty="0" smtClean="0"/>
              <a:t>(bez devizových kontrol) + Zvýšení strukturních fondů n podporu odstraňování nerovností mezi jednotlivými státy + dohled nad hospodářskými politikami jednolitých států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 Od roku 1994 – zřízení </a:t>
            </a:r>
            <a:r>
              <a:rPr lang="cs-CZ" sz="2800" b="1" dirty="0" smtClean="0"/>
              <a:t>Evropského měnového institutu </a:t>
            </a:r>
            <a:r>
              <a:rPr lang="cs-CZ" sz="2800" dirty="0" smtClean="0"/>
              <a:t>ve Frankfurtu (EMI), zavedení pravidel pro snížení národních deficitů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Od roku 1999 (2002) – </a:t>
            </a:r>
            <a:r>
              <a:rPr lang="cs-CZ" sz="2800" b="1" dirty="0" smtClean="0"/>
              <a:t>euro jako společná měna </a:t>
            </a:r>
            <a:r>
              <a:rPr lang="cs-CZ" sz="2800" dirty="0" smtClean="0"/>
              <a:t>12 zemí (Belgie, Finsko, Francie, Irsko, Itálie, Lucembursko, Německo, Nizozemsko, Portugalsko, Rakousko, Řecko, Španělsko) – funkci EMI převzala </a:t>
            </a:r>
            <a:r>
              <a:rPr lang="cs-CZ" sz="2800" b="1" dirty="0" smtClean="0"/>
              <a:t>ECB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Euro – měna </a:t>
            </a:r>
            <a:r>
              <a:rPr lang="cs-CZ" b="1" dirty="0" err="1" smtClean="0"/>
              <a:t>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Od roku 1999 - pevná fixace kurzu národních měn</a:t>
            </a:r>
          </a:p>
          <a:p>
            <a:r>
              <a:rPr lang="cs-CZ" sz="2800" dirty="0" smtClean="0"/>
              <a:t>Od roku 2002 – bankovky a mince</a:t>
            </a:r>
          </a:p>
          <a:p>
            <a:r>
              <a:rPr lang="cs-CZ" sz="2800" dirty="0" smtClean="0"/>
              <a:t>V roce 2002 cca 14 miliard kusů bankovek a 52 miliard kusů mincí</a:t>
            </a:r>
          </a:p>
          <a:p>
            <a:endParaRPr lang="cs-CZ" sz="2800" dirty="0" smtClean="0"/>
          </a:p>
          <a:p>
            <a:r>
              <a:rPr lang="cs-CZ" sz="2800" dirty="0" smtClean="0"/>
              <a:t>V současné době měna 19 zemí</a:t>
            </a:r>
          </a:p>
          <a:p>
            <a:r>
              <a:rPr lang="cs-CZ" sz="2800" dirty="0" smtClean="0"/>
              <a:t>Mimo to:</a:t>
            </a:r>
          </a:p>
          <a:p>
            <a:pPr lvl="1"/>
            <a:r>
              <a:rPr lang="cs-CZ" dirty="0" smtClean="0"/>
              <a:t>Bulharské leva je pevně navázáno na kurz eura</a:t>
            </a:r>
          </a:p>
          <a:p>
            <a:pPr lvl="1"/>
            <a:r>
              <a:rPr lang="cs-CZ" dirty="0" smtClean="0"/>
              <a:t>chorvatská centrální banka cílí stabilní kurz kuny vůči euru</a:t>
            </a:r>
            <a:endParaRPr lang="cs-CZ" dirty="0"/>
          </a:p>
        </p:txBody>
      </p:sp>
      <p:pic>
        <p:nvPicPr>
          <p:cNvPr id="4" name="Obrázek 3" descr="o_1c4sev1146jjmv0q1v1td41b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48" y="3787179"/>
            <a:ext cx="3657993" cy="24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Počátky ekonomické integrace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48055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Kdy první myšlenky „dobrovolné“ ekonomické integrace?</a:t>
            </a:r>
          </a:p>
          <a:p>
            <a:r>
              <a:rPr lang="cs-CZ" sz="2800" dirty="0" smtClean="0"/>
              <a:t>Římská říše, Habsburská monarchie, Německý spolek?</a:t>
            </a:r>
          </a:p>
          <a:p>
            <a:r>
              <a:rPr lang="cs-CZ" sz="2800" dirty="0" smtClean="0"/>
              <a:t>Jiří z Poděbrad a jeho návrh k vytvoření </a:t>
            </a:r>
            <a:r>
              <a:rPr lang="cs-CZ" sz="2800" i="1" dirty="0" smtClean="0"/>
              <a:t>Všeobecné mírové organizace </a:t>
            </a:r>
            <a:r>
              <a:rPr lang="cs-CZ" sz="2800" dirty="0" smtClean="0"/>
              <a:t>(1462)?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3438144"/>
            <a:ext cx="4775964" cy="3176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68512" y="6642556"/>
            <a:ext cx="3816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Mapa pouze ilustrační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centrální banka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Od roku 1999 provádí měnovou politiku </a:t>
            </a:r>
            <a:r>
              <a:rPr lang="cs-CZ" sz="2800" dirty="0" err="1" smtClean="0"/>
              <a:t>eurozóny</a:t>
            </a:r>
            <a:endParaRPr lang="cs-CZ" sz="2800" dirty="0" smtClean="0"/>
          </a:p>
          <a:p>
            <a:r>
              <a:rPr lang="cs-CZ" sz="2800" dirty="0" smtClean="0"/>
              <a:t>Spolu s centrálními bankami států </a:t>
            </a:r>
            <a:r>
              <a:rPr lang="cs-CZ" sz="2800" dirty="0" err="1" smtClean="0"/>
              <a:t>eurozóny</a:t>
            </a:r>
            <a:r>
              <a:rPr lang="cs-CZ" sz="2800" dirty="0" smtClean="0"/>
              <a:t> tvoří tzv. </a:t>
            </a:r>
            <a:r>
              <a:rPr lang="cs-CZ" sz="2800" dirty="0" err="1" smtClean="0"/>
              <a:t>Eurosystém</a:t>
            </a:r>
            <a:endParaRPr lang="cs-CZ" sz="2800" dirty="0" smtClean="0"/>
          </a:p>
          <a:p>
            <a:r>
              <a:rPr lang="cs-CZ" sz="2800" dirty="0" smtClean="0"/>
              <a:t>Cílem cenová stabilita:</a:t>
            </a:r>
          </a:p>
          <a:p>
            <a:r>
              <a:rPr lang="cs-CZ" sz="2800" dirty="0" smtClean="0"/>
              <a:t>meziroční inflace „pod ale blízko 2%“</a:t>
            </a:r>
          </a:p>
          <a:p>
            <a:r>
              <a:rPr lang="cs-CZ" sz="2800" dirty="0" err="1" smtClean="0"/>
              <a:t>Měnověpolitické</a:t>
            </a:r>
            <a:r>
              <a:rPr lang="cs-CZ" sz="2800" dirty="0" smtClean="0"/>
              <a:t> nástroje:</a:t>
            </a:r>
          </a:p>
          <a:p>
            <a:pPr lvl="1"/>
            <a:r>
              <a:rPr lang="cs-CZ" dirty="0" smtClean="0"/>
              <a:t>Standardní (klíčové sazby v kladných hodnotách, minimální rezervy)</a:t>
            </a:r>
          </a:p>
          <a:p>
            <a:pPr lvl="1"/>
            <a:r>
              <a:rPr lang="cs-CZ" dirty="0" smtClean="0"/>
              <a:t>Nestandardní  (speciální programy QE, klíčové sazby v negativních hodnotách)</a:t>
            </a:r>
          </a:p>
        </p:txBody>
      </p:sp>
      <p:pic>
        <p:nvPicPr>
          <p:cNvPr id="5" name="Obrázek 4" descr="f7a51ad7630cc3538b28c4c03254c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87" y="200602"/>
            <a:ext cx="2796891" cy="1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Zákaz „monetary </a:t>
            </a:r>
            <a:r>
              <a:rPr lang="cs-CZ" b="1" dirty="0" err="1" smtClean="0"/>
              <a:t>financing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Ve smlouvě o fungování EU je zákaz měnového financování (čl. 123)</a:t>
            </a:r>
          </a:p>
          <a:p>
            <a:r>
              <a:rPr lang="cs-CZ" sz="2800" dirty="0" smtClean="0"/>
              <a:t>Co je to měnové financování?</a:t>
            </a:r>
          </a:p>
          <a:p>
            <a:endParaRPr lang="cs-CZ" sz="2800" dirty="0" smtClean="0"/>
          </a:p>
          <a:p>
            <a:r>
              <a:rPr lang="cs-CZ" sz="2800" dirty="0" smtClean="0"/>
              <a:t>2015 – případ </a:t>
            </a:r>
            <a:r>
              <a:rPr lang="cs-CZ" sz="2800" dirty="0" err="1" smtClean="0"/>
              <a:t>Gauweiler</a:t>
            </a:r>
            <a:r>
              <a:rPr lang="cs-CZ" sz="2800" dirty="0" smtClean="0"/>
              <a:t> (C-62/14)</a:t>
            </a:r>
          </a:p>
          <a:p>
            <a:r>
              <a:rPr lang="cs-CZ" sz="2800" dirty="0"/>
              <a:t>a</a:t>
            </a:r>
            <a:r>
              <a:rPr lang="cs-CZ" sz="2800" dirty="0" smtClean="0"/>
              <a:t> další …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Ve stručnosti k evropské dluhové krizi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7557365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Prohlubující se problémy rozdílných ekonomik</a:t>
            </a:r>
          </a:p>
          <a:p>
            <a:r>
              <a:rPr lang="cs-CZ" sz="2800" dirty="0" smtClean="0"/>
              <a:t>Někteří ekonomové uvádí, že jednotná úroková sazba podněcovala přehřívání některých periferních ekonomik a pomalejší růst vyspělejších zemí</a:t>
            </a:r>
          </a:p>
          <a:p>
            <a:r>
              <a:rPr lang="cs-CZ" sz="2800" dirty="0" smtClean="0"/>
              <a:t>Růst veřejného dluhu zejm. jižních států </a:t>
            </a:r>
            <a:r>
              <a:rPr lang="cs-CZ" sz="2800" dirty="0" err="1" smtClean="0"/>
              <a:t>eurozóny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Případný default může ohrozit věřitele, tj. zejm. bankovní sektor, potažmo finanční stabilitu</a:t>
            </a:r>
            <a:endParaRPr lang="cs-CZ" sz="2800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530" y="1810512"/>
            <a:ext cx="353841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„Záchranné fondy“ – od EFSF k EMF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797678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800" b="1" dirty="0" smtClean="0"/>
              <a:t>EFSF</a:t>
            </a:r>
            <a:r>
              <a:rPr lang="cs-CZ" sz="2800" dirty="0" smtClean="0"/>
              <a:t> – </a:t>
            </a:r>
            <a:r>
              <a:rPr lang="cs-CZ" sz="2800" b="1" dirty="0" smtClean="0"/>
              <a:t>Evropský nástroj finanční stability</a:t>
            </a:r>
            <a:r>
              <a:rPr lang="cs-CZ" sz="2800" dirty="0" smtClean="0"/>
              <a:t>, 2010, oprávněn vydávat dluhopisy, jejichž zapůjčením může pomoci státům </a:t>
            </a:r>
            <a:r>
              <a:rPr lang="cs-CZ" sz="2800" dirty="0" err="1" smtClean="0"/>
              <a:t>eurozóny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smtClean="0"/>
              <a:t>EFSM</a:t>
            </a:r>
            <a:r>
              <a:rPr lang="cs-CZ" sz="2800" dirty="0" smtClean="0"/>
              <a:t> – </a:t>
            </a:r>
            <a:r>
              <a:rPr lang="cs-CZ" sz="2800" b="1" dirty="0" smtClean="0"/>
              <a:t>Evropský mechanismus finanční stabilizace</a:t>
            </a:r>
            <a:r>
              <a:rPr lang="cs-CZ" sz="2800" smtClean="0"/>
              <a:t>, </a:t>
            </a:r>
            <a:r>
              <a:rPr lang="cs-CZ" sz="2800" smtClean="0"/>
              <a:t>2010</a:t>
            </a:r>
            <a:endParaRPr lang="cs-CZ" sz="2800" dirty="0" smtClean="0"/>
          </a:p>
          <a:p>
            <a:pPr lvl="1"/>
            <a:r>
              <a:rPr lang="cs-CZ" dirty="0" smtClean="0"/>
              <a:t>Nařízení rady (EU) č. 407/2010, ze dne 11. května 2010, o zavedení evropského mechanismu finanční stabilizace</a:t>
            </a:r>
          </a:p>
          <a:p>
            <a:endParaRPr lang="cs-CZ" sz="2800" dirty="0" smtClean="0"/>
          </a:p>
          <a:p>
            <a:r>
              <a:rPr lang="cs-CZ" sz="2800" b="1" dirty="0" smtClean="0"/>
              <a:t>ESM</a:t>
            </a:r>
            <a:r>
              <a:rPr lang="cs-CZ" sz="2800" dirty="0" smtClean="0"/>
              <a:t> – </a:t>
            </a:r>
            <a:r>
              <a:rPr lang="cs-CZ" sz="2800" b="1" dirty="0" smtClean="0"/>
              <a:t>Evropský stabilizační mechanismus</a:t>
            </a:r>
            <a:r>
              <a:rPr lang="cs-CZ" sz="2800" dirty="0" smtClean="0"/>
              <a:t>, 2012; zřízen samostatnou mezinárodní smlouvou, nahradil předchozí dočasná řešení EFSF a EFSM</a:t>
            </a:r>
          </a:p>
          <a:p>
            <a:endParaRPr lang="cs-CZ" sz="2800" dirty="0" smtClean="0"/>
          </a:p>
          <a:p>
            <a:r>
              <a:rPr lang="cs-CZ" sz="2800" b="1" dirty="0" smtClean="0"/>
              <a:t>EMF- Evropský měnový fond</a:t>
            </a:r>
            <a:r>
              <a:rPr lang="cs-CZ" sz="2800" dirty="0" smtClean="0"/>
              <a:t>; 2018?, v současné době plánované; měl by nahradit ESM</a:t>
            </a:r>
            <a:endParaRPr lang="cs-CZ" sz="2800" b="1" dirty="0" smtClean="0"/>
          </a:p>
          <a:p>
            <a:endParaRPr lang="cs-CZ" sz="2800" dirty="0"/>
          </a:p>
        </p:txBody>
      </p:sp>
      <p:pic>
        <p:nvPicPr>
          <p:cNvPr id="4" name="Obrázek 3" descr="es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319" y="690373"/>
            <a:ext cx="1501140" cy="1120140"/>
          </a:xfrm>
          <a:prstGeom prst="rect">
            <a:avLst/>
          </a:prstGeom>
        </p:spPr>
      </p:pic>
      <p:pic>
        <p:nvPicPr>
          <p:cNvPr id="5" name="Obrázek 4" descr="cFjXWxxs_400x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694" y="4066880"/>
            <a:ext cx="1253765" cy="12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Doporučená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40264"/>
            <a:ext cx="10565465" cy="4892511"/>
          </a:xfrm>
        </p:spPr>
        <p:txBody>
          <a:bodyPr anchor="t">
            <a:normAutofit/>
          </a:bodyPr>
          <a:lstStyle/>
          <a:p>
            <a:r>
              <a:rPr lang="cs-CZ" sz="2000" b="1" dirty="0" err="1" smtClean="0"/>
              <a:t>Sirůček</a:t>
            </a:r>
            <a:r>
              <a:rPr lang="cs-CZ" sz="2000" dirty="0" smtClean="0"/>
              <a:t>, P. a kol.: Hospodářské dějiny a ekonomické teorie (vývoj-současnost-výhledy). 1. vydání. Slaný, </a:t>
            </a:r>
            <a:r>
              <a:rPr lang="cs-CZ" sz="2000" dirty="0" err="1" smtClean="0"/>
              <a:t>Melandrium</a:t>
            </a:r>
            <a:r>
              <a:rPr lang="cs-CZ" sz="2000" dirty="0" smtClean="0"/>
              <a:t> 2007. ISBN 978-80-86175-03-4. 511 stran</a:t>
            </a:r>
          </a:p>
          <a:p>
            <a:r>
              <a:rPr lang="cs-CZ" sz="2000" b="1" dirty="0" err="1" smtClean="0"/>
              <a:t>Fontaine</a:t>
            </a:r>
            <a:r>
              <a:rPr lang="cs-CZ" sz="2000" b="1" dirty="0" smtClean="0"/>
              <a:t>, P</a:t>
            </a:r>
            <a:r>
              <a:rPr lang="cs-CZ" sz="2000" dirty="0" smtClean="0"/>
              <a:t>. Evropa ve 12 lekcích. Dostupné zde: </a:t>
            </a:r>
            <a:r>
              <a:rPr lang="cs-CZ" sz="2000" dirty="0" smtClean="0">
                <a:hlinkClick r:id="rId2"/>
              </a:rPr>
              <a:t>https://publications.europa.eu/cs/publication-detail/-/publication/009305e8-2a43-11e7-ab65-01aa75ed71a1/language-cs</a:t>
            </a:r>
            <a:endParaRPr lang="cs-CZ" sz="2000" dirty="0" smtClean="0"/>
          </a:p>
          <a:p>
            <a:r>
              <a:rPr lang="cs-CZ" sz="2000" b="1" dirty="0" smtClean="0"/>
              <a:t>Šíma, J. </a:t>
            </a:r>
            <a:r>
              <a:rPr lang="cs-CZ" sz="2000" dirty="0" smtClean="0"/>
              <a:t>Sjednocování Evropy. O hledání evropské identity a zneužití myšlenky Evropy bez hranic. Dostupné zde: </a:t>
            </a:r>
            <a:r>
              <a:rPr lang="cs-CZ" sz="2000" dirty="0" smtClean="0">
                <a:hlinkClick r:id="rId3"/>
              </a:rPr>
              <a:t>http://libinst.cz/wp-content/uploads/2017/05/sima_evropa.pdf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/>
              <a:t>Evropská komise</a:t>
            </a:r>
            <a:r>
              <a:rPr lang="cs-CZ" sz="2000" dirty="0" smtClean="0"/>
              <a:t>. </a:t>
            </a:r>
            <a:r>
              <a:rPr lang="cs-CZ" sz="2000" dirty="0" err="1" smtClean="0"/>
              <a:t>History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euro. Dostupné zde: </a:t>
            </a:r>
            <a:r>
              <a:rPr lang="cs-CZ" sz="2000" dirty="0" smtClean="0">
                <a:hlinkClick r:id="rId4"/>
              </a:rPr>
              <a:t>https://ec.europa.eu/info/about-european-commission/euro/history-euro/history-euro_en</a:t>
            </a:r>
            <a:endParaRPr lang="cs-CZ" sz="2000" dirty="0" smtClean="0"/>
          </a:p>
          <a:p>
            <a:r>
              <a:rPr lang="cs-CZ" sz="2000" b="1" dirty="0" err="1" smtClean="0"/>
              <a:t>Scheller</a:t>
            </a:r>
            <a:r>
              <a:rPr lang="cs-CZ" sz="2000" b="1" dirty="0" smtClean="0"/>
              <a:t>, K.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Bank. Frankfurt: ECB, 2004. ISBN 92-9181-506-3 (online). Dostupné zde: https://www.ecb.europa.eu/pub/pdf/other/ecbhistoryrolefunctions2004en.pdf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Počátky ekonomické integrace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480559"/>
          </a:xfrm>
        </p:spPr>
        <p:txBody>
          <a:bodyPr anchor="t">
            <a:normAutofit lnSpcReduction="10000"/>
          </a:bodyPr>
          <a:lstStyle/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Různé důvody, různé situace, různá míra „dobrovolnosti“ integrace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4" name="Obrázek 3" descr="Nuremberg_chronicles_f_251v_2_(Georgius_rex_bohemi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8930">
            <a:off x="3100981" y="2071116"/>
            <a:ext cx="3096544" cy="2711196"/>
          </a:xfrm>
          <a:prstGeom prst="rect">
            <a:avLst/>
          </a:prstGeom>
        </p:spPr>
      </p:pic>
      <p:pic>
        <p:nvPicPr>
          <p:cNvPr id="5" name="Obrázek 4" descr="julius-caesar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4" y="1810513"/>
            <a:ext cx="2651760" cy="2651760"/>
          </a:xfrm>
          <a:prstGeom prst="rect">
            <a:avLst/>
          </a:prstGeom>
        </p:spPr>
      </p:pic>
      <p:pic>
        <p:nvPicPr>
          <p:cNvPr id="6" name="Obrázek 5" descr="8_2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3065">
            <a:off x="6162485" y="1642842"/>
            <a:ext cx="2368868" cy="2819431"/>
          </a:xfrm>
          <a:prstGeom prst="rect">
            <a:avLst/>
          </a:prstGeom>
        </p:spPr>
      </p:pic>
      <p:pic>
        <p:nvPicPr>
          <p:cNvPr id="7" name="Obrázek 6" descr="338px-BismarckArbeitszimmer18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382">
            <a:off x="9068948" y="2083704"/>
            <a:ext cx="257556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Počátek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050791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Po skončení první světové války:</a:t>
            </a:r>
            <a:endParaRPr lang="cs-CZ" dirty="0" smtClean="0"/>
          </a:p>
          <a:p>
            <a:pPr lvl="1"/>
            <a:r>
              <a:rPr lang="cs-CZ" dirty="0" smtClean="0"/>
              <a:t>Vznik nových států</a:t>
            </a:r>
          </a:p>
          <a:p>
            <a:pPr lvl="1"/>
            <a:r>
              <a:rPr lang="cs-CZ" dirty="0" smtClean="0"/>
              <a:t>Vznik nových – více či méně – samostatných ekonomik</a:t>
            </a:r>
          </a:p>
          <a:p>
            <a:pPr lvl="1"/>
            <a:r>
              <a:rPr lang="cs-CZ" dirty="0" smtClean="0"/>
              <a:t>Vznik nových měn</a:t>
            </a:r>
          </a:p>
          <a:p>
            <a:pPr lvl="1"/>
            <a:r>
              <a:rPr lang="cs-CZ" dirty="0" smtClean="0"/>
              <a:t>Rostoucí vliv USA v Evropě (a celosvětovém měřítku)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sp>
        <p:nvSpPr>
          <p:cNvPr id="5" name="Šipka dolů 4"/>
          <p:cNvSpPr/>
          <p:nvPr/>
        </p:nvSpPr>
        <p:spPr>
          <a:xfrm>
            <a:off x="4992624" y="4187952"/>
            <a:ext cx="310896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824638" y="4958498"/>
            <a:ext cx="957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Počátek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050791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Po skončení první světové války:</a:t>
            </a:r>
            <a:endParaRPr lang="cs-CZ" dirty="0" smtClean="0"/>
          </a:p>
          <a:p>
            <a:pPr lvl="1"/>
            <a:r>
              <a:rPr lang="cs-CZ" dirty="0" smtClean="0"/>
              <a:t>Vznik nových států</a:t>
            </a:r>
          </a:p>
          <a:p>
            <a:pPr lvl="1"/>
            <a:r>
              <a:rPr lang="cs-CZ" dirty="0" smtClean="0"/>
              <a:t>Vznik nových – více či méně – samostatných ekonomik</a:t>
            </a:r>
          </a:p>
          <a:p>
            <a:pPr lvl="1"/>
            <a:r>
              <a:rPr lang="cs-CZ" dirty="0" smtClean="0"/>
              <a:t>Vznik nových měn</a:t>
            </a:r>
          </a:p>
          <a:p>
            <a:pPr lvl="1"/>
            <a:r>
              <a:rPr lang="cs-CZ" dirty="0" smtClean="0"/>
              <a:t>Rostoucí vliv USA v Evropě (a celosvětovém měřítku)</a:t>
            </a:r>
          </a:p>
          <a:p>
            <a:endParaRPr lang="cs-CZ" dirty="0" smtClean="0"/>
          </a:p>
          <a:p>
            <a:r>
              <a:rPr lang="cs-CZ" dirty="0" smtClean="0"/>
              <a:t>Pro 20. a 30. léta v západní Evropě je typický protekcionismus, cla, ekonomické soupeření</a:t>
            </a:r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526" y="5004054"/>
            <a:ext cx="1714500" cy="1714500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4992624" y="4215384"/>
            <a:ext cx="310896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30.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67512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Zřízení </a:t>
            </a:r>
            <a:r>
              <a:rPr lang="cs-CZ" sz="2800" b="1" dirty="0" smtClean="0"/>
              <a:t>Banky pro mezinárodní vypořádání </a:t>
            </a:r>
            <a:r>
              <a:rPr lang="cs-CZ" sz="2800" dirty="0" smtClean="0"/>
              <a:t>(Bank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International</a:t>
            </a:r>
            <a:r>
              <a:rPr lang="cs-CZ" sz="2800" dirty="0" smtClean="0"/>
              <a:t> </a:t>
            </a:r>
            <a:r>
              <a:rPr lang="cs-CZ" sz="2800" dirty="0" err="1" smtClean="0"/>
              <a:t>Settlements</a:t>
            </a:r>
            <a:r>
              <a:rPr lang="cs-CZ" sz="2800" dirty="0" smtClean="0"/>
              <a:t>) se sídlem v Basileji</a:t>
            </a:r>
          </a:p>
          <a:p>
            <a:r>
              <a:rPr lang="cs-CZ" sz="2800" dirty="0" smtClean="0"/>
              <a:t>Založena byla v souvislosti s tzv. </a:t>
            </a:r>
            <a:r>
              <a:rPr lang="cs-CZ" sz="2800" dirty="0" err="1" smtClean="0"/>
              <a:t>Youngovým</a:t>
            </a:r>
            <a:r>
              <a:rPr lang="cs-CZ" sz="2800" dirty="0" smtClean="0"/>
              <a:t> plánem, který se týkal placení reparací, uloženým Německu po první světové válce v rámci systému </a:t>
            </a:r>
            <a:r>
              <a:rPr lang="cs-CZ" sz="2800" dirty="0" err="1" smtClean="0"/>
              <a:t>Versaillských</a:t>
            </a:r>
            <a:r>
              <a:rPr lang="cs-CZ" sz="2800" dirty="0" smtClean="0"/>
              <a:t> smluv (snižoval původní výši)</a:t>
            </a:r>
          </a:p>
          <a:p>
            <a:r>
              <a:rPr lang="cs-CZ" sz="2800" dirty="0" smtClean="0"/>
              <a:t>Banka měla působit jako zprostředkovatel a měla vybírat, zpracovávat a distribuovat vítězným mocnostem splátky reparací</a:t>
            </a:r>
          </a:p>
          <a:p>
            <a:r>
              <a:rPr lang="cs-CZ" sz="2800" dirty="0" smtClean="0"/>
              <a:t>Následně získává i nové funkce (v současné době např. tvorba basilejských standardů)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5" name="Obrázek 4" descr="Basel_-_Bank_für_internationalen_Zahlungsausgleic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572" y="330705"/>
            <a:ext cx="2263814" cy="2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Druhá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778823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Ve 30. letech v Německu nástup národního socialismu</a:t>
            </a:r>
          </a:p>
          <a:p>
            <a:r>
              <a:rPr lang="cs-CZ" sz="2800" dirty="0" smtClean="0"/>
              <a:t>Druhá světová válka</a:t>
            </a:r>
          </a:p>
          <a:p>
            <a:r>
              <a:rPr lang="cs-CZ" sz="2800" dirty="0" smtClean="0"/>
              <a:t>Německá říše využívá ekonomické produkce v zabraných územích</a:t>
            </a:r>
          </a:p>
          <a:p>
            <a:r>
              <a:rPr lang="cs-CZ" sz="2800" dirty="0" smtClean="0"/>
              <a:t>Např. při napadení SSSR (operace Barbarossa) nejprve útok na významné oblasti průmyslu a zemědělství (40% obyvatel, cca 37% průmyslové výroby)</a:t>
            </a:r>
          </a:p>
          <a:p>
            <a:r>
              <a:rPr lang="cs-CZ" sz="2800" dirty="0" smtClean="0"/>
              <a:t>Snaha Německé říše o budování tzv. velkoprostorového hospodářství, resp. </a:t>
            </a:r>
            <a:r>
              <a:rPr lang="cs-CZ" sz="2800" i="1" dirty="0" err="1" smtClean="0"/>
              <a:t>Grossmarkt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Kontinentaleuropa</a:t>
            </a:r>
            <a:endParaRPr lang="cs-CZ" i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– rozložení sil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777" y="1611984"/>
            <a:ext cx="3879539" cy="4867084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Nové rozložení sil – rozdělení sfér vlivu</a:t>
            </a:r>
          </a:p>
          <a:p>
            <a:r>
              <a:rPr lang="cs-CZ" sz="2800" dirty="0" smtClean="0"/>
              <a:t>Kapitalistické hospodářství – západní Evropa, USA</a:t>
            </a:r>
          </a:p>
          <a:p>
            <a:r>
              <a:rPr lang="cs-CZ" sz="2800" dirty="0" smtClean="0"/>
              <a:t>Plánované hospodářství – SSSR a satelity</a:t>
            </a:r>
          </a:p>
          <a:p>
            <a:r>
              <a:rPr lang="cs-CZ" sz="2800" dirty="0" smtClean="0"/>
              <a:t>Ekonomické, politické i strategické soupeření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4" name="Obrázek 3" descr="b3160e256c52486936fb761f34437a83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316" y="1442302"/>
            <a:ext cx="6504327" cy="50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3025</TotalTime>
  <Words>1727</Words>
  <Application>Microsoft Office PowerPoint</Application>
  <PresentationFormat>Širokoúhlá obrazovka</PresentationFormat>
  <Paragraphs>258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Corbel</vt:lpstr>
      <vt:lpstr>Paralaxa</vt:lpstr>
      <vt:lpstr>Ekonomická integrace v Evropě - od uhlí a oceli k euru</vt:lpstr>
      <vt:lpstr>Měnící se politická mapa Evropy</vt:lpstr>
      <vt:lpstr>Počátky ekonomické integrace v Evropě</vt:lpstr>
      <vt:lpstr>Počátky ekonomické integrace v Evropě</vt:lpstr>
      <vt:lpstr>Počátek 20. století</vt:lpstr>
      <vt:lpstr>Počátek 20. století</vt:lpstr>
      <vt:lpstr>30. léta 20. století</vt:lpstr>
      <vt:lpstr>Druhá světová válka</vt:lpstr>
      <vt:lpstr>Poválečná léta – rozložení sil</vt:lpstr>
      <vt:lpstr>Poválečná léta – snahy o ekonomickou spolupráci v západní Evropě</vt:lpstr>
      <vt:lpstr>Poválečná léta – snahy o ekonomickou spolupráci II</vt:lpstr>
      <vt:lpstr>Fungování BW systému a jeho konec</vt:lpstr>
      <vt:lpstr>Poválečná léta - snahy o ekonomickou spolupráci v Evropě</vt:lpstr>
      <vt:lpstr>Přehled možných stádií integrace</vt:lpstr>
      <vt:lpstr>Přehled možných stádií integrace II</vt:lpstr>
      <vt:lpstr>Myšlenky o integraci v Evropě</vt:lpstr>
      <vt:lpstr>Evropské společenství uhlí a oceli</vt:lpstr>
      <vt:lpstr>Římské smlouvy</vt:lpstr>
      <vt:lpstr>Evropská hospodářská společenství</vt:lpstr>
      <vt:lpstr>Integrace v 70. letech 20. století</vt:lpstr>
      <vt:lpstr>Alternativní integrace v Evropě</vt:lpstr>
      <vt:lpstr>70. léta 20. století</vt:lpstr>
      <vt:lpstr>70. léta 20. století – ropné šoky</vt:lpstr>
      <vt:lpstr>80. léta 20. století</vt:lpstr>
      <vt:lpstr>90. léta 20. století</vt:lpstr>
      <vt:lpstr>Integrace v oblasti měnové</vt:lpstr>
      <vt:lpstr>Integrace v oblasti měnové II</vt:lpstr>
      <vt:lpstr>Integrace v oblasti měnové III</vt:lpstr>
      <vt:lpstr>Euro – měna eurozóny</vt:lpstr>
      <vt:lpstr>Evropská centrální banka</vt:lpstr>
      <vt:lpstr>Zákaz „monetary financing“</vt:lpstr>
      <vt:lpstr>Ve stručnosti k evropské dluhové krizi</vt:lpstr>
      <vt:lpstr>„Záchranné fondy“ – od EFSF k EMF</vt:lpstr>
      <vt:lpstr>Doporučená literatura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Johan Schweigl</cp:lastModifiedBy>
  <cp:revision>193</cp:revision>
  <cp:lastPrinted>2019-03-25T14:22:29Z</cp:lastPrinted>
  <dcterms:created xsi:type="dcterms:W3CDTF">2016-10-17T17:38:14Z</dcterms:created>
  <dcterms:modified xsi:type="dcterms:W3CDTF">2019-03-25T16:52:08Z</dcterms:modified>
</cp:coreProperties>
</file>