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64" r:id="rId4"/>
    <p:sldId id="280" r:id="rId5"/>
    <p:sldId id="268" r:id="rId6"/>
    <p:sldId id="266" r:id="rId7"/>
    <p:sldId id="270" r:id="rId8"/>
    <p:sldId id="267" r:id="rId9"/>
    <p:sldId id="271" r:id="rId10"/>
    <p:sldId id="274" r:id="rId11"/>
    <p:sldId id="275" r:id="rId12"/>
    <p:sldId id="284" r:id="rId13"/>
    <p:sldId id="276" r:id="rId14"/>
    <p:sldId id="277" r:id="rId15"/>
    <p:sldId id="282" r:id="rId16"/>
    <p:sldId id="285" r:id="rId17"/>
    <p:sldId id="278" r:id="rId18"/>
    <p:sldId id="283" r:id="rId19"/>
    <p:sldId id="279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18.02.2019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Ekonomické pojmy v právu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Ekonomické základy práva</a:t>
            </a:r>
          </a:p>
          <a:p>
            <a:r>
              <a:rPr lang="cs-CZ" sz="2400" dirty="0" smtClean="0"/>
              <a:t>Přednáška 18.2.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Dluh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Závazek dlužníka poskytnout nějaké plnění</a:t>
            </a:r>
          </a:p>
          <a:p>
            <a:r>
              <a:rPr lang="cs-CZ" dirty="0" smtClean="0"/>
              <a:t>Pojem dluh je většinou chápán ve vztahu k peněžnímu plnění</a:t>
            </a:r>
          </a:p>
          <a:p>
            <a:r>
              <a:rPr lang="cs-CZ" dirty="0" smtClean="0"/>
              <a:t>Věřitel má za dlužníkem pohledávku, dlužník má vůči věřiteli závazek</a:t>
            </a:r>
          </a:p>
          <a:p>
            <a:endParaRPr lang="cs-CZ" dirty="0" smtClean="0"/>
          </a:p>
          <a:p>
            <a:r>
              <a:rPr lang="cs-CZ" dirty="0" smtClean="0"/>
              <a:t>Pohledávka je aktivem</a:t>
            </a:r>
          </a:p>
          <a:p>
            <a:r>
              <a:rPr lang="cs-CZ" dirty="0" smtClean="0"/>
              <a:t>Není-li to předmětem smluvního (či objektivního) omezení, pak s ní může být nakládáno (postup, rozdělení, zástava, atd.)  </a:t>
            </a:r>
          </a:p>
          <a:p>
            <a:endParaRPr lang="cs-CZ" dirty="0" smtClean="0"/>
          </a:p>
          <a:p>
            <a:r>
              <a:rPr lang="cs-CZ" dirty="0" smtClean="0"/>
              <a:t>Jaké podoby (formy) může mít pohledávka?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úroku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Výnosy ze zapůjčení peněžních prostředků jsou obecně označovány jako úrok													(</a:t>
            </a:r>
            <a:r>
              <a:rPr lang="cs-CZ" dirty="0" err="1" smtClean="0"/>
              <a:t>Rejnuš</a:t>
            </a:r>
            <a:r>
              <a:rPr lang="cs-CZ" dirty="0" smtClean="0"/>
              <a:t>, 2016)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Různé teorie úroku: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Klasická teorie úrokových sazeb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Úroková teorie likvidity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</a:t>
            </a:r>
            <a:r>
              <a:rPr lang="cs-CZ" dirty="0" err="1" smtClean="0"/>
              <a:t>zapůjčitelných</a:t>
            </a:r>
            <a:r>
              <a:rPr lang="cs-CZ" dirty="0" smtClean="0"/>
              <a:t> fondů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Úroková teorie racionálního očekávání, atd.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jmény </a:t>
            </a:r>
            <a:r>
              <a:rPr lang="cs-CZ" dirty="0" err="1" smtClean="0"/>
              <a:t>Eugena</a:t>
            </a:r>
            <a:r>
              <a:rPr lang="cs-CZ" dirty="0" smtClean="0"/>
              <a:t> </a:t>
            </a:r>
            <a:r>
              <a:rPr lang="cs-CZ" dirty="0" err="1" smtClean="0"/>
              <a:t>Böhm</a:t>
            </a:r>
            <a:r>
              <a:rPr lang="cs-CZ" dirty="0" smtClean="0"/>
              <a:t>-</a:t>
            </a:r>
            <a:r>
              <a:rPr lang="cs-CZ" dirty="0" err="1" smtClean="0"/>
              <a:t>Bawerka</a:t>
            </a:r>
            <a:r>
              <a:rPr lang="cs-CZ" dirty="0" smtClean="0"/>
              <a:t> (brněnský rodák) a </a:t>
            </a:r>
            <a:r>
              <a:rPr lang="cs-CZ" dirty="0" err="1" smtClean="0"/>
              <a:t>Irwinga</a:t>
            </a:r>
            <a:r>
              <a:rPr lang="cs-CZ" dirty="0" smtClean="0"/>
              <a:t> </a:t>
            </a:r>
            <a:r>
              <a:rPr lang="cs-CZ" dirty="0" err="1" smtClean="0"/>
              <a:t>Fishera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lidé preferují běžnou okamžitou spotřebu před spotřebou budoucí, tzv. hledisko časové preference</a:t>
            </a:r>
          </a:p>
          <a:p>
            <a:endParaRPr lang="cs-CZ" dirty="0" smtClean="0"/>
          </a:p>
          <a:p>
            <a:r>
              <a:rPr lang="cs-CZ" dirty="0" smtClean="0"/>
              <a:t>Klasická teorie tak chápe úrok jako „odměnu za čekání“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Co je to odložení spotřeby?</a:t>
            </a:r>
          </a:p>
          <a:p>
            <a:endParaRPr lang="cs-CZ" dirty="0" smtClean="0"/>
          </a:p>
          <a:p>
            <a:r>
              <a:rPr lang="cs-CZ" b="1" dirty="0" smtClean="0"/>
              <a:t>Představte si situaci, kdy jste vyhráli v loterii a máte na výběr získat 900 tis. Kč dnes nebo 1 mil. Kč za 5 let. Jaké je Vaše rozhodnutí?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Klasická teorie úrokových sazeb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Co je to odložení spotřeby?</a:t>
            </a:r>
          </a:p>
          <a:p>
            <a:endParaRPr lang="cs-CZ" dirty="0" smtClean="0"/>
          </a:p>
          <a:p>
            <a:r>
              <a:rPr lang="cs-CZ" b="1" dirty="0" smtClean="0"/>
              <a:t>Představte si situaci, kdy jste vyhráli v loterii a máte na výběr získat 900 tis. Kč dnes nebo 1 mil. Kč za 5 let. Jaké je Vaše rozhodnutí?</a:t>
            </a:r>
          </a:p>
          <a:p>
            <a:endParaRPr lang="cs-CZ" b="1" dirty="0" smtClean="0"/>
          </a:p>
          <a:p>
            <a:r>
              <a:rPr lang="cs-CZ" b="1" dirty="0" smtClean="0"/>
              <a:t>A co kdyby jste volili mezi 700 tis. Kč dnes či 1 mil. Kč za 5 let? Rozhodli byste se jinak?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Úroková teorie likvidity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Spojena se jménem Johna </a:t>
            </a:r>
            <a:r>
              <a:rPr lang="cs-CZ" dirty="0" err="1" smtClean="0"/>
              <a:t>Maynarda</a:t>
            </a:r>
            <a:r>
              <a:rPr lang="cs-CZ" dirty="0" smtClean="0"/>
              <a:t> </a:t>
            </a:r>
            <a:r>
              <a:rPr lang="cs-CZ" dirty="0" err="1" smtClean="0"/>
              <a:t>Keynese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Vychází z předpokladu, že  úrok je platbou za obětování vzácného zdroje – likvidních peněz</a:t>
            </a:r>
          </a:p>
          <a:p>
            <a:endParaRPr lang="cs-CZ" dirty="0" smtClean="0"/>
          </a:p>
          <a:p>
            <a:r>
              <a:rPr lang="cs-CZ" dirty="0" smtClean="0"/>
              <a:t>Teorie likvidity tak chápe úrok jako „odměnu za obětování likvidity“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Úroková teorie likvidity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Co je to obětování likvidity?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příklad:</a:t>
            </a:r>
          </a:p>
          <a:p>
            <a:r>
              <a:rPr lang="cs-CZ" dirty="0" smtClean="0"/>
              <a:t>Představte si, že máte na bankovním účtu 1 mil. Kč. Můžete se rozhodnout, že jej budete investovat do čehokoli. </a:t>
            </a:r>
            <a:r>
              <a:rPr lang="cs-CZ" dirty="0" smtClean="0"/>
              <a:t>Není ovšem nijak úročený.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Nyní si představte, že máte možnost za 1 mil. Kč nakoupit dluhopisy (ne kótované, hůře prodejné) splatné za 5 let. Dluhopisy jsou garantované bankovní institucí, proto jsou relativně bezpečné. Jak vysoký by musel být roční kupón, abyste si je pořídili?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Teoretické rozlišování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8594"/>
            <a:ext cx="10018713" cy="4846318"/>
          </a:xfrm>
        </p:spPr>
        <p:txBody>
          <a:bodyPr anchor="t">
            <a:normAutofit fontScale="92500"/>
          </a:bodyPr>
          <a:lstStyle/>
          <a:p>
            <a:r>
              <a:rPr lang="cs-CZ" dirty="0" smtClean="0"/>
              <a:t>Smluvní úrok </a:t>
            </a:r>
          </a:p>
          <a:p>
            <a:pPr lvl="1"/>
            <a:r>
              <a:rPr lang="cs-CZ" dirty="0" smtClean="0"/>
              <a:t>běžný</a:t>
            </a:r>
          </a:p>
          <a:p>
            <a:pPr lvl="1"/>
            <a:r>
              <a:rPr lang="cs-CZ" dirty="0" smtClean="0"/>
              <a:t>z </a:t>
            </a:r>
            <a:r>
              <a:rPr lang="cs-CZ" dirty="0" smtClean="0"/>
              <a:t>prodlení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Zákonný úrok</a:t>
            </a:r>
          </a:p>
          <a:p>
            <a:pPr lvl="1"/>
            <a:r>
              <a:rPr lang="cs-CZ" dirty="0" smtClean="0"/>
              <a:t>z prodlení – vyplývá z ustanovení zákona (v ČR nařízení vlády č. 351/2013)</a:t>
            </a:r>
          </a:p>
          <a:p>
            <a:pPr lvl="1"/>
            <a:r>
              <a:rPr lang="cs-CZ" dirty="0" smtClean="0"/>
              <a:t>běžný (v praxi se téměř nevyskytuje)</a:t>
            </a:r>
          </a:p>
          <a:p>
            <a:endParaRPr lang="cs-CZ" dirty="0" smtClean="0"/>
          </a:p>
          <a:p>
            <a:r>
              <a:rPr lang="cs-CZ" dirty="0" smtClean="0"/>
              <a:t>Úrokové sazby stanovované centrálními bankami</a:t>
            </a:r>
          </a:p>
          <a:p>
            <a:pPr lvl="1"/>
            <a:r>
              <a:rPr lang="cs-CZ" dirty="0" smtClean="0"/>
              <a:t>Přes různá označení se většinou jedná o úrokovou sazbu,  za níž si banky mohou u centrální banky ukládat volné prostředky, popř. si od centrální banky volné prostředky půjčovat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Mnohé ekonomické instituty vznikají 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V rámci tohoto předmětu se zaměříme na </a:t>
            </a:r>
            <a:r>
              <a:rPr lang="cs-CZ" b="1" dirty="0" smtClean="0"/>
              <a:t>ekonomickou podstatu </a:t>
            </a:r>
            <a:r>
              <a:rPr lang="cs-CZ" dirty="0" smtClean="0"/>
              <a:t>různých právních vztahů a pojmů</a:t>
            </a:r>
          </a:p>
          <a:p>
            <a:r>
              <a:rPr lang="cs-CZ" dirty="0" smtClean="0"/>
              <a:t>Bez chápání ekonomické podstaty regulace nelze chápat právo jako celek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Pojmy probírané v dnešní přednášce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52574"/>
            <a:ext cx="10018713" cy="328693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Tržní mechanismus</a:t>
            </a:r>
          </a:p>
          <a:p>
            <a:r>
              <a:rPr lang="cs-CZ" dirty="0" smtClean="0"/>
              <a:t>Minimální mzda</a:t>
            </a:r>
          </a:p>
          <a:p>
            <a:r>
              <a:rPr lang="cs-CZ" dirty="0" smtClean="0"/>
              <a:t>Peníze / měna / </a:t>
            </a:r>
            <a:r>
              <a:rPr lang="cs-CZ" dirty="0" err="1" smtClean="0"/>
              <a:t>kryptoměny</a:t>
            </a:r>
            <a:endParaRPr lang="cs-CZ" dirty="0" smtClean="0"/>
          </a:p>
          <a:p>
            <a:r>
              <a:rPr lang="cs-CZ" dirty="0" smtClean="0"/>
              <a:t>Hodnota vs. cena; pohledávky</a:t>
            </a:r>
          </a:p>
          <a:p>
            <a:r>
              <a:rPr lang="cs-CZ" dirty="0" smtClean="0"/>
              <a:t>Problematika týkající se úroku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Tržní mechanismus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 smtClean="0"/>
              <a:t>Interakce mezi subjekty trhu</a:t>
            </a:r>
          </a:p>
          <a:p>
            <a:r>
              <a:rPr lang="cs-CZ" sz="3200" dirty="0" smtClean="0"/>
              <a:t>Nabízejí – poptávající</a:t>
            </a:r>
          </a:p>
          <a:p>
            <a:r>
              <a:rPr lang="cs-CZ" sz="3200" dirty="0" smtClean="0"/>
              <a:t>Usilování o uspokojování potřeb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err="1" smtClean="0"/>
              <a:t>Friedman</a:t>
            </a:r>
            <a:r>
              <a:rPr lang="cs-CZ" sz="3200" dirty="0" smtClean="0"/>
              <a:t> (L.E. </a:t>
            </a:r>
            <a:r>
              <a:rPr lang="cs-CZ" sz="3200" dirty="0" err="1" smtClean="0"/>
              <a:t>Read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I, </a:t>
            </a:r>
            <a:r>
              <a:rPr lang="cs-CZ" sz="3200" dirty="0" err="1" smtClean="0"/>
              <a:t>Pencil</a:t>
            </a:r>
            <a:endParaRPr lang="cs-CZ" sz="28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www.youtube.com/watch?v=QJ4Z9iYA2F0</a:t>
            </a:r>
            <a:endParaRPr lang="cs-CZ" dirty="0" smtClean="0"/>
          </a:p>
          <a:p>
            <a:r>
              <a:rPr lang="cs-CZ" dirty="0" smtClean="0"/>
              <a:t>13:20 – 16:05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792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6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b="1" dirty="0" smtClean="0"/>
              <a:t>Nabídka</a:t>
            </a:r>
          </a:p>
          <a:p>
            <a:pPr lvl="1"/>
            <a:r>
              <a:rPr lang="cs-CZ" sz="2800" b="1" dirty="0" smtClean="0"/>
              <a:t>Poptávka</a:t>
            </a:r>
          </a:p>
          <a:p>
            <a:pPr lvl="1"/>
            <a:r>
              <a:rPr lang="cs-CZ" sz="2800" b="1" dirty="0"/>
              <a:t>C</a:t>
            </a:r>
            <a:r>
              <a:rPr lang="cs-CZ" sz="2800" b="1" dirty="0" smtClean="0"/>
              <a:t>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29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Minimální 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302305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Zákonem stanovená „minimální cena“ práce</a:t>
            </a:r>
          </a:p>
          <a:p>
            <a:r>
              <a:rPr lang="cs-CZ" dirty="0" smtClean="0"/>
              <a:t>Účel je většinou deklarován tak, že má zajistit určitý minimální standard / minimální výši odměny za práci</a:t>
            </a:r>
          </a:p>
          <a:p>
            <a:endParaRPr lang="cs-CZ" dirty="0" smtClean="0"/>
          </a:p>
          <a:p>
            <a:r>
              <a:rPr lang="cs-CZ" b="1" dirty="0" smtClean="0"/>
              <a:t>Jaké může příliš vysoko nastavená minimální mzda přinášet mj. důsledky?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Minimální 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375457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Zákonem stanovená „minimální cena“ práce</a:t>
            </a:r>
          </a:p>
          <a:p>
            <a:r>
              <a:rPr lang="cs-CZ" dirty="0" smtClean="0"/>
              <a:t>Účel je většinou deklarován tak, že má zajistit určitý minimální standard / minimální výši odměny za práci</a:t>
            </a:r>
          </a:p>
          <a:p>
            <a:endParaRPr lang="cs-CZ" dirty="0" smtClean="0"/>
          </a:p>
          <a:p>
            <a:r>
              <a:rPr lang="cs-CZ" b="1" dirty="0" smtClean="0"/>
              <a:t>Jaké může příliš vysoko nastavená minimální mzda přinášet mj. důsledky?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vyšší míra nezaměstnanosti?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obtížnější hledání zaměstnání u méně kvalifikovaných zaměstnanců?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 „černé“ zaměstnávání?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???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2266</TotalTime>
  <Words>729</Words>
  <Application>Microsoft Office PowerPoint</Application>
  <PresentationFormat>Širokoúhlá obrazovka</PresentationFormat>
  <Paragraphs>186</Paragraphs>
  <Slides>20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Ekonomické pojmy v právu I</vt:lpstr>
      <vt:lpstr>Ekonomické instituty a právo</vt:lpstr>
      <vt:lpstr>Pojmy probírané v dnešní přednášce</vt:lpstr>
      <vt:lpstr>Tržní mechanismus I </vt:lpstr>
      <vt:lpstr>Tržní mechanismus</vt:lpstr>
      <vt:lpstr>Minimální mzda</vt:lpstr>
      <vt:lpstr>Minimální mzda</vt:lpstr>
      <vt:lpstr>Peníze a měna</vt:lpstr>
      <vt:lpstr>Peníze a měna</vt:lpstr>
      <vt:lpstr>„Kryptoměny“</vt:lpstr>
      <vt:lpstr>Cena a hodnota</vt:lpstr>
      <vt:lpstr>Dluh</vt:lpstr>
      <vt:lpstr>Obecně k úroku</vt:lpstr>
      <vt:lpstr>Klasická teorie úrokových sazeb</vt:lpstr>
      <vt:lpstr>Klasická teorie úrokových sazeb</vt:lpstr>
      <vt:lpstr>Klasická teorie úrokových sazeb</vt:lpstr>
      <vt:lpstr>Úroková teorie likvidity</vt:lpstr>
      <vt:lpstr>Úroková teorie likvidity</vt:lpstr>
      <vt:lpstr>Teoretické rozlišování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141</cp:revision>
  <cp:lastPrinted>2016-12-01T06:58:45Z</cp:lastPrinted>
  <dcterms:created xsi:type="dcterms:W3CDTF">2016-10-17T17:38:14Z</dcterms:created>
  <dcterms:modified xsi:type="dcterms:W3CDTF">2019-02-18T14:12:45Z</dcterms:modified>
</cp:coreProperties>
</file>