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307" r:id="rId3"/>
    <p:sldId id="308" r:id="rId4"/>
    <p:sldId id="258" r:id="rId5"/>
    <p:sldId id="290" r:id="rId6"/>
    <p:sldId id="257" r:id="rId7"/>
    <p:sldId id="259" r:id="rId8"/>
    <p:sldId id="260" r:id="rId9"/>
    <p:sldId id="309" r:id="rId10"/>
    <p:sldId id="262" r:id="rId11"/>
    <p:sldId id="261" r:id="rId12"/>
    <p:sldId id="272" r:id="rId13"/>
    <p:sldId id="275" r:id="rId14"/>
    <p:sldId id="273" r:id="rId15"/>
    <p:sldId id="274" r:id="rId16"/>
    <p:sldId id="276" r:id="rId17"/>
    <p:sldId id="263" r:id="rId18"/>
    <p:sldId id="277" r:id="rId19"/>
    <p:sldId id="292" r:id="rId20"/>
    <p:sldId id="293" r:id="rId21"/>
    <p:sldId id="294" r:id="rId22"/>
    <p:sldId id="295" r:id="rId23"/>
    <p:sldId id="296" r:id="rId24"/>
    <p:sldId id="265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64" r:id="rId36"/>
    <p:sldId id="298" r:id="rId37"/>
    <p:sldId id="299" r:id="rId38"/>
    <p:sldId id="300" r:id="rId39"/>
    <p:sldId id="301" r:id="rId40"/>
    <p:sldId id="302" r:id="rId41"/>
    <p:sldId id="267" r:id="rId42"/>
    <p:sldId id="288" r:id="rId43"/>
    <p:sldId id="289" r:id="rId44"/>
    <p:sldId id="310" r:id="rId45"/>
    <p:sldId id="268" r:id="rId46"/>
    <p:sldId id="303" r:id="rId47"/>
    <p:sldId id="269" r:id="rId48"/>
    <p:sldId id="304" r:id="rId49"/>
    <p:sldId id="305" r:id="rId50"/>
    <p:sldId id="270" r:id="rId51"/>
    <p:sldId id="291" r:id="rId52"/>
    <p:sldId id="271" r:id="rId53"/>
    <p:sldId id="306" r:id="rId54"/>
    <p:sldId id="297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0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38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95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604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16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21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00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11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21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7CD2E-4550-4275-9EBC-5F02946E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D4577-38F0-4D31-8C07-1022EE1FE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1BA66D-5B9D-4D40-B729-DA1B555F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F365A4-002B-4650-BE0D-4947EA07A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8A8F8D-6E27-40A1-87F0-8E6B3734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68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03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22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47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80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64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81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90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74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2C65BC-F8A2-4DC8-8B05-49AD8E36E0F4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02A88ED-92B1-49B7-B868-93141F98F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73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50CAEE-CAC0-4F18-9593-F09A3338C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2DA77D5-12C4-446D-AC72-A514960A55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8199690" y="290557"/>
            <a:ext cx="3992310" cy="39055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E04E4F-6B32-4651-ACE0-DACABF1FC2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0" t="1120" r="54326" b="73832"/>
          <a:stretch/>
        </p:blipFill>
        <p:spPr>
          <a:xfrm>
            <a:off x="4581330" y="0"/>
            <a:ext cx="6762408" cy="286776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0F3EE54-33BD-4D35-A0F4-7A578605F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6933" y="2213361"/>
            <a:ext cx="6247721" cy="2204815"/>
          </a:xfrm>
        </p:spPr>
        <p:txBody>
          <a:bodyPr>
            <a:normAutofit/>
          </a:bodyPr>
          <a:lstStyle/>
          <a:p>
            <a:pPr algn="l"/>
            <a:r>
              <a:rPr lang="cs-CZ"/>
              <a:t>Exekuční spory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CC8818-B725-4A05-A6DF-8688B8868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934" y="4418176"/>
            <a:ext cx="6247721" cy="1264209"/>
          </a:xfrm>
        </p:spPr>
        <p:txBody>
          <a:bodyPr>
            <a:normAutofit/>
          </a:bodyPr>
          <a:lstStyle/>
          <a:p>
            <a:pPr algn="l"/>
            <a:r>
              <a:rPr lang="cs-CZ">
                <a:solidFill>
                  <a:schemeClr val="tx1">
                    <a:lumMod val="50000"/>
                    <a:lumOff val="50000"/>
                  </a:schemeClr>
                </a:solidFill>
              </a:rPr>
              <a:t>Petr Lavický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3D4F2B0-7771-46FC-9763-240E8F55F1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3" t="81531" r="19879"/>
          <a:stretch/>
        </p:blipFill>
        <p:spPr>
          <a:xfrm>
            <a:off x="10246407" y="5429242"/>
            <a:ext cx="1945594" cy="1428758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164F387-6750-4AFF-8A10-65C64D31EC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9795659" y="4064996"/>
            <a:ext cx="2716669" cy="1658803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47557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D84E2BB-A566-4A38-A7F0-39B50A482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/>
              <a:t>Exekuční spory o doplnění exekučního titulu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AB1D1E-BD38-4ABF-A5E8-BE2B7567D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7182" y="643465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9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FC599-6622-4F2D-94DB-BA658B6F9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sporů o doplnění exekučního titulu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DB019-F95C-41D4-BFE6-263B4AD3C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214694"/>
            <a:ext cx="10364452" cy="377555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Důvodem je vždy </a:t>
            </a:r>
            <a:r>
              <a:rPr lang="cs-CZ" b="1" dirty="0"/>
              <a:t>subjektivní nebo objektivní neurčitost exekučního titulu</a:t>
            </a:r>
          </a:p>
          <a:p>
            <a:pPr lvl="1"/>
            <a:r>
              <a:rPr lang="cs-CZ" b="1" dirty="0"/>
              <a:t>změnila se osoba oprávněného či povinného </a:t>
            </a:r>
            <a:r>
              <a:rPr lang="cs-CZ" dirty="0"/>
              <a:t>(v exekučním titulu je uveden někdo jiný)</a:t>
            </a:r>
          </a:p>
          <a:p>
            <a:pPr lvl="1"/>
            <a:r>
              <a:rPr lang="cs-CZ" dirty="0"/>
              <a:t>plnění je závislé na </a:t>
            </a:r>
            <a:r>
              <a:rPr lang="cs-CZ" b="1" dirty="0"/>
              <a:t>podmínce </a:t>
            </a:r>
            <a:r>
              <a:rPr lang="cs-CZ" dirty="0"/>
              <a:t>(a nelze proto z exekučního titulu poznat, zda </a:t>
            </a:r>
            <a:r>
              <a:rPr lang="cs-CZ" dirty="0" err="1"/>
              <a:t>pariční</a:t>
            </a:r>
            <a:r>
              <a:rPr lang="cs-CZ" dirty="0"/>
              <a:t> lhůta již uplynula)</a:t>
            </a:r>
          </a:p>
          <a:p>
            <a:pPr lvl="1"/>
            <a:r>
              <a:rPr lang="cs-CZ" dirty="0"/>
              <a:t>plnění závisí na splnění (zajištění splnění) </a:t>
            </a:r>
            <a:r>
              <a:rPr lang="cs-CZ" b="1" dirty="0"/>
              <a:t>vzájemné povinnosti </a:t>
            </a:r>
            <a:r>
              <a:rPr lang="cs-CZ" dirty="0"/>
              <a:t>oprávněného </a:t>
            </a:r>
          </a:p>
          <a:p>
            <a:r>
              <a:rPr lang="cs-CZ" dirty="0"/>
              <a:t>Zásada formalizace předpokladů exekuce vyžaduje, aby exekuční titul byl doplněn určitou </a:t>
            </a:r>
            <a:r>
              <a:rPr lang="cs-CZ" b="1" dirty="0"/>
              <a:t>listinou</a:t>
            </a:r>
          </a:p>
          <a:p>
            <a:r>
              <a:rPr lang="cs-CZ" dirty="0"/>
              <a:t>Bez takové listiny nelze exekuci nařídit; proto patří tento spor mezi exekuční spory, byť exekuční řízení ještě nebylo zahájeno</a:t>
            </a:r>
          </a:p>
        </p:txBody>
      </p:sp>
    </p:spTree>
    <p:extLst>
      <p:ext uri="{BB962C8B-B14F-4D97-AF65-F5344CB8AC3E}">
        <p14:creationId xmlns:p14="http://schemas.microsoft.com/office/powerpoint/2010/main" val="321774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CA0A8-FA9E-4957-BBD0-9A3EC2375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Doplnění exekučního titulu vázaného na podmínku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B0024-9D4D-41FA-8F39-5444492F6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8191"/>
            <a:ext cx="10515600" cy="43790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Jde o </a:t>
            </a:r>
            <a:r>
              <a:rPr lang="cs-CZ" b="1" dirty="0"/>
              <a:t>odkládací podmínku</a:t>
            </a:r>
            <a:r>
              <a:rPr lang="cs-CZ" dirty="0"/>
              <a:t>; jenom ona odkládá vznik povinnosti, a tím i materiální vykonatelnost titulu</a:t>
            </a:r>
          </a:p>
          <a:p>
            <a:r>
              <a:rPr lang="cs-CZ" dirty="0"/>
              <a:t>Může být obsažena ve smíru nebo v notářském zápisu s doložkou vykonatelnosti, </a:t>
            </a:r>
            <a:r>
              <a:rPr lang="cs-CZ" b="1" dirty="0"/>
              <a:t>nikoliv v rozsudku </a:t>
            </a:r>
            <a:r>
              <a:rPr lang="cs-CZ" dirty="0"/>
              <a:t>(§ 154/1 OSŘ)</a:t>
            </a:r>
          </a:p>
          <a:p>
            <a:r>
              <a:rPr lang="cs-CZ" dirty="0"/>
              <a:t>Důsledkem povahy podmínky coby </a:t>
            </a:r>
            <a:r>
              <a:rPr lang="cs-CZ" b="1" dirty="0"/>
              <a:t>nejisté budoucí události </a:t>
            </a:r>
            <a:r>
              <a:rPr lang="cs-CZ" dirty="0"/>
              <a:t>je, že ze samotného exekučního titulu nelze poznat, dokdy měl povinný plnit</a:t>
            </a:r>
          </a:p>
          <a:p>
            <a:r>
              <a:rPr lang="cs-CZ" dirty="0"/>
              <a:t>Oprávněný musí předložit listinu vydanou státním orgánem nebo notářem, popř. soukromou listinu s úředně ověřenými podpisy, z níž vyplývá splnění podmínky (tzv. </a:t>
            </a:r>
            <a:r>
              <a:rPr lang="cs-CZ" b="1" dirty="0"/>
              <a:t>prosté doplnění titulu</a:t>
            </a:r>
            <a:r>
              <a:rPr lang="cs-CZ" dirty="0"/>
              <a:t>)</a:t>
            </a:r>
          </a:p>
          <a:p>
            <a:r>
              <a:rPr lang="cs-CZ" dirty="0"/>
              <a:t>Nemůže-li si takovou listinu obstarat, může podat žalobu o doplnění exekučního titulu; </a:t>
            </a:r>
            <a:r>
              <a:rPr lang="cs-CZ" b="1" dirty="0"/>
              <a:t>rozsudek vyhovující žalobě </a:t>
            </a:r>
            <a:r>
              <a:rPr lang="cs-CZ" dirty="0"/>
              <a:t>pak</a:t>
            </a:r>
            <a:r>
              <a:rPr lang="cs-CZ" b="1" dirty="0"/>
              <a:t> doplňuje titul</a:t>
            </a:r>
          </a:p>
        </p:txBody>
      </p:sp>
    </p:spTree>
    <p:extLst>
      <p:ext uri="{BB962C8B-B14F-4D97-AF65-F5344CB8AC3E}">
        <p14:creationId xmlns:p14="http://schemas.microsoft.com/office/powerpoint/2010/main" val="54309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C395E-A509-4367-9512-771A619A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o doplnění exekučního titulu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2DF7CC-26E8-4D0D-9D6B-F26E38B0C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139192"/>
            <a:ext cx="10364452" cy="402671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Žalobu lze podat </a:t>
            </a:r>
          </a:p>
          <a:p>
            <a:pPr lvl="1"/>
            <a:r>
              <a:rPr lang="cs-CZ" dirty="0"/>
              <a:t>je-li mezi stranami </a:t>
            </a:r>
            <a:r>
              <a:rPr lang="cs-CZ" b="1" dirty="0"/>
              <a:t>spor o to, splnila-li se odkládací podmínka</a:t>
            </a:r>
          </a:p>
          <a:p>
            <a:pPr lvl="1"/>
            <a:r>
              <a:rPr lang="cs-CZ" dirty="0"/>
              <a:t>nebo </a:t>
            </a:r>
            <a:r>
              <a:rPr lang="cs-CZ" b="1" dirty="0"/>
              <a:t>zmařila-li její splnění </a:t>
            </a:r>
            <a:r>
              <a:rPr lang="cs-CZ" dirty="0"/>
              <a:t>protistrana, která neměla právo tak učinit</a:t>
            </a:r>
          </a:p>
          <a:p>
            <a:r>
              <a:rPr lang="cs-CZ" b="1" dirty="0"/>
              <a:t>Žalobcem</a:t>
            </a:r>
            <a:r>
              <a:rPr lang="cs-CZ" dirty="0"/>
              <a:t> je oprávněný, </a:t>
            </a:r>
            <a:r>
              <a:rPr lang="cs-CZ" b="1" dirty="0"/>
              <a:t>žalovaným</a:t>
            </a:r>
            <a:r>
              <a:rPr lang="cs-CZ" dirty="0"/>
              <a:t> povinný</a:t>
            </a:r>
          </a:p>
          <a:p>
            <a:r>
              <a:rPr lang="cs-CZ" dirty="0"/>
              <a:t>Žaloba se opírá pouze o </a:t>
            </a:r>
            <a:r>
              <a:rPr lang="cs-CZ" b="1" dirty="0"/>
              <a:t>nova </a:t>
            </a:r>
            <a:r>
              <a:rPr lang="cs-CZ" b="1" dirty="0" err="1"/>
              <a:t>producta</a:t>
            </a:r>
            <a:endParaRPr lang="cs-CZ" b="1" dirty="0"/>
          </a:p>
          <a:p>
            <a:r>
              <a:rPr lang="cs-CZ" dirty="0"/>
              <a:t>Podle převažujícího názoru jde o </a:t>
            </a:r>
            <a:r>
              <a:rPr lang="cs-CZ" b="1" dirty="0"/>
              <a:t>procesní určovací žalobu</a:t>
            </a:r>
          </a:p>
          <a:p>
            <a:r>
              <a:rPr lang="cs-CZ" dirty="0"/>
              <a:t>Žalobní </a:t>
            </a:r>
            <a:r>
              <a:rPr lang="cs-CZ" b="1" dirty="0"/>
              <a:t>petit</a:t>
            </a:r>
          </a:p>
          <a:p>
            <a:pPr lvl="1"/>
            <a:r>
              <a:rPr lang="cs-CZ" dirty="0"/>
              <a:t>určení, že podmínka uložená v exekučním titulu se splnila určitého dne</a:t>
            </a:r>
          </a:p>
          <a:p>
            <a:pPr lvl="1"/>
            <a:r>
              <a:rPr lang="cs-CZ" dirty="0"/>
              <a:t>určení, že plnění, které bylo podle exekučního titulu závislé na splnění podmínky, se určitého dne stalo nepodmíněným</a:t>
            </a:r>
          </a:p>
        </p:txBody>
      </p:sp>
    </p:spTree>
    <p:extLst>
      <p:ext uri="{BB962C8B-B14F-4D97-AF65-F5344CB8AC3E}">
        <p14:creationId xmlns:p14="http://schemas.microsoft.com/office/powerpoint/2010/main" val="223398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0ADED-2A13-4E32-9D20-CA88FE59E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Doplnění exekučního titulu vázaného na vzájemnou povinnost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7C48FA-9A38-4286-AD0A-745D2FB2C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Rozsudek, který je exekučním titulem, ve výroku podmiňuje plnění povinného vzájemným plněním oprávněného</a:t>
            </a:r>
          </a:p>
          <a:p>
            <a:r>
              <a:rPr lang="cs-CZ" dirty="0"/>
              <a:t>Při nařízení exekuce musí oprávněný prokázat, že tuto povinnost splnil nebo je připraven ji splnit listinou podle § 262/2 (</a:t>
            </a:r>
            <a:r>
              <a:rPr lang="cs-CZ" b="1" dirty="0"/>
              <a:t>prosté doplnění titulu</a:t>
            </a:r>
            <a:r>
              <a:rPr lang="cs-CZ" dirty="0"/>
              <a:t>)</a:t>
            </a:r>
          </a:p>
          <a:p>
            <a:pPr lvl="1"/>
            <a:r>
              <a:rPr lang="cs-CZ" i="1" dirty="0"/>
              <a:t>např. zajištění vzájemné povinnosti vydat automobil lze prokázat usnesením soudu, že byl do soudní úschovy přijat technický průkaz a osvědčení o technickém průkazu</a:t>
            </a:r>
          </a:p>
          <a:p>
            <a:r>
              <a:rPr lang="cs-CZ" dirty="0"/>
              <a:t>Nelze-li takto splnění vzájemné povinnosti prokázat, musí oprávněný žalovat na </a:t>
            </a:r>
            <a:r>
              <a:rPr lang="cs-CZ" b="1" dirty="0"/>
              <a:t>určení, že svou vzájemnou povinnost splnil, nebo její splnění zajistil</a:t>
            </a:r>
          </a:p>
        </p:txBody>
      </p:sp>
    </p:spTree>
    <p:extLst>
      <p:ext uri="{BB962C8B-B14F-4D97-AF65-F5344CB8AC3E}">
        <p14:creationId xmlns:p14="http://schemas.microsoft.com/office/powerpoint/2010/main" val="378168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86488-AB44-49B5-BBF0-11BA30E9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Doplnění exekučního titulu při změně oprávněného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71D64-899D-4FAA-8ABD-21A1AD20A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214695"/>
            <a:ext cx="10364452" cy="3791822"/>
          </a:xfrm>
        </p:spPr>
        <p:txBody>
          <a:bodyPr>
            <a:normAutofit/>
          </a:bodyPr>
          <a:lstStyle/>
          <a:p>
            <a:r>
              <a:rPr lang="cs-CZ" dirty="0"/>
              <a:t>Po vzniku exekučního titulu dojde </a:t>
            </a:r>
            <a:r>
              <a:rPr lang="cs-CZ" b="1" dirty="0"/>
              <a:t>univerzální sukcesí či singulární sukcesí </a:t>
            </a:r>
            <a:r>
              <a:rPr lang="cs-CZ" dirty="0"/>
              <a:t>k převodu či přechodu</a:t>
            </a:r>
          </a:p>
          <a:p>
            <a:pPr lvl="1"/>
            <a:r>
              <a:rPr lang="cs-CZ" dirty="0"/>
              <a:t>práva – např. v důsledku smrti, zániku PO, cese </a:t>
            </a:r>
          </a:p>
          <a:p>
            <a:pPr lvl="1"/>
            <a:r>
              <a:rPr lang="cs-CZ" dirty="0"/>
              <a:t>povinnosti – např. privativní intercesí</a:t>
            </a:r>
          </a:p>
          <a:p>
            <a:r>
              <a:rPr lang="cs-CZ" dirty="0"/>
              <a:t>Nevyplývá-li změna </a:t>
            </a:r>
            <a:r>
              <a:rPr lang="cs-CZ" b="1" dirty="0"/>
              <a:t>přímo z právního předpisu</a:t>
            </a:r>
            <a:r>
              <a:rPr lang="cs-CZ" dirty="0"/>
              <a:t>, musí být </a:t>
            </a:r>
            <a:r>
              <a:rPr lang="cs-CZ" b="1" dirty="0"/>
              <a:t>prokázána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listinou vydanou nebo ověřenou státním orgánem nebo notářem</a:t>
            </a:r>
          </a:p>
          <a:p>
            <a:pPr lvl="1"/>
            <a:r>
              <a:rPr lang="cs-CZ" dirty="0"/>
              <a:t>soukromou listinou s úředně ověřenými podpisy (např. dohoda o postoupení pohledávky, na níž podpisy ověřil notář)</a:t>
            </a:r>
          </a:p>
          <a:p>
            <a:r>
              <a:rPr lang="cs-CZ" dirty="0"/>
              <a:t>V případě nedostatku součinnosti nutné k vyhotovení listiny je nutno </a:t>
            </a:r>
            <a:r>
              <a:rPr lang="cs-CZ" b="1" dirty="0"/>
              <a:t>žalovat</a:t>
            </a:r>
          </a:p>
        </p:txBody>
      </p:sp>
    </p:spTree>
    <p:extLst>
      <p:ext uri="{BB962C8B-B14F-4D97-AF65-F5344CB8AC3E}">
        <p14:creationId xmlns:p14="http://schemas.microsoft.com/office/powerpoint/2010/main" val="129095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B5E03-7BE1-4A10-BE46-69429069B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v případě změny oprávněného či povinného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83CD74-2B1A-4181-902E-B314EA6FE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3357"/>
            <a:ext cx="10515600" cy="44795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Žalobcem </a:t>
            </a:r>
            <a:r>
              <a:rPr lang="cs-CZ" dirty="0"/>
              <a:t>je ten, kdo hodlá navrhnout nařízení exekuce</a:t>
            </a:r>
          </a:p>
          <a:p>
            <a:pPr lvl="1"/>
            <a:r>
              <a:rPr lang="cs-CZ" dirty="0"/>
              <a:t>v případě změny oprávněného právní nástupce (např. cesionář)</a:t>
            </a:r>
          </a:p>
          <a:p>
            <a:pPr lvl="1"/>
            <a:r>
              <a:rPr lang="cs-CZ" dirty="0"/>
              <a:t>v případě změny povinného oprávněný z exekučního titulu</a:t>
            </a:r>
          </a:p>
          <a:p>
            <a:r>
              <a:rPr lang="cs-CZ" b="1" dirty="0"/>
              <a:t>Žalovaný</a:t>
            </a:r>
          </a:p>
          <a:p>
            <a:pPr lvl="1"/>
            <a:r>
              <a:rPr lang="cs-CZ" dirty="0"/>
              <a:t>žaluje-li právní nástupce (např. cesionář), je žalovaným ten, kdo je oprávněným podle exekučního titulu (např. cedent)</a:t>
            </a:r>
          </a:p>
          <a:p>
            <a:pPr lvl="1"/>
            <a:r>
              <a:rPr lang="cs-CZ" dirty="0"/>
              <a:t>v případě změny osoby povinného buď původní povinný, nebo jeho právní nástupce, nebo oba dva (podle toho, kdo odpírá součinnost)</a:t>
            </a:r>
          </a:p>
          <a:p>
            <a:r>
              <a:rPr lang="cs-CZ" b="1" dirty="0"/>
              <a:t>Žalobní petit</a:t>
            </a:r>
          </a:p>
          <a:p>
            <a:pPr lvl="1"/>
            <a:r>
              <a:rPr lang="cs-CZ" dirty="0"/>
              <a:t>určení, že právo přiznané exekučním titulem přešlo z původně oprávněného na žalobce</a:t>
            </a:r>
          </a:p>
          <a:p>
            <a:pPr lvl="1"/>
            <a:r>
              <a:rPr lang="cs-CZ" dirty="0"/>
              <a:t>určení, že povinnost uložená exekučním titulem přešla z původně povinného na žalovaného</a:t>
            </a:r>
          </a:p>
        </p:txBody>
      </p:sp>
    </p:spTree>
    <p:extLst>
      <p:ext uri="{BB962C8B-B14F-4D97-AF65-F5344CB8AC3E}">
        <p14:creationId xmlns:p14="http://schemas.microsoft.com/office/powerpoint/2010/main" val="165064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BEED55D-75A5-49DE-AE44-371193E3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/>
              <a:t>Excindační spory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5D3074-50AE-40BB-B46C-06763E9B0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7182" y="643465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802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7995B2-C39C-4A25-B7B9-EC1064CC8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Postižení hmotných předmětů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CDB34-5E35-4428-BD72-DAB5B21B8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7729"/>
          </a:xfrm>
        </p:spPr>
        <p:txBody>
          <a:bodyPr>
            <a:normAutofit/>
          </a:bodyPr>
          <a:lstStyle/>
          <a:p>
            <a:r>
              <a:rPr lang="cs-CZ" dirty="0"/>
              <a:t>Oprávněný má být </a:t>
            </a:r>
            <a:r>
              <a:rPr lang="cs-CZ" b="1" dirty="0"/>
              <a:t>uspokojen jen z majetku povinného</a:t>
            </a:r>
            <a:r>
              <a:rPr lang="cs-CZ" dirty="0"/>
              <a:t>, tj. z jeho</a:t>
            </a:r>
          </a:p>
          <a:p>
            <a:pPr lvl="1"/>
            <a:r>
              <a:rPr lang="cs-CZ" dirty="0"/>
              <a:t>hmotných věcí</a:t>
            </a:r>
          </a:p>
          <a:p>
            <a:pPr lvl="1"/>
            <a:r>
              <a:rPr lang="cs-CZ" dirty="0"/>
              <a:t>pohledávek a jiných majetkových práv</a:t>
            </a:r>
          </a:p>
          <a:p>
            <a:r>
              <a:rPr lang="cs-CZ" dirty="0"/>
              <a:t>Exekuce na hmotný majetek může přímo zasáhnout i </a:t>
            </a:r>
            <a:r>
              <a:rPr lang="cs-CZ" b="1" dirty="0"/>
              <a:t>věci, které nejsou majetkem povinného</a:t>
            </a:r>
          </a:p>
          <a:p>
            <a:r>
              <a:rPr lang="cs-CZ" dirty="0"/>
              <a:t>Příčinou je uplatnění </a:t>
            </a:r>
            <a:r>
              <a:rPr lang="cs-CZ" b="1" dirty="0"/>
              <a:t>domněnky, že věci, které se nacházejí v dispozici povinného, jsou jeho majetkem </a:t>
            </a:r>
            <a:r>
              <a:rPr lang="cs-CZ" dirty="0"/>
              <a:t>(např. v jeho bytě; viz § 326/1 OSŘ)</a:t>
            </a:r>
          </a:p>
          <a:p>
            <a:r>
              <a:rPr lang="cs-CZ" dirty="0"/>
              <a:t>Rovněž u exekuce prodejem nemovitosti může třetí osoba tvrdit, že má právo nepřipouštějící provedení exekuce (např. v případě nesprávného zápisu v KN)</a:t>
            </a:r>
          </a:p>
        </p:txBody>
      </p:sp>
    </p:spTree>
    <p:extLst>
      <p:ext uri="{BB962C8B-B14F-4D97-AF65-F5344CB8AC3E}">
        <p14:creationId xmlns:p14="http://schemas.microsoft.com/office/powerpoint/2010/main" val="426824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EE794-7AD7-4A75-96D3-D3F53D319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Obrana třetí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36C2B8-292B-4EDC-B0E0-29B161372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214695"/>
            <a:ext cx="10364452" cy="37414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Třetí osoba se může bránit</a:t>
            </a:r>
          </a:p>
          <a:p>
            <a:pPr lvl="1"/>
            <a:r>
              <a:rPr lang="cs-CZ" dirty="0"/>
              <a:t>při mobiliární exekuci podle exekučního řádu návrhem na </a:t>
            </a:r>
            <a:r>
              <a:rPr lang="cs-CZ" b="1" dirty="0"/>
              <a:t>vyškrtnutí věci ze soupisu </a:t>
            </a:r>
            <a:r>
              <a:rPr lang="cs-CZ" dirty="0"/>
              <a:t>(§ 68 </a:t>
            </a:r>
            <a:r>
              <a:rPr lang="cs-CZ" dirty="0" err="1"/>
              <a:t>ExŘ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vždy </a:t>
            </a:r>
            <a:r>
              <a:rPr lang="cs-CZ" b="1" dirty="0"/>
              <a:t>excindační (vylučovací) žalobou </a:t>
            </a:r>
            <a:r>
              <a:rPr lang="cs-CZ" dirty="0"/>
              <a:t>(§ 267 OSŘ)</a:t>
            </a:r>
          </a:p>
          <a:p>
            <a:r>
              <a:rPr lang="cs-CZ" dirty="0"/>
              <a:t>Excindační žaloba se opírá o </a:t>
            </a:r>
            <a:r>
              <a:rPr lang="cs-CZ" b="1" dirty="0"/>
              <a:t>právo třetí osoby nepřipouštějící výkon rozhodnutí</a:t>
            </a:r>
            <a:r>
              <a:rPr lang="cs-CZ" dirty="0"/>
              <a:t>, zejména o</a:t>
            </a:r>
          </a:p>
          <a:p>
            <a:pPr lvl="1"/>
            <a:r>
              <a:rPr lang="cs-CZ" dirty="0"/>
              <a:t>vlastnické právo</a:t>
            </a:r>
          </a:p>
          <a:p>
            <a:pPr lvl="1"/>
            <a:r>
              <a:rPr lang="cs-CZ" dirty="0"/>
              <a:t>spoluvlastnické právo</a:t>
            </a:r>
          </a:p>
          <a:p>
            <a:pPr lvl="1"/>
            <a:r>
              <a:rPr lang="cs-CZ" dirty="0"/>
              <a:t>společné jmění manželů</a:t>
            </a:r>
          </a:p>
          <a:p>
            <a:pPr lvl="1"/>
            <a:r>
              <a:rPr lang="cs-CZ" dirty="0"/>
              <a:t>držbu věci (nemá-li povinný k věci silnější právo) </a:t>
            </a:r>
          </a:p>
        </p:txBody>
      </p:sp>
    </p:spTree>
    <p:extLst>
      <p:ext uri="{BB962C8B-B14F-4D97-AF65-F5344CB8AC3E}">
        <p14:creationId xmlns:p14="http://schemas.microsoft.com/office/powerpoint/2010/main" val="365429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177FC-1256-41F6-BBE4-8E2834D4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výkladu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3BCCD-7036-47B1-8ECD-78C3E07BA5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dirty="0"/>
              <a:t>Část I. – obecné výklady</a:t>
            </a:r>
          </a:p>
          <a:p>
            <a:r>
              <a:rPr lang="cs-CZ" dirty="0"/>
              <a:t>Část II. – Exekuční spory projednávané v nalézacím řízení</a:t>
            </a:r>
          </a:p>
          <a:p>
            <a:r>
              <a:rPr lang="cs-CZ" dirty="0"/>
              <a:t>Část III. – Exekuční spory projednávané v exekučním řízení</a:t>
            </a:r>
          </a:p>
        </p:txBody>
      </p:sp>
    </p:spTree>
    <p:extLst>
      <p:ext uri="{BB962C8B-B14F-4D97-AF65-F5344CB8AC3E}">
        <p14:creationId xmlns:p14="http://schemas.microsoft.com/office/powerpoint/2010/main" val="86975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22105-362C-419C-B2B6-E41F81232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Excindační žaloba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D0EE1F-63DF-4D8C-8346-FA3BE3BBE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706536"/>
          </a:xfrm>
        </p:spPr>
        <p:txBody>
          <a:bodyPr>
            <a:normAutofit/>
          </a:bodyPr>
          <a:lstStyle/>
          <a:p>
            <a:r>
              <a:rPr lang="cs-CZ" dirty="0"/>
              <a:t>Lze ji podat od okamžiku, kdy bylo exekucí </a:t>
            </a:r>
            <a:r>
              <a:rPr lang="cs-CZ" b="1" dirty="0"/>
              <a:t>zasaženo</a:t>
            </a:r>
            <a:r>
              <a:rPr lang="cs-CZ" dirty="0"/>
              <a:t> do práva třetí osoby (Např. pojetím movité věci do soupisu)</a:t>
            </a:r>
          </a:p>
          <a:p>
            <a:r>
              <a:rPr lang="cs-CZ" b="1" dirty="0"/>
              <a:t>Žalobce</a:t>
            </a:r>
          </a:p>
          <a:p>
            <a:pPr lvl="1"/>
            <a:r>
              <a:rPr lang="cs-CZ" dirty="0"/>
              <a:t>třetí osoba (např. vlastník věci)</a:t>
            </a:r>
          </a:p>
          <a:p>
            <a:r>
              <a:rPr lang="cs-CZ" b="1" dirty="0"/>
              <a:t>Žalovaný</a:t>
            </a:r>
          </a:p>
          <a:p>
            <a:pPr lvl="1"/>
            <a:r>
              <a:rPr lang="cs-CZ" dirty="0"/>
              <a:t>oprávněný – K zásahu do práva třetí osoby došlo v důsledku jeho procesní aktivity</a:t>
            </a:r>
          </a:p>
          <a:p>
            <a:pPr lvl="2"/>
            <a:r>
              <a:rPr lang="cs-CZ" dirty="0"/>
              <a:t>podal návrh na nařízení exekuce</a:t>
            </a:r>
          </a:p>
          <a:p>
            <a:pPr lvl="2"/>
            <a:r>
              <a:rPr lang="cs-CZ" dirty="0"/>
              <a:t>může přivodit zastavení exekuce</a:t>
            </a:r>
          </a:p>
          <a:p>
            <a:pPr lvl="2"/>
            <a:r>
              <a:rPr lang="cs-CZ" dirty="0"/>
              <a:t>může přivodit to, že věc nebude sepsána (§ 326/7, 10 OSŘ, § 68/3 </a:t>
            </a:r>
            <a:r>
              <a:rPr lang="cs-CZ" dirty="0" err="1"/>
              <a:t>ExŘ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14236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8122D-3599-4C35-B812-78D27806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Žalobní petit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AC535-F947-49B4-B9D4-71086FCC0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Petit by neměl znít na vyloučení věci, jak se v praxi často nesprávně dovozuje</a:t>
            </a:r>
          </a:p>
          <a:p>
            <a:r>
              <a:rPr lang="cs-CZ" dirty="0"/>
              <a:t>§ 267 je nutno vykládat v kontextu s § 268/1 f) OSŘ</a:t>
            </a:r>
          </a:p>
          <a:p>
            <a:r>
              <a:rPr lang="cs-CZ" dirty="0"/>
              <a:t>Petit by měl být formulován tak, že </a:t>
            </a:r>
            <a:r>
              <a:rPr lang="cs-CZ" b="1" dirty="0"/>
              <a:t>exekuce ohledně určité věci je nepřípustná</a:t>
            </a:r>
          </a:p>
          <a:p>
            <a:r>
              <a:rPr lang="cs-CZ" dirty="0"/>
              <a:t>Na základě rozsudku vyhovujícího excindační žalobě soud podle § 268/1 F) OSŘ </a:t>
            </a:r>
            <a:r>
              <a:rPr lang="cs-CZ" b="1" dirty="0"/>
              <a:t>zastaví exekuci</a:t>
            </a:r>
          </a:p>
          <a:p>
            <a:r>
              <a:rPr lang="cs-CZ" dirty="0"/>
              <a:t>Teprve Právní mocí usnesení o zastavení exekuce je věc </a:t>
            </a:r>
            <a:r>
              <a:rPr lang="cs-CZ" b="1" dirty="0"/>
              <a:t>vyloučena</a:t>
            </a:r>
            <a:r>
              <a:rPr lang="cs-CZ" dirty="0"/>
              <a:t> z exekuce (nikoliv již výrokem vyhovujícím excindační žalobě)</a:t>
            </a:r>
          </a:p>
        </p:txBody>
      </p:sp>
    </p:spTree>
    <p:extLst>
      <p:ext uri="{BB962C8B-B14F-4D97-AF65-F5344CB8AC3E}">
        <p14:creationId xmlns:p14="http://schemas.microsoft.com/office/powerpoint/2010/main" val="273241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114EC-969C-4020-A71C-DF7DE65F9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excindační žaloby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23B00F-F51F-4D1D-A5DA-82165B8D1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46247"/>
            <a:ext cx="10364452" cy="4093826"/>
          </a:xfrm>
        </p:spPr>
        <p:txBody>
          <a:bodyPr>
            <a:normAutofit/>
          </a:bodyPr>
          <a:lstStyle/>
          <a:p>
            <a:r>
              <a:rPr lang="cs-CZ" dirty="0"/>
              <a:t>Excindační žaloba je </a:t>
            </a:r>
            <a:r>
              <a:rPr lang="cs-CZ" b="1" dirty="0"/>
              <a:t>procesní (exekuční) žalobou</a:t>
            </a:r>
          </a:p>
          <a:p>
            <a:r>
              <a:rPr lang="cs-CZ" dirty="0"/>
              <a:t>Žalobce jí uplatňuje </a:t>
            </a:r>
            <a:r>
              <a:rPr lang="cs-CZ" b="1" dirty="0"/>
              <a:t>nepřípustnost exekuce</a:t>
            </a:r>
            <a:r>
              <a:rPr lang="cs-CZ" dirty="0"/>
              <a:t>, nikoliv hmotné právo</a:t>
            </a:r>
          </a:p>
          <a:p>
            <a:r>
              <a:rPr lang="cs-CZ" b="1" dirty="0"/>
              <a:t>Hmotné právo </a:t>
            </a:r>
            <a:r>
              <a:rPr lang="cs-CZ" dirty="0"/>
              <a:t>nepřipouštějící exekuci si soud posoudí jenom jako </a:t>
            </a:r>
            <a:r>
              <a:rPr lang="cs-CZ" b="1" dirty="0"/>
              <a:t>předběžnou otázku</a:t>
            </a:r>
          </a:p>
          <a:p>
            <a:r>
              <a:rPr lang="cs-CZ" b="1" dirty="0"/>
              <a:t>Důsledky</a:t>
            </a:r>
          </a:p>
          <a:p>
            <a:pPr lvl="1"/>
            <a:r>
              <a:rPr lang="cs-CZ" dirty="0"/>
              <a:t>v excindačním sporu se </a:t>
            </a:r>
            <a:r>
              <a:rPr lang="cs-CZ" b="1" dirty="0"/>
              <a:t>nerozhoduje </a:t>
            </a:r>
            <a:r>
              <a:rPr lang="cs-CZ" dirty="0"/>
              <a:t>s účinky právní moci </a:t>
            </a:r>
            <a:r>
              <a:rPr lang="cs-CZ" b="1" dirty="0"/>
              <a:t>o hmotném právu</a:t>
            </a:r>
          </a:p>
          <a:p>
            <a:pPr lvl="1"/>
            <a:r>
              <a:rPr lang="cs-CZ" dirty="0"/>
              <a:t>určovací </a:t>
            </a:r>
            <a:r>
              <a:rPr lang="cs-CZ" b="1" dirty="0"/>
              <a:t>rozsudek o hmotném právu není důvodem zastavení exekuce </a:t>
            </a:r>
            <a:r>
              <a:rPr lang="cs-CZ" dirty="0"/>
              <a:t>(jenom závazně řeší předběžnou otázku)</a:t>
            </a:r>
          </a:p>
          <a:p>
            <a:pPr lvl="1"/>
            <a:r>
              <a:rPr lang="cs-CZ" dirty="0"/>
              <a:t>excindační žalobu lze podat a projednat jenom </a:t>
            </a:r>
            <a:r>
              <a:rPr lang="cs-CZ" b="1" dirty="0"/>
              <a:t>během exekuce</a:t>
            </a:r>
          </a:p>
        </p:txBody>
      </p:sp>
    </p:spTree>
    <p:extLst>
      <p:ext uri="{BB962C8B-B14F-4D97-AF65-F5344CB8AC3E}">
        <p14:creationId xmlns:p14="http://schemas.microsoft.com/office/powerpoint/2010/main" val="225492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6FCDC-A3DF-4A8B-AC98-096A22150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Excindační žaloba a dražba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1C046-133C-4A71-9622-64E7E566F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614257"/>
          </a:xfrm>
        </p:spPr>
        <p:txBody>
          <a:bodyPr>
            <a:normAutofit/>
          </a:bodyPr>
          <a:lstStyle/>
          <a:p>
            <a:r>
              <a:rPr lang="cs-CZ" dirty="0"/>
              <a:t>Bylo-li zjištěno, že byla podána excindační žaloba, </a:t>
            </a:r>
            <a:r>
              <a:rPr lang="cs-CZ" b="1" dirty="0"/>
              <a:t>neměla by věc být dražena</a:t>
            </a:r>
          </a:p>
          <a:p>
            <a:pPr lvl="1"/>
            <a:r>
              <a:rPr lang="cs-CZ" dirty="0"/>
              <a:t>§ 328b/6 – movité věci</a:t>
            </a:r>
          </a:p>
          <a:p>
            <a:pPr lvl="1"/>
            <a:r>
              <a:rPr lang="cs-CZ" dirty="0"/>
              <a:t>§ 336i/1 – Nemovité věci [podání excindační žaloby je nutno prokázat před dražbou – viz § 336b/3 a) OSŘ]</a:t>
            </a:r>
          </a:p>
          <a:p>
            <a:pPr lvl="1"/>
            <a:r>
              <a:rPr lang="cs-CZ" dirty="0"/>
              <a:t>§ 338v/1 [§ 338o/2 j) OSŘ] – závod </a:t>
            </a:r>
          </a:p>
          <a:p>
            <a:r>
              <a:rPr lang="cs-CZ" dirty="0"/>
              <a:t>Byla-li věc </a:t>
            </a:r>
            <a:r>
              <a:rPr lang="cs-CZ" b="1" dirty="0"/>
              <a:t>prodána a z výtěžku uspokojen oprávněný</a:t>
            </a:r>
          </a:p>
          <a:p>
            <a:pPr lvl="1"/>
            <a:r>
              <a:rPr lang="cs-CZ" dirty="0"/>
              <a:t>Oprávněnému vzniká </a:t>
            </a:r>
            <a:r>
              <a:rPr lang="cs-CZ" b="1" dirty="0"/>
              <a:t>bezdůvodné obohacení</a:t>
            </a:r>
          </a:p>
          <a:p>
            <a:pPr lvl="1"/>
            <a:r>
              <a:rPr lang="cs-CZ" dirty="0"/>
              <a:t>Třetí osoba může žalovat na jeho </a:t>
            </a:r>
            <a:r>
              <a:rPr lang="cs-CZ" b="1" dirty="0"/>
              <a:t>vydání</a:t>
            </a:r>
            <a:r>
              <a:rPr lang="cs-CZ" dirty="0"/>
              <a:t> (novou žalobou nebo změnou excindační žaloby)</a:t>
            </a:r>
          </a:p>
        </p:txBody>
      </p:sp>
    </p:spTree>
    <p:extLst>
      <p:ext uri="{BB962C8B-B14F-4D97-AF65-F5344CB8AC3E}">
        <p14:creationId xmlns:p14="http://schemas.microsoft.com/office/powerpoint/2010/main" val="254856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9853210-16B4-4864-A026-96DA2B0A0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/>
              <a:t>Poddlužnické spory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E72949-5441-4DD1-A1E7-E32AEFFED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7182" y="643465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0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92660-02EC-4951-82FD-FDF840C45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postižení pohledávek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28BEE3-82FD-435A-A46C-32D405CE0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214695"/>
            <a:ext cx="10364452" cy="3917658"/>
          </a:xfrm>
        </p:spPr>
        <p:txBody>
          <a:bodyPr>
            <a:normAutofit/>
          </a:bodyPr>
          <a:lstStyle/>
          <a:p>
            <a:r>
              <a:rPr lang="cs-CZ" dirty="0"/>
              <a:t>Pohledávky a jiná majetková práva povinného nelze fyzicky postihnout tak, jako hmotné předměty</a:t>
            </a:r>
          </a:p>
          <a:p>
            <a:r>
              <a:rPr lang="cs-CZ" dirty="0"/>
              <a:t>Lze je postihnout jenom </a:t>
            </a:r>
            <a:r>
              <a:rPr lang="cs-CZ" b="1" dirty="0"/>
              <a:t>příkazy a zákazy </a:t>
            </a:r>
            <a:r>
              <a:rPr lang="cs-CZ" dirty="0"/>
              <a:t>adresovanými povinnému a třetím osobám (tzv. poddlužníkům), vůči nimž tvrzené právo povinného na plnění směřuje</a:t>
            </a:r>
          </a:p>
          <a:p>
            <a:pPr lvl="1"/>
            <a:r>
              <a:rPr lang="cs-CZ" dirty="0"/>
              <a:t>povinnému se zakáže pohledávku vybrat nebo s ní jinak nakládat (</a:t>
            </a:r>
            <a:r>
              <a:rPr lang="cs-CZ" b="1" dirty="0" err="1"/>
              <a:t>inhibitorium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poddlužníkovi se přikáže zadržet částku odpovídající vymáhané pohledávce a zakáže se mu plnit ji povinnému (</a:t>
            </a:r>
            <a:r>
              <a:rPr lang="cs-CZ" b="1" dirty="0" err="1"/>
              <a:t>arrestatorium</a:t>
            </a:r>
            <a:r>
              <a:rPr lang="cs-CZ" dirty="0"/>
              <a:t>)</a:t>
            </a:r>
          </a:p>
          <a:p>
            <a:r>
              <a:rPr lang="cs-CZ" dirty="0"/>
              <a:t>Oprávněnému vzniká vůči poddlužníkovi </a:t>
            </a:r>
            <a:r>
              <a:rPr lang="cs-CZ" b="1" dirty="0"/>
              <a:t>tzv. úkojné právo</a:t>
            </a:r>
          </a:p>
        </p:txBody>
      </p:sp>
    </p:spTree>
    <p:extLst>
      <p:ext uri="{BB962C8B-B14F-4D97-AF65-F5344CB8AC3E}">
        <p14:creationId xmlns:p14="http://schemas.microsoft.com/office/powerpoint/2010/main" val="311291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70516-ECFB-495E-955C-A9D60FA0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06BFCAB0-A534-4247-A7D4-267D9A93D04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899" y="3738314"/>
            <a:ext cx="1451295" cy="4008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sz="1800" dirty="0"/>
              <a:t>Oprávněný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B39B85-8E6F-4C05-8EA4-AAF57A823D70}"/>
              </a:ext>
            </a:extLst>
          </p:cNvPr>
          <p:cNvSpPr txBox="1"/>
          <p:nvPr/>
        </p:nvSpPr>
        <p:spPr>
          <a:xfrm rot="16200000">
            <a:off x="4844933" y="4125155"/>
            <a:ext cx="24749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/>
              <a:t>Arrestatorium</a:t>
            </a:r>
            <a:r>
              <a:rPr lang="cs-CZ" sz="1100" dirty="0"/>
              <a:t> – doručením usnesení o nařízení exekuce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9E0F411-01D5-4707-98DB-DC371D7D166D}"/>
              </a:ext>
            </a:extLst>
          </p:cNvPr>
          <p:cNvSpPr txBox="1"/>
          <p:nvPr/>
        </p:nvSpPr>
        <p:spPr>
          <a:xfrm>
            <a:off x="5666514" y="1962960"/>
            <a:ext cx="75945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SOUD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B8772C5-3E80-42CC-9B16-40E02CF307DA}"/>
              </a:ext>
            </a:extLst>
          </p:cNvPr>
          <p:cNvSpPr txBox="1"/>
          <p:nvPr/>
        </p:nvSpPr>
        <p:spPr>
          <a:xfrm>
            <a:off x="9808126" y="3793713"/>
            <a:ext cx="11143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POVINNÝ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F4F38E3-57D4-417C-A852-87E7F7330C04}"/>
              </a:ext>
            </a:extLst>
          </p:cNvPr>
          <p:cNvSpPr txBox="1"/>
          <p:nvPr/>
        </p:nvSpPr>
        <p:spPr>
          <a:xfrm>
            <a:off x="5343794" y="5719194"/>
            <a:ext cx="1462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PODDLUŽNÍK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CFE4BA76-0BAF-482B-9E37-E7D2A7C8ADEE}"/>
              </a:ext>
            </a:extLst>
          </p:cNvPr>
          <p:cNvCxnSpPr>
            <a:cxnSpLocks/>
            <a:stCxn id="5" idx="2"/>
            <a:endCxn id="14" idx="0"/>
          </p:cNvCxnSpPr>
          <p:nvPr/>
        </p:nvCxnSpPr>
        <p:spPr>
          <a:xfrm>
            <a:off x="6046241" y="2332292"/>
            <a:ext cx="28573" cy="33869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2BADA8A4-DCFA-4E65-AF46-89922B0A97B5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2290194" y="3938754"/>
            <a:ext cx="7517932" cy="39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EA4D684-B609-4679-B11A-D2A1BCFB7E23}"/>
              </a:ext>
            </a:extLst>
          </p:cNvPr>
          <p:cNvSpPr txBox="1"/>
          <p:nvPr/>
        </p:nvSpPr>
        <p:spPr>
          <a:xfrm>
            <a:off x="2783069" y="3680058"/>
            <a:ext cx="31353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Vymáhaná pohledávka přiznaná exekučním titulem</a:t>
            </a:r>
          </a:p>
        </p:txBody>
      </p: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16CA4C4B-32D8-4E59-85B4-86D2946BE7D3}"/>
              </a:ext>
            </a:extLst>
          </p:cNvPr>
          <p:cNvCxnSpPr>
            <a:cxnSpLocks/>
            <a:stCxn id="13" idx="1"/>
            <a:endCxn id="14" idx="3"/>
          </p:cNvCxnSpPr>
          <p:nvPr/>
        </p:nvCxnSpPr>
        <p:spPr>
          <a:xfrm flipH="1">
            <a:off x="6805833" y="3978379"/>
            <a:ext cx="3002293" cy="1925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898CE985-DE21-486E-A8A2-0E48E39DB657}"/>
              </a:ext>
            </a:extLst>
          </p:cNvPr>
          <p:cNvSpPr txBox="1"/>
          <p:nvPr/>
        </p:nvSpPr>
        <p:spPr>
          <a:xfrm rot="19668206">
            <a:off x="7019610" y="4698707"/>
            <a:ext cx="25747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/>
              <a:t>Pohledávka povinného vůči poddlužníkovi</a:t>
            </a:r>
          </a:p>
          <a:p>
            <a:r>
              <a:rPr lang="cs-CZ" sz="1100" dirty="0"/>
              <a:t>zpravidla se neopírá o ET</a:t>
            </a:r>
          </a:p>
        </p:txBody>
      </p: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3B7B429E-64C0-48F7-9B84-E28534E1C021}"/>
              </a:ext>
            </a:extLst>
          </p:cNvPr>
          <p:cNvCxnSpPr>
            <a:cxnSpLocks/>
            <a:stCxn id="5" idx="2"/>
            <a:endCxn id="13" idx="1"/>
          </p:cNvCxnSpPr>
          <p:nvPr/>
        </p:nvCxnSpPr>
        <p:spPr>
          <a:xfrm>
            <a:off x="6046241" y="2332292"/>
            <a:ext cx="3761885" cy="16460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B762228-AA87-4898-A126-A5CCCEADD066}"/>
              </a:ext>
            </a:extLst>
          </p:cNvPr>
          <p:cNvSpPr txBox="1"/>
          <p:nvPr/>
        </p:nvSpPr>
        <p:spPr>
          <a:xfrm rot="1419319">
            <a:off x="6440303" y="2955826"/>
            <a:ext cx="3276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/>
              <a:t>Inhibitorium</a:t>
            </a:r>
            <a:r>
              <a:rPr lang="cs-CZ" sz="1100" dirty="0"/>
              <a:t> – doručením usnesení o nařízení exekuce</a:t>
            </a:r>
          </a:p>
        </p:txBody>
      </p: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D652B2C8-E381-4D28-8722-1A97DF6597CA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2290194" y="3938754"/>
            <a:ext cx="3053600" cy="196510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70B8466C-3F4B-4857-B4F7-AE6CD55EDC69}"/>
              </a:ext>
            </a:extLst>
          </p:cNvPr>
          <p:cNvSpPr txBox="1"/>
          <p:nvPr/>
        </p:nvSpPr>
        <p:spPr>
          <a:xfrm rot="1936699">
            <a:off x="3607266" y="4775690"/>
            <a:ext cx="950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/>
              <a:t>Úkojné právo</a:t>
            </a:r>
          </a:p>
        </p:txBody>
      </p:sp>
    </p:spTree>
    <p:extLst>
      <p:ext uri="{BB962C8B-B14F-4D97-AF65-F5344CB8AC3E}">
        <p14:creationId xmlns:p14="http://schemas.microsoft.com/office/powerpoint/2010/main" val="258479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19A02-22E4-42AF-AE39-C5F87B2C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03616"/>
          </a:xfrm>
        </p:spPr>
        <p:txBody>
          <a:bodyPr/>
          <a:lstStyle/>
          <a:p>
            <a:r>
              <a:rPr lang="cs-CZ" dirty="0"/>
              <a:t>Úkojné právo – obsah a povaha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21626B-9C2C-4246-918D-8B8105848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9743"/>
            <a:ext cx="10515600" cy="4471332"/>
          </a:xfrm>
        </p:spPr>
        <p:txBody>
          <a:bodyPr>
            <a:normAutofit/>
          </a:bodyPr>
          <a:lstStyle/>
          <a:p>
            <a:r>
              <a:rPr lang="cs-CZ" dirty="0"/>
              <a:t>Úkojné právo </a:t>
            </a:r>
            <a:r>
              <a:rPr lang="cs-CZ" b="1" dirty="0"/>
              <a:t>vzniká</a:t>
            </a:r>
            <a:r>
              <a:rPr lang="cs-CZ" dirty="0"/>
              <a:t> doručením usnesení o nařízení exekuce poddlužníkovi</a:t>
            </a:r>
          </a:p>
          <a:p>
            <a:r>
              <a:rPr lang="cs-CZ" b="1" dirty="0"/>
              <a:t>Obsah</a:t>
            </a:r>
          </a:p>
          <a:p>
            <a:pPr lvl="1"/>
            <a:r>
              <a:rPr lang="cs-CZ" dirty="0"/>
              <a:t>právo oprávněného, aby poddlužník od okamžiku vzniku úkojného práva s pohledávkou nedisponoval</a:t>
            </a:r>
          </a:p>
          <a:p>
            <a:pPr lvl="1"/>
            <a:r>
              <a:rPr lang="cs-CZ" dirty="0"/>
              <a:t>Právo oprávněného uspokojit se z pohledávky povinného (pokud existuje), a to od okamžiku, kdy soud vyrozuměl poddlužníka o nabytí právní moci usnesení o nařízení exekuce</a:t>
            </a:r>
          </a:p>
          <a:p>
            <a:r>
              <a:rPr lang="cs-CZ" dirty="0"/>
              <a:t>Úkojné právo má </a:t>
            </a:r>
            <a:r>
              <a:rPr lang="cs-CZ" b="1" dirty="0"/>
              <a:t>ryze procesní (exekuční) povahu</a:t>
            </a:r>
          </a:p>
          <a:p>
            <a:r>
              <a:rPr lang="cs-CZ" dirty="0" err="1"/>
              <a:t>Hmotněprávně</a:t>
            </a:r>
            <a:r>
              <a:rPr lang="cs-CZ" dirty="0"/>
              <a:t> nedochází ke změně v osobě věřitele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1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4CA26-C463-43A0-A9E1-9FF438A4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Přikázání pohledávky k vybrání X k placení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E14B76-50E1-4FF2-8A57-0095BC0A0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platné úpravy jde pouze o </a:t>
            </a:r>
            <a:r>
              <a:rPr lang="cs-CZ" b="1" dirty="0"/>
              <a:t>přikázání pohledávky k vybrání </a:t>
            </a:r>
          </a:p>
          <a:p>
            <a:pPr lvl="1"/>
            <a:r>
              <a:rPr lang="cs-CZ" dirty="0"/>
              <a:t>oprávněný se může po poddlužníku domáhat, aby mu v rozsahu vymáhané pohledávky zaplatil to, co by jinak měl poskytnout povinnému</a:t>
            </a:r>
          </a:p>
          <a:p>
            <a:pPr lvl="1"/>
            <a:r>
              <a:rPr lang="cs-CZ" dirty="0"/>
              <a:t>k zániku pohledávky dojde až poddlužníkovým plněním oprávněnému</a:t>
            </a:r>
          </a:p>
          <a:p>
            <a:r>
              <a:rPr lang="cs-CZ" dirty="0"/>
              <a:t>Naopak u </a:t>
            </a:r>
            <a:r>
              <a:rPr lang="cs-CZ" b="1" dirty="0"/>
              <a:t>přikázání pohledávky na místo placení</a:t>
            </a:r>
          </a:p>
          <a:p>
            <a:pPr lvl="1"/>
            <a:r>
              <a:rPr lang="cs-CZ" dirty="0"/>
              <a:t>dochází rozhodnutím soudu k postoupení pohledávky</a:t>
            </a:r>
          </a:p>
          <a:p>
            <a:pPr lvl="1"/>
            <a:r>
              <a:rPr lang="cs-CZ" dirty="0"/>
              <a:t>současné české exekuční právo tuto variantu nezná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7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A3067-5319-4458-9FD9-ACEE06F7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způsoby realizace úkojného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01133A-C40B-4AAE-9A7E-299B4FDC0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088859"/>
            <a:ext cx="10364452" cy="3984770"/>
          </a:xfrm>
        </p:spPr>
        <p:txBody>
          <a:bodyPr>
            <a:normAutofit/>
          </a:bodyPr>
          <a:lstStyle/>
          <a:p>
            <a:r>
              <a:rPr lang="cs-CZ" dirty="0"/>
              <a:t>Neplní-li poddlužník oprávněnému dobrovolně, vnikne rozdílná situace podle toho, zda přikázaná pohledávka byla již </a:t>
            </a:r>
            <a:r>
              <a:rPr lang="cs-CZ" b="1" dirty="0"/>
              <a:t>stanovena </a:t>
            </a:r>
            <a:r>
              <a:rPr lang="cs-CZ" b="1" dirty="0" err="1"/>
              <a:t>judikátně</a:t>
            </a:r>
            <a:r>
              <a:rPr lang="cs-CZ" dirty="0"/>
              <a:t>, či nikoliv</a:t>
            </a:r>
          </a:p>
          <a:p>
            <a:pPr lvl="1"/>
            <a:r>
              <a:rPr lang="cs-CZ" b="1" dirty="0"/>
              <a:t>opírá-li se pohledávka přikázaná k vybrání o exekuční titul</a:t>
            </a:r>
          </a:p>
          <a:p>
            <a:pPr lvl="2"/>
            <a:r>
              <a:rPr lang="cs-CZ" dirty="0"/>
              <a:t>nemůže oprávněný uplatnit úkojné právo v nalézacím řízení</a:t>
            </a:r>
          </a:p>
          <a:p>
            <a:pPr lvl="2"/>
            <a:r>
              <a:rPr lang="cs-CZ" dirty="0"/>
              <a:t>překážka </a:t>
            </a:r>
            <a:r>
              <a:rPr lang="cs-CZ" i="1" dirty="0" err="1"/>
              <a:t>rei</a:t>
            </a:r>
            <a:r>
              <a:rPr lang="cs-CZ" i="1" dirty="0"/>
              <a:t> </a:t>
            </a:r>
            <a:r>
              <a:rPr lang="cs-CZ" i="1" dirty="0" err="1"/>
              <a:t>iudicatae</a:t>
            </a:r>
            <a:endParaRPr lang="cs-CZ" i="1" dirty="0"/>
          </a:p>
          <a:p>
            <a:pPr lvl="2"/>
            <a:r>
              <a:rPr lang="cs-CZ" dirty="0"/>
              <a:t>oprávněný podá vlastním jménem (uplatňuje totiž vlastní úkojné právo) návrh na nařízení exekuce proti poddlužníkovi; § 315/2 OSŘ </a:t>
            </a:r>
          </a:p>
          <a:p>
            <a:pPr lvl="1"/>
            <a:r>
              <a:rPr lang="cs-CZ" b="1" dirty="0"/>
              <a:t>neopírá-li se pohledávka přikázaná k vybrání o exekuční </a:t>
            </a:r>
            <a:r>
              <a:rPr lang="cs-CZ" dirty="0"/>
              <a:t>titul, může se oprávněný vlastním jménem domáhat zaplacení této pohledávky po poddlužníkovi v nalézacím řízení (tzv. </a:t>
            </a:r>
            <a:r>
              <a:rPr lang="cs-CZ" b="1" dirty="0"/>
              <a:t>poddlužnická žaloba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342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E50CAEE-CAC0-4F18-9593-F09A3338C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2DA77D5-12C4-446D-AC72-A514960A55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8199690" y="290557"/>
            <a:ext cx="3992310" cy="39055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E04E4F-6B32-4651-ACE0-DACABF1FC2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0" t="1120" r="54326" b="73832"/>
          <a:stretch/>
        </p:blipFill>
        <p:spPr>
          <a:xfrm>
            <a:off x="4581330" y="0"/>
            <a:ext cx="6762408" cy="286776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0BF086-1AA9-4B23-84CF-3EEF0911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2213361"/>
            <a:ext cx="6247721" cy="22048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/>
              <a:t>Obecné výklady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7A9EF7-7674-4825-99C0-D3E3C9426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6934" y="4418176"/>
            <a:ext cx="6247721" cy="126420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200">
                <a:solidFill>
                  <a:schemeClr val="tx1">
                    <a:lumMod val="50000"/>
                    <a:lumOff val="50000"/>
                  </a:schemeClr>
                </a:solidFill>
              </a:rPr>
              <a:t>Část I.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3D4F2B0-7771-46FC-9763-240E8F55F1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3" t="81531" r="19879"/>
          <a:stretch/>
        </p:blipFill>
        <p:spPr>
          <a:xfrm>
            <a:off x="10246407" y="5429242"/>
            <a:ext cx="1945594" cy="1428758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164F387-6750-4AFF-8A10-65C64D31EC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9795659" y="4064996"/>
            <a:ext cx="2716669" cy="1658803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94174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A8362-9F65-455A-BC20-46A56C97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Poddlužnický spor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A134A7-1FEE-4D6C-9949-4C0A85420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297"/>
            <a:ext cx="10515600" cy="4781725"/>
          </a:xfrm>
        </p:spPr>
        <p:txBody>
          <a:bodyPr>
            <a:normAutofit/>
          </a:bodyPr>
          <a:lstStyle/>
          <a:p>
            <a:r>
              <a:rPr lang="cs-CZ" b="1" dirty="0"/>
              <a:t>Žalobce</a:t>
            </a:r>
          </a:p>
          <a:p>
            <a:pPr lvl="1"/>
            <a:r>
              <a:rPr lang="cs-CZ" dirty="0"/>
              <a:t>oprávněný</a:t>
            </a:r>
          </a:p>
          <a:p>
            <a:pPr lvl="1"/>
            <a:r>
              <a:rPr lang="cs-CZ" dirty="0"/>
              <a:t>legitimace je procesní (úkojné právo není právem hmotným), nikoliv věcná</a:t>
            </a:r>
          </a:p>
          <a:p>
            <a:r>
              <a:rPr lang="cs-CZ" b="1" dirty="0"/>
              <a:t>Žalovaný</a:t>
            </a:r>
          </a:p>
          <a:p>
            <a:pPr lvl="1"/>
            <a:r>
              <a:rPr lang="cs-CZ" dirty="0"/>
              <a:t>poddlužník</a:t>
            </a:r>
          </a:p>
          <a:p>
            <a:r>
              <a:rPr lang="cs-CZ" b="1" dirty="0"/>
              <a:t>Žalobní petit</a:t>
            </a:r>
          </a:p>
          <a:p>
            <a:pPr lvl="1"/>
            <a:r>
              <a:rPr lang="cs-CZ" dirty="0"/>
              <a:t>zaplacení částky ve výši odpovídající vymáhané pohledávce; popř. nižší částka odpovídající dluhu poddlužníka vůči povinnému</a:t>
            </a:r>
          </a:p>
          <a:p>
            <a:r>
              <a:rPr lang="cs-CZ" b="1" dirty="0"/>
              <a:t>Povinný </a:t>
            </a:r>
          </a:p>
          <a:p>
            <a:pPr lvl="1"/>
            <a:r>
              <a:rPr lang="cs-CZ" dirty="0"/>
              <a:t>může se účastnit poddlužnického sporu jako vedlejší intervenient</a:t>
            </a:r>
          </a:p>
          <a:p>
            <a:pPr lvl="1"/>
            <a:r>
              <a:rPr lang="cs-CZ" dirty="0"/>
              <a:t>oprávněný má vůči němu povinnost oznámení rozepře (§ 315/2 OSŘ)</a:t>
            </a:r>
          </a:p>
        </p:txBody>
      </p:sp>
    </p:spTree>
    <p:extLst>
      <p:ext uri="{BB962C8B-B14F-4D97-AF65-F5344CB8AC3E}">
        <p14:creationId xmlns:p14="http://schemas.microsoft.com/office/powerpoint/2010/main" val="26686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9D95D-32D0-411F-B28B-59DFFA07F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povahy úkojného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78549-7865-4D93-BA49-DB0D927B6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467"/>
            <a:ext cx="10515600" cy="447133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Úkojné právo je právo založené exekucí</a:t>
            </a:r>
          </a:p>
          <a:p>
            <a:pPr lvl="1"/>
            <a:r>
              <a:rPr lang="cs-CZ" dirty="0"/>
              <a:t>zastavením exekuce zaniká úkojné právo</a:t>
            </a:r>
          </a:p>
          <a:p>
            <a:pPr lvl="1"/>
            <a:r>
              <a:rPr lang="cs-CZ" dirty="0"/>
              <a:t>probíhal-li poddlužnický spor, musí při zastavení exekuce soud dát příležitost poddlužníkovi vstoupit do něj jako nový žalobce</a:t>
            </a:r>
          </a:p>
          <a:p>
            <a:r>
              <a:rPr lang="cs-CZ" dirty="0"/>
              <a:t>Za poddlužnického sporu nesmí s jeho předmětem oprávněný </a:t>
            </a:r>
            <a:r>
              <a:rPr lang="cs-CZ" b="1" dirty="0"/>
              <a:t>disponovat</a:t>
            </a:r>
            <a:r>
              <a:rPr lang="cs-CZ" dirty="0"/>
              <a:t>, např. uzavřít smír na úkor povinného</a:t>
            </a:r>
          </a:p>
          <a:p>
            <a:r>
              <a:rPr lang="cs-CZ" dirty="0"/>
              <a:t> </a:t>
            </a:r>
            <a:r>
              <a:rPr lang="cs-CZ" b="1" dirty="0"/>
              <a:t>Poddlužník </a:t>
            </a:r>
          </a:p>
          <a:p>
            <a:pPr lvl="1"/>
            <a:r>
              <a:rPr lang="cs-CZ" dirty="0"/>
              <a:t>nemůže uplatňovat námitky, které má z jiných právních vztahů k oprávněnému, např. započíst pohledávku</a:t>
            </a:r>
          </a:p>
          <a:p>
            <a:pPr lvl="1"/>
            <a:r>
              <a:rPr lang="cs-CZ" dirty="0"/>
              <a:t>Může uplatňovat námitky z </a:t>
            </a:r>
          </a:p>
          <a:p>
            <a:pPr lvl="2"/>
            <a:r>
              <a:rPr lang="cs-CZ" dirty="0" err="1"/>
              <a:t>exekučněprávního</a:t>
            </a:r>
            <a:r>
              <a:rPr lang="cs-CZ" dirty="0"/>
              <a:t> poměru (např. že již oprávněnému zaplatil)</a:t>
            </a:r>
          </a:p>
          <a:p>
            <a:pPr lvl="2"/>
            <a:r>
              <a:rPr lang="cs-CZ" dirty="0"/>
              <a:t>hmotněprávního poměru mezi ním a povinným (např. neexistenci pohledávky, její promlčení)</a:t>
            </a:r>
          </a:p>
        </p:txBody>
      </p:sp>
    </p:spTree>
    <p:extLst>
      <p:ext uri="{BB962C8B-B14F-4D97-AF65-F5344CB8AC3E}">
        <p14:creationId xmlns:p14="http://schemas.microsoft.com/office/powerpoint/2010/main" val="186658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3DD5B-A2A1-4683-8CB2-9EF3394B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Poddlužnická žaloba v souvislostí s exekucí srážkami ze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00153-9AD1-4095-B836-D030E8933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0469"/>
            <a:ext cx="10515600" cy="4328719"/>
          </a:xfrm>
        </p:spPr>
        <p:txBody>
          <a:bodyPr>
            <a:normAutofit/>
          </a:bodyPr>
          <a:lstStyle/>
          <a:p>
            <a:r>
              <a:rPr lang="cs-CZ" dirty="0"/>
              <a:t>Oprávněný může proti plátci mzdy (jiného příjmu dle § 299 OSŘ) podat podle </a:t>
            </a:r>
            <a:r>
              <a:rPr lang="cs-CZ" b="1" dirty="0"/>
              <a:t>§ 292 a § 296 OSŘ </a:t>
            </a:r>
            <a:r>
              <a:rPr lang="cs-CZ" dirty="0"/>
              <a:t>poddlužnickou žalobu, pokud </a:t>
            </a:r>
            <a:r>
              <a:rPr lang="cs-CZ" b="1" dirty="0"/>
              <a:t>plátce mzdy</a:t>
            </a:r>
          </a:p>
          <a:p>
            <a:pPr lvl="1"/>
            <a:r>
              <a:rPr lang="cs-CZ" dirty="0"/>
              <a:t>neprovedl srážky řádně a včas</a:t>
            </a:r>
          </a:p>
          <a:p>
            <a:pPr lvl="1"/>
            <a:r>
              <a:rPr lang="cs-CZ" dirty="0"/>
              <a:t>provedl srážky v menším než stanoveném rozsahu</a:t>
            </a:r>
          </a:p>
          <a:p>
            <a:pPr lvl="1"/>
            <a:r>
              <a:rPr lang="cs-CZ" dirty="0"/>
              <a:t>nevyplatil srážky oprávněnému bez odkladu po tom, co mu bylo doručeno vyrozumění o  nabytí právní moci usnesení o nařízení exekuce</a:t>
            </a:r>
          </a:p>
          <a:p>
            <a:pPr lvl="1"/>
            <a:r>
              <a:rPr lang="cs-CZ" dirty="0"/>
              <a:t>si nevyžádal od povinného při jeho nástupu do zaměstnání potvrzení od předchozího zaměstnavatele, zda proti němu je vedena exekuce srážkami ze mzdy</a:t>
            </a:r>
          </a:p>
          <a:p>
            <a:pPr lvl="1"/>
            <a:r>
              <a:rPr lang="cs-CZ" dirty="0"/>
              <a:t>neoznámil bez odkladu soudu, který nařídil exekuci srážkami ze mzdy, že u něho povinný nastoupil do práce</a:t>
            </a:r>
          </a:p>
          <a:p>
            <a:pPr lvl="1"/>
            <a:r>
              <a:rPr lang="cs-CZ" dirty="0"/>
              <a:t>neoznámil do 1 týdne soudu, že u něho povinný přestal pracovat</a:t>
            </a:r>
          </a:p>
        </p:txBody>
      </p:sp>
    </p:spTree>
    <p:extLst>
      <p:ext uri="{BB962C8B-B14F-4D97-AF65-F5344CB8AC3E}">
        <p14:creationId xmlns:p14="http://schemas.microsoft.com/office/powerpoint/2010/main" val="109633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9136C-9149-4BBE-861A-C1C9E7B6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Poddlužnická žaloba v souvislosti s přikázáním pohledávky z účtu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E4850-9CA5-4288-A361-EBB022C1F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672980"/>
          </a:xfrm>
        </p:spPr>
        <p:txBody>
          <a:bodyPr>
            <a:normAutofit/>
          </a:bodyPr>
          <a:lstStyle/>
          <a:p>
            <a:r>
              <a:rPr lang="cs-CZ" b="1" dirty="0"/>
              <a:t>Peněžní ústav </a:t>
            </a:r>
            <a:r>
              <a:rPr lang="cs-CZ" dirty="0"/>
              <a:t>nepostupuje tak, jak mu to ukládá</a:t>
            </a:r>
          </a:p>
          <a:p>
            <a:pPr lvl="1"/>
            <a:r>
              <a:rPr lang="cs-CZ" dirty="0"/>
              <a:t>§ 304/1 OSŘ</a:t>
            </a:r>
          </a:p>
          <a:p>
            <a:pPr lvl="1"/>
            <a:r>
              <a:rPr lang="cs-CZ" dirty="0"/>
              <a:t>§ 307 až § 309a</a:t>
            </a:r>
          </a:p>
          <a:p>
            <a:r>
              <a:rPr lang="cs-CZ" dirty="0"/>
              <a:t>Oprávněný se může podle § 311 OSŘ domáhat, aby mu peněžní ústav </a:t>
            </a:r>
            <a:r>
              <a:rPr lang="cs-CZ" b="1" dirty="0"/>
              <a:t>zaplatil částku, na kterou by měl právo, kdyby postupoval správně</a:t>
            </a:r>
          </a:p>
          <a:p>
            <a:r>
              <a:rPr lang="cs-CZ" dirty="0"/>
              <a:t>To platí i v případě, že </a:t>
            </a:r>
            <a:r>
              <a:rPr lang="cs-CZ" b="1" dirty="0"/>
              <a:t>na účtu již není dostatek prostředků</a:t>
            </a:r>
          </a:p>
          <a:p>
            <a:r>
              <a:rPr lang="cs-CZ" dirty="0"/>
              <a:t>Peněžní ústav se může po povinném domáhat zaplacení toho, co za něj zaplatil</a:t>
            </a:r>
          </a:p>
          <a:p>
            <a:pPr lvl="1"/>
            <a:r>
              <a:rPr lang="cs-CZ" dirty="0"/>
              <a:t>nejde o poddlužnickou žalobou, ale o žalobu z </a:t>
            </a:r>
            <a:r>
              <a:rPr lang="cs-CZ" b="1" dirty="0"/>
              <a:t>bezdůvodného obohacení </a:t>
            </a:r>
          </a:p>
        </p:txBody>
      </p:sp>
    </p:spTree>
    <p:extLst>
      <p:ext uri="{BB962C8B-B14F-4D97-AF65-F5344CB8AC3E}">
        <p14:creationId xmlns:p14="http://schemas.microsoft.com/office/powerpoint/2010/main" val="403463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23B0B-9220-4AC9-9DDD-316686AB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Poddlužnická žaloba v souvislosti s přikázáním jiných peněžitých pohledávek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9BF79D-DA93-4A78-AA97-D427B836B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Poddlužník</a:t>
            </a:r>
            <a:r>
              <a:rPr lang="cs-CZ" dirty="0"/>
              <a:t> nezaplatí oprávněnému řádně a včas dle § 314a/2, popř. § 314c/1 a 3 OSŘ (</a:t>
            </a:r>
            <a:r>
              <a:rPr lang="cs-CZ" b="1" dirty="0"/>
              <a:t>§ 315 OSŘ</a:t>
            </a:r>
            <a:r>
              <a:rPr lang="cs-CZ" dirty="0"/>
              <a:t>)</a:t>
            </a:r>
          </a:p>
          <a:p>
            <a:r>
              <a:rPr lang="cs-CZ" dirty="0"/>
              <a:t>Oprávněný může podat</a:t>
            </a:r>
          </a:p>
          <a:p>
            <a:pPr lvl="1"/>
            <a:r>
              <a:rPr lang="cs-CZ" dirty="0"/>
              <a:t>návrh na </a:t>
            </a:r>
            <a:r>
              <a:rPr lang="cs-CZ" b="1" dirty="0"/>
              <a:t>nařízení exekuce </a:t>
            </a:r>
            <a:r>
              <a:rPr lang="cs-CZ" dirty="0"/>
              <a:t>pro judikátní pohledávku</a:t>
            </a:r>
          </a:p>
          <a:p>
            <a:pPr lvl="1"/>
            <a:r>
              <a:rPr lang="cs-CZ" b="1" dirty="0"/>
              <a:t>poddlužnickou žalobu </a:t>
            </a:r>
            <a:r>
              <a:rPr lang="cs-CZ" dirty="0"/>
              <a:t>v ostatních případech</a:t>
            </a:r>
          </a:p>
          <a:p>
            <a:r>
              <a:rPr lang="cs-CZ" dirty="0"/>
              <a:t>Dále viz obecný výklad</a:t>
            </a:r>
          </a:p>
        </p:txBody>
      </p:sp>
    </p:spTree>
    <p:extLst>
      <p:ext uri="{BB962C8B-B14F-4D97-AF65-F5344CB8AC3E}">
        <p14:creationId xmlns:p14="http://schemas.microsoft.com/office/powerpoint/2010/main" val="51940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CD160A9-16AC-4AF3-825C-731D2DF6A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/>
              <a:t>Odporové spory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94EB85-F59A-4A95-937B-E5C627DE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7182" y="643465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98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54ACE-6DC8-41FF-8DE5-9D946D96A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7680E8-B6E6-4959-BE1F-28DD6D0C1B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1"/>
            <a:ext cx="10363826" cy="3872391"/>
          </a:xfrm>
        </p:spPr>
        <p:txBody>
          <a:bodyPr>
            <a:normAutofit/>
          </a:bodyPr>
          <a:lstStyle/>
          <a:p>
            <a:r>
              <a:rPr lang="cs-CZ" b="1" dirty="0"/>
              <a:t>Rozvrhu výtěžku </a:t>
            </a:r>
            <a:r>
              <a:rPr lang="cs-CZ" dirty="0"/>
              <a:t>se účastní oprávněný, další oprávnění, přihlášení věřitelé a povinný</a:t>
            </a:r>
          </a:p>
          <a:p>
            <a:r>
              <a:rPr lang="cs-CZ" dirty="0"/>
              <a:t>Mezi účastníky rozvrhu vznikají různé vztahy:</a:t>
            </a:r>
          </a:p>
          <a:p>
            <a:pPr lvl="1"/>
            <a:r>
              <a:rPr lang="cs-CZ" dirty="0"/>
              <a:t>Právo </a:t>
            </a:r>
            <a:r>
              <a:rPr lang="cs-CZ" b="1" dirty="0"/>
              <a:t>oprávněného</a:t>
            </a:r>
            <a:r>
              <a:rPr lang="cs-CZ" dirty="0"/>
              <a:t> (dalších oprávněný) vůči povinnému se opírá o </a:t>
            </a:r>
            <a:r>
              <a:rPr lang="cs-CZ" b="1" dirty="0"/>
              <a:t>exekuční titul</a:t>
            </a:r>
          </a:p>
          <a:p>
            <a:pPr lvl="1"/>
            <a:r>
              <a:rPr lang="cs-CZ" dirty="0"/>
              <a:t>Pohledávka přihlášeného </a:t>
            </a:r>
            <a:r>
              <a:rPr lang="cs-CZ" b="1" dirty="0"/>
              <a:t>věřitele</a:t>
            </a:r>
            <a:r>
              <a:rPr lang="cs-CZ" dirty="0"/>
              <a:t> se může opírat o exekuční titul; může ale také jít o </a:t>
            </a:r>
            <a:r>
              <a:rPr lang="cs-CZ" b="1" dirty="0"/>
              <a:t>nejudikátní</a:t>
            </a:r>
            <a:r>
              <a:rPr lang="cs-CZ" dirty="0"/>
              <a:t> pohledávku zajištěnou zástavním právem, zadržovacím právem nebo zajišťovacím převodem práva [§ 328b/4 g), § 336f OSŘ]</a:t>
            </a:r>
          </a:p>
          <a:p>
            <a:pPr lvl="1"/>
            <a:r>
              <a:rPr lang="cs-CZ" dirty="0"/>
              <a:t>Ve vztahu </a:t>
            </a:r>
            <a:r>
              <a:rPr lang="cs-CZ" b="1" dirty="0"/>
              <a:t>mezi oprávněnými a věřiteli</a:t>
            </a:r>
            <a:r>
              <a:rPr lang="cs-CZ" dirty="0"/>
              <a:t> navzájem platí, že pro ně </a:t>
            </a:r>
            <a:r>
              <a:rPr lang="cs-CZ" b="1" dirty="0"/>
              <a:t>není exekuční titul závazný</a:t>
            </a:r>
            <a:r>
              <a:rPr lang="cs-CZ" dirty="0"/>
              <a:t> (nedopadají na ně subjektivní meze právní moci)</a:t>
            </a:r>
          </a:p>
        </p:txBody>
      </p:sp>
    </p:spTree>
    <p:extLst>
      <p:ext uri="{BB962C8B-B14F-4D97-AF65-F5344CB8AC3E}">
        <p14:creationId xmlns:p14="http://schemas.microsoft.com/office/powerpoint/2010/main" val="289596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63A89-17B4-4CCF-95B7-525D5FAFC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Popírání pohledávek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2642A0-8817-45AC-B588-20A05A4D9B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r>
              <a:rPr lang="cs-CZ" dirty="0"/>
              <a:t>Oprávnění, věřitelé a v omezeném rozsahu i povinný mohou popírat</a:t>
            </a:r>
          </a:p>
          <a:p>
            <a:pPr lvl="1"/>
            <a:r>
              <a:rPr lang="cs-CZ" dirty="0"/>
              <a:t>Pravost pohledávky (tj. její existenci)</a:t>
            </a:r>
          </a:p>
          <a:p>
            <a:pPr lvl="1"/>
            <a:r>
              <a:rPr lang="cs-CZ" dirty="0"/>
              <a:t>Výši pohledávky</a:t>
            </a:r>
          </a:p>
          <a:p>
            <a:pPr lvl="1"/>
            <a:r>
              <a:rPr lang="cs-CZ" dirty="0"/>
              <a:t>Zařazení pohledávky do skupiny (srov. § 337c a § 338ZE OSŘ)</a:t>
            </a:r>
          </a:p>
          <a:p>
            <a:pPr lvl="1"/>
            <a:r>
              <a:rPr lang="cs-CZ" dirty="0"/>
              <a:t>Pořadí pohledávky</a:t>
            </a:r>
          </a:p>
          <a:p>
            <a:r>
              <a:rPr lang="cs-CZ" dirty="0"/>
              <a:t>Popírání pohledávky v rozvrhovém řízení = </a:t>
            </a:r>
            <a:r>
              <a:rPr lang="cs-CZ" b="1" dirty="0"/>
              <a:t>odpor</a:t>
            </a:r>
            <a:r>
              <a:rPr lang="cs-CZ" dirty="0"/>
              <a:t> proti pohledávce</a:t>
            </a:r>
          </a:p>
          <a:p>
            <a:r>
              <a:rPr lang="cs-CZ" dirty="0"/>
              <a:t>Návrh, kterým se odporuje = </a:t>
            </a:r>
            <a:r>
              <a:rPr lang="cs-CZ" b="1" dirty="0"/>
              <a:t>odporová žaloba </a:t>
            </a:r>
            <a:r>
              <a:rPr lang="cs-CZ" dirty="0"/>
              <a:t>(§ 267a OSŘ)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774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F2913-540C-4B73-BF72-0AF027BFF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Odporová žaloba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BD511-FCD0-4A03-9A9E-4429F937B9D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46246"/>
            <a:ext cx="10363826" cy="429323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Žalobce</a:t>
            </a:r>
          </a:p>
          <a:p>
            <a:pPr lvl="1"/>
            <a:r>
              <a:rPr lang="cs-CZ" dirty="0"/>
              <a:t>oprávněný, další oprávněný nebo věřitel, který tvrdí, že by mohl být z výtěžku exekuce uspokojen, kdyby popírané právo odpadlo</a:t>
            </a:r>
          </a:p>
          <a:p>
            <a:pPr lvl="1"/>
            <a:r>
              <a:rPr lang="cs-CZ" dirty="0"/>
              <a:t>povinný </a:t>
            </a:r>
          </a:p>
          <a:p>
            <a:r>
              <a:rPr lang="cs-CZ" b="1" dirty="0"/>
              <a:t>Žalovaný</a:t>
            </a:r>
          </a:p>
          <a:p>
            <a:pPr lvl="1"/>
            <a:r>
              <a:rPr lang="cs-CZ" dirty="0"/>
              <a:t>oprávněný, další oprávněný nebo věřitel, o jehož pohledávce žalobce tvrdí, že není pravá, nebo popírá její výši, zařazení do skupiny či pořadí</a:t>
            </a:r>
          </a:p>
          <a:p>
            <a:pPr lvl="1"/>
            <a:r>
              <a:rPr lang="cs-CZ" dirty="0"/>
              <a:t>nikdy ne povinný</a:t>
            </a:r>
          </a:p>
          <a:p>
            <a:r>
              <a:rPr lang="cs-CZ" b="1" dirty="0"/>
              <a:t>Žalobní petit</a:t>
            </a:r>
          </a:p>
          <a:p>
            <a:pPr lvl="1"/>
            <a:r>
              <a:rPr lang="cs-CZ" dirty="0"/>
              <a:t>Pohledávka určitého oprávněného (věřitele) </a:t>
            </a:r>
            <a:r>
              <a:rPr lang="cs-CZ" b="1" dirty="0"/>
              <a:t>nebude z výtěžku exekuce uspokojena </a:t>
            </a:r>
            <a:r>
              <a:rPr lang="cs-CZ" dirty="0"/>
              <a:t>vůbec, nebo v určité výši (skupině, pořadí)</a:t>
            </a:r>
          </a:p>
        </p:txBody>
      </p:sp>
    </p:spTree>
    <p:extLst>
      <p:ext uri="{BB962C8B-B14F-4D97-AF65-F5344CB8AC3E}">
        <p14:creationId xmlns:p14="http://schemas.microsoft.com/office/powerpoint/2010/main" val="35034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F5E0D-0704-4AD2-BC46-3202403F6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Odporový spor mezi oprávněnými a věřiteli navzájem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246B2A-8CBC-4F3F-BCA8-D963AF9A47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558642"/>
            <a:ext cx="10363826" cy="3232557"/>
          </a:xfrm>
        </p:spPr>
        <p:txBody>
          <a:bodyPr/>
          <a:lstStyle/>
          <a:p>
            <a:r>
              <a:rPr lang="cs-CZ" dirty="0"/>
              <a:t>Odporem žalobce popírá existenci (výši, skupinu, pořadí) pohledávky jiného oprávněného či věřitele vůči povinnému</a:t>
            </a:r>
          </a:p>
          <a:p>
            <a:r>
              <a:rPr lang="cs-CZ" dirty="0"/>
              <a:t>I když bude pohledávka žalovaného vůči povinnému přiznána </a:t>
            </a:r>
            <a:r>
              <a:rPr lang="cs-CZ" b="1" dirty="0"/>
              <a:t>exekučním titulem</a:t>
            </a:r>
            <a:r>
              <a:rPr lang="cs-CZ" dirty="0"/>
              <a:t>, </a:t>
            </a:r>
            <a:r>
              <a:rPr lang="cs-CZ" b="1" dirty="0"/>
              <a:t>žalobce jím není vázán</a:t>
            </a:r>
          </a:p>
          <a:p>
            <a:r>
              <a:rPr lang="cs-CZ" dirty="0"/>
              <a:t>V odporovém sporu se tak bude soud v podstatě (v odůvodnění rozsudku) </a:t>
            </a:r>
            <a:r>
              <a:rPr lang="cs-CZ" b="1" dirty="0"/>
              <a:t>zabývat věcnou správností exekučního titulu</a:t>
            </a:r>
          </a:p>
        </p:txBody>
      </p:sp>
    </p:spTree>
    <p:extLst>
      <p:ext uri="{BB962C8B-B14F-4D97-AF65-F5344CB8AC3E}">
        <p14:creationId xmlns:p14="http://schemas.microsoft.com/office/powerpoint/2010/main" val="258081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7914A-A492-4FD2-9495-1522F1F0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0EC5DD-9F7F-44A2-8C54-61AE5DE6F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cs-CZ" dirty="0"/>
              <a:t>V souvislosti s </a:t>
            </a:r>
            <a:r>
              <a:rPr lang="cs-CZ" b="1" dirty="0"/>
              <a:t>exekucí</a:t>
            </a:r>
            <a:r>
              <a:rPr lang="cs-CZ" dirty="0"/>
              <a:t> mohou vznikat </a:t>
            </a:r>
            <a:r>
              <a:rPr lang="cs-CZ" b="1" dirty="0"/>
              <a:t>spory o právo </a:t>
            </a:r>
            <a:r>
              <a:rPr lang="cs-CZ" dirty="0"/>
              <a:t>mezi</a:t>
            </a:r>
          </a:p>
          <a:p>
            <a:pPr lvl="1"/>
            <a:r>
              <a:rPr lang="cs-CZ" dirty="0"/>
              <a:t>oprávněným a povinným</a:t>
            </a:r>
          </a:p>
          <a:p>
            <a:pPr lvl="1"/>
            <a:r>
              <a:rPr lang="cs-CZ" dirty="0"/>
              <a:t>oprávněnými či dalšími věřiteli navzájem</a:t>
            </a:r>
          </a:p>
          <a:p>
            <a:pPr lvl="1"/>
            <a:r>
              <a:rPr lang="cs-CZ" dirty="0"/>
              <a:t>oprávněným a třetími osobami</a:t>
            </a:r>
          </a:p>
          <a:p>
            <a:r>
              <a:rPr lang="cs-CZ" b="1" dirty="0"/>
              <a:t>V jakém řízení </a:t>
            </a:r>
            <a:r>
              <a:rPr lang="cs-CZ" dirty="0"/>
              <a:t>mají být tyto spory projednávány?</a:t>
            </a:r>
          </a:p>
          <a:p>
            <a:pPr lvl="1"/>
            <a:r>
              <a:rPr lang="cs-CZ" dirty="0"/>
              <a:t>účelem nalézacího sporného řízení je řešení sporů o právo</a:t>
            </a:r>
          </a:p>
          <a:p>
            <a:pPr lvl="1"/>
            <a:r>
              <a:rPr lang="cs-CZ" dirty="0"/>
              <a:t>účelem exekučního řízení je nucená realizace práva na plnění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cs-CZ" dirty="0"/>
              <a:t> exekuční spory by měly být projednávány </a:t>
            </a:r>
            <a:r>
              <a:rPr lang="cs-CZ" b="1" dirty="0"/>
              <a:t>v nalézacím sporném procesu</a:t>
            </a:r>
            <a:r>
              <a:rPr lang="cs-CZ" dirty="0"/>
              <a:t>; exekuční řízení pro ně není svými pravidly ani účelem uzpůsobeno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cs-CZ" dirty="0"/>
              <a:t> má-li být exekuční spor výjimečně projednán v exekučním řízení </a:t>
            </a:r>
            <a:r>
              <a:rPr lang="cs-CZ" b="1" dirty="0"/>
              <a:t>(tzv. incidenční spor)</a:t>
            </a:r>
            <a:r>
              <a:rPr lang="cs-CZ" dirty="0"/>
              <a:t>, musí to výslovně stanovit zákon</a:t>
            </a:r>
          </a:p>
        </p:txBody>
      </p:sp>
    </p:spTree>
    <p:extLst>
      <p:ext uri="{BB962C8B-B14F-4D97-AF65-F5344CB8AC3E}">
        <p14:creationId xmlns:p14="http://schemas.microsoft.com/office/powerpoint/2010/main" val="174515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E395E-319D-4F58-B24E-2CC37340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Odporová žaloba povinného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50D1CF-F039-4525-BF5D-7B511352BA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14695"/>
            <a:ext cx="10363826" cy="4024788"/>
          </a:xfrm>
        </p:spPr>
        <p:txBody>
          <a:bodyPr>
            <a:normAutofit/>
          </a:bodyPr>
          <a:lstStyle/>
          <a:p>
            <a:r>
              <a:rPr lang="cs-CZ" dirty="0"/>
              <a:t>Povinný nemá právní zájem na tom, aby popíral </a:t>
            </a:r>
            <a:r>
              <a:rPr lang="cs-CZ" b="1" dirty="0"/>
              <a:t>skupinu nebo pořadí </a:t>
            </a:r>
            <a:r>
              <a:rPr lang="cs-CZ" dirty="0"/>
              <a:t>pohledávky</a:t>
            </a:r>
          </a:p>
          <a:p>
            <a:r>
              <a:rPr lang="cs-CZ" dirty="0"/>
              <a:t>Odpor Proti pohledávce oprávněného či dalšího oprávněného, popř. proti </a:t>
            </a:r>
            <a:r>
              <a:rPr lang="cs-CZ" b="1" dirty="0"/>
              <a:t>judikátní pohledávce </a:t>
            </a:r>
            <a:r>
              <a:rPr lang="cs-CZ" dirty="0"/>
              <a:t>přihlášeného věřitele</a:t>
            </a:r>
          </a:p>
          <a:p>
            <a:pPr lvl="1"/>
            <a:r>
              <a:rPr lang="cs-CZ" dirty="0"/>
              <a:t>Pohledávky oprávněných jsou stanoveny exekučním titulem</a:t>
            </a:r>
          </a:p>
          <a:p>
            <a:pPr lvl="1"/>
            <a:r>
              <a:rPr lang="cs-CZ" dirty="0"/>
              <a:t>Jejich </a:t>
            </a:r>
            <a:r>
              <a:rPr lang="cs-CZ" b="1" dirty="0"/>
              <a:t>pravost a výši </a:t>
            </a:r>
            <a:r>
              <a:rPr lang="cs-CZ" dirty="0"/>
              <a:t>lze proto popírat jenom z důvodů, který nastaly </a:t>
            </a:r>
            <a:r>
              <a:rPr lang="cs-CZ" b="1" dirty="0"/>
              <a:t>po</a:t>
            </a:r>
            <a:r>
              <a:rPr lang="cs-CZ" dirty="0"/>
              <a:t> vzniku exekučního titulu </a:t>
            </a:r>
          </a:p>
          <a:p>
            <a:r>
              <a:rPr lang="cs-CZ" dirty="0"/>
              <a:t>Odpor proti </a:t>
            </a:r>
            <a:r>
              <a:rPr lang="cs-CZ" b="1" dirty="0"/>
              <a:t>nejudikátní pohledávce </a:t>
            </a:r>
            <a:r>
              <a:rPr lang="cs-CZ" dirty="0"/>
              <a:t>přihlášeného věřitele</a:t>
            </a:r>
          </a:p>
          <a:p>
            <a:pPr lvl="1"/>
            <a:r>
              <a:rPr lang="cs-CZ" dirty="0"/>
              <a:t>Pohledávka není stanovena exekučním titulem, proto žalobce není omezen tak, jako v předchozím případě</a:t>
            </a:r>
          </a:p>
        </p:txBody>
      </p:sp>
    </p:spTree>
    <p:extLst>
      <p:ext uri="{BB962C8B-B14F-4D97-AF65-F5344CB8AC3E}">
        <p14:creationId xmlns:p14="http://schemas.microsoft.com/office/powerpoint/2010/main" val="101594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51ED6D1-D7DD-4B55-BF48-DC5FCB6A9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/>
              <a:t>Spory z lepšího práva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E1181C-2911-44D0-AD52-04FB49BE9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7182" y="643465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01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3F804-5CEA-4F48-B034-1E17C36D5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BFD1B-F9E9-4CFC-B0B3-4A19F6BC1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139193"/>
            <a:ext cx="10364452" cy="3652007"/>
          </a:xfrm>
        </p:spPr>
        <p:txBody>
          <a:bodyPr/>
          <a:lstStyle/>
          <a:p>
            <a:r>
              <a:rPr lang="cs-CZ" dirty="0"/>
              <a:t>Uplatní se v situacích, kdy </a:t>
            </a:r>
          </a:p>
          <a:p>
            <a:pPr lvl="1"/>
            <a:r>
              <a:rPr lang="cs-CZ" dirty="0"/>
              <a:t>v rozvrhu byla dána </a:t>
            </a:r>
            <a:r>
              <a:rPr lang="cs-CZ" b="1" dirty="0"/>
              <a:t>neoprávněně přednost některému z oprávněných</a:t>
            </a:r>
            <a:r>
              <a:rPr lang="cs-CZ" dirty="0"/>
              <a:t>, a v důsledku toho se na jiného </a:t>
            </a:r>
            <a:r>
              <a:rPr lang="cs-CZ" b="1" dirty="0"/>
              <a:t>oprávněného nedostalo tolik, kolik se dostat mělo</a:t>
            </a:r>
            <a:r>
              <a:rPr lang="cs-CZ" dirty="0"/>
              <a:t>, a současně</a:t>
            </a:r>
          </a:p>
          <a:p>
            <a:pPr lvl="1"/>
            <a:r>
              <a:rPr lang="cs-CZ" dirty="0"/>
              <a:t>tento </a:t>
            </a:r>
            <a:r>
              <a:rPr lang="cs-CZ" b="1" dirty="0"/>
              <a:t>oprávněný nepodal včas odpor</a:t>
            </a:r>
            <a:r>
              <a:rPr lang="cs-CZ" dirty="0"/>
              <a:t>, a rozvrh byl proto realizován</a:t>
            </a:r>
          </a:p>
          <a:p>
            <a:r>
              <a:rPr lang="cs-CZ" b="1" dirty="0"/>
              <a:t>Žalobce</a:t>
            </a:r>
          </a:p>
          <a:p>
            <a:pPr lvl="1"/>
            <a:r>
              <a:rPr lang="cs-CZ" dirty="0"/>
              <a:t>oprávněný nebo přihlášený věřitel, který byl vyloučen z uspokojení svého práva</a:t>
            </a:r>
          </a:p>
          <a:p>
            <a:r>
              <a:rPr lang="cs-CZ" b="1" dirty="0"/>
              <a:t>Žalovaný</a:t>
            </a:r>
          </a:p>
          <a:p>
            <a:pPr lvl="1"/>
            <a:r>
              <a:rPr lang="cs-CZ" dirty="0"/>
              <a:t>ten účastník rozvrhu, který byl na úkor žalobce neprávem uspokojen</a:t>
            </a:r>
          </a:p>
        </p:txBody>
      </p:sp>
    </p:spTree>
    <p:extLst>
      <p:ext uri="{BB962C8B-B14F-4D97-AF65-F5344CB8AC3E}">
        <p14:creationId xmlns:p14="http://schemas.microsoft.com/office/powerpoint/2010/main" val="173896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213D5-CE21-43E4-9CD3-1044DD71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žaloby z lepšího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AE5F0-0223-4E57-A3AB-220EF824E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Žalobní petit</a:t>
            </a:r>
          </a:p>
          <a:p>
            <a:pPr lvl="1"/>
            <a:r>
              <a:rPr lang="cs-CZ" dirty="0"/>
              <a:t>zaplacení částky, která byla žalovanému v rozvrhu neprávem přiznána a vyplacena, a která měla připadnout žalobci</a:t>
            </a:r>
          </a:p>
          <a:p>
            <a:r>
              <a:rPr lang="cs-CZ" b="1" dirty="0"/>
              <a:t>Povaha žaloby</a:t>
            </a:r>
          </a:p>
          <a:p>
            <a:pPr lvl="1"/>
            <a:r>
              <a:rPr lang="cs-CZ" dirty="0"/>
              <a:t>exekuční žaloba</a:t>
            </a:r>
          </a:p>
          <a:p>
            <a:pPr lvl="1"/>
            <a:r>
              <a:rPr lang="cs-CZ" dirty="0"/>
              <a:t>právní důvod žaloby nespočívá v hmotném právu</a:t>
            </a:r>
          </a:p>
          <a:p>
            <a:pPr lvl="1"/>
            <a:r>
              <a:rPr lang="cs-CZ" dirty="0"/>
              <a:t>opírá se o porušení pravidel exekučního práva: žalobce byl při rozvrhu neprávem vyloučen z uspokojení</a:t>
            </a:r>
          </a:p>
        </p:txBody>
      </p:sp>
    </p:spTree>
    <p:extLst>
      <p:ext uri="{BB962C8B-B14F-4D97-AF65-F5344CB8AC3E}">
        <p14:creationId xmlns:p14="http://schemas.microsoft.com/office/powerpoint/2010/main" val="15260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E50CAEE-CAC0-4F18-9593-F09A3338C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2DA77D5-12C4-446D-AC72-A514960A55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8199690" y="290557"/>
            <a:ext cx="3992310" cy="39055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E04E4F-6B32-4651-ACE0-DACABF1FC2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0" t="1120" r="54326" b="73832"/>
          <a:stretch/>
        </p:blipFill>
        <p:spPr>
          <a:xfrm>
            <a:off x="4581330" y="0"/>
            <a:ext cx="6762408" cy="286776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9D990D5-5A30-4586-B897-FD2714A88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2213361"/>
            <a:ext cx="6247721" cy="22048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/>
              <a:t>Exekuční spory projednávané v exekučním řízení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ED96CD-BEA1-4719-821A-91EA57A19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6934" y="4418176"/>
            <a:ext cx="6247721" cy="126420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200">
                <a:solidFill>
                  <a:schemeClr val="tx1">
                    <a:lumMod val="50000"/>
                    <a:lumOff val="50000"/>
                  </a:schemeClr>
                </a:solidFill>
              </a:rPr>
              <a:t>Část III.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3D4F2B0-7771-46FC-9763-240E8F55F1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3" t="81531" r="19879"/>
          <a:stretch/>
        </p:blipFill>
        <p:spPr>
          <a:xfrm>
            <a:off x="10246407" y="5429242"/>
            <a:ext cx="1945594" cy="1428758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164F387-6750-4AFF-8A10-65C64D31EC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9795659" y="4064996"/>
            <a:ext cx="2716669" cy="1658803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70752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78B9F61-C0B8-4545-84B9-D4510321C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/>
              <a:t>Opoziční spory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2DED8A-8D06-4D44-A795-92D92CAC5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7182" y="643465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71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A38AA-1E0F-44E6-A65A-90D332EC1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 opozičního sporu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D003D3-C703-4873-BFA6-FFC0657860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576505"/>
          </a:xfrm>
        </p:spPr>
        <p:txBody>
          <a:bodyPr/>
          <a:lstStyle/>
          <a:p>
            <a:r>
              <a:rPr lang="cs-CZ" dirty="0"/>
              <a:t>Předmětem řízení je </a:t>
            </a:r>
            <a:r>
              <a:rPr lang="cs-CZ" b="1" dirty="0"/>
              <a:t>nepřípustnost exekuce</a:t>
            </a:r>
            <a:r>
              <a:rPr lang="cs-CZ" dirty="0"/>
              <a:t> způsobená tím, že </a:t>
            </a:r>
            <a:r>
              <a:rPr lang="cs-CZ" b="1" dirty="0"/>
              <a:t>po</a:t>
            </a:r>
            <a:r>
              <a:rPr lang="cs-CZ" dirty="0"/>
              <a:t> vzniku exekučního titul </a:t>
            </a:r>
            <a:r>
              <a:rPr lang="cs-CZ" b="1" dirty="0"/>
              <a:t>zaniklo právo</a:t>
            </a:r>
            <a:r>
              <a:rPr lang="cs-CZ" dirty="0"/>
              <a:t> jím přiznané</a:t>
            </a:r>
          </a:p>
          <a:p>
            <a:pPr lvl="1"/>
            <a:r>
              <a:rPr lang="cs-CZ" dirty="0"/>
              <a:t>Např. splnění, započtení a jiné způsoby zániku závazku</a:t>
            </a:r>
          </a:p>
          <a:p>
            <a:pPr lvl="1"/>
            <a:r>
              <a:rPr lang="cs-CZ" dirty="0"/>
              <a:t>Skutečnosti nastalé </a:t>
            </a:r>
            <a:r>
              <a:rPr lang="cs-CZ" b="1" dirty="0"/>
              <a:t>před</a:t>
            </a:r>
            <a:r>
              <a:rPr lang="cs-CZ" dirty="0"/>
              <a:t> vznikem exekučního titulu měly být uplatněny v řízení předcházejícím jeho vydání</a:t>
            </a:r>
          </a:p>
          <a:p>
            <a:pPr lvl="1"/>
            <a:r>
              <a:rPr lang="cs-CZ" dirty="0"/>
              <a:t>Výjimka: kontumační rozsudky (koncepčně zcela nesprávné)</a:t>
            </a:r>
          </a:p>
          <a:p>
            <a:r>
              <a:rPr lang="cs-CZ" dirty="0"/>
              <a:t>Uplatňuje se </a:t>
            </a:r>
            <a:r>
              <a:rPr lang="cs-CZ" b="1" dirty="0"/>
              <a:t>návrhem na zastavení exekuce </a:t>
            </a:r>
            <a:r>
              <a:rPr lang="cs-CZ" dirty="0"/>
              <a:t>dle § 268/1 g) OSŘ a projednává se v exekučním řízení jako </a:t>
            </a:r>
            <a:r>
              <a:rPr lang="cs-CZ" b="1" dirty="0"/>
              <a:t>incidenční spor</a:t>
            </a:r>
          </a:p>
        </p:txBody>
      </p:sp>
    </p:spTree>
    <p:extLst>
      <p:ext uri="{BB962C8B-B14F-4D97-AF65-F5344CB8AC3E}">
        <p14:creationId xmlns:p14="http://schemas.microsoft.com/office/powerpoint/2010/main" val="239631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368B66A-5C14-4CAE-A695-65797EAD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/>
              <a:t>Impugnační spory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773547-8E5A-4FFB-B97F-6F0108E89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7182" y="643465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2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EFE8F-4040-44E6-B1FE-E76005B6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</a:t>
            </a:r>
            <a:r>
              <a:rPr lang="cs-CZ" dirty="0" err="1"/>
              <a:t>impugnačního</a:t>
            </a:r>
            <a:r>
              <a:rPr lang="cs-CZ" dirty="0"/>
              <a:t> sporu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409FC-DFAA-4C39-846A-0290B57656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38525"/>
            <a:ext cx="10363826" cy="4127383"/>
          </a:xfrm>
        </p:spPr>
        <p:txBody>
          <a:bodyPr>
            <a:normAutofit/>
          </a:bodyPr>
          <a:lstStyle/>
          <a:p>
            <a:r>
              <a:rPr lang="cs-CZ" dirty="0"/>
              <a:t>V </a:t>
            </a:r>
            <a:r>
              <a:rPr lang="cs-CZ" dirty="0" err="1"/>
              <a:t>impugnačním</a:t>
            </a:r>
            <a:r>
              <a:rPr lang="cs-CZ" dirty="0"/>
              <a:t> sporu se soud zabývá </a:t>
            </a:r>
            <a:r>
              <a:rPr lang="cs-CZ" b="1" dirty="0"/>
              <a:t>nepřípustností exekuce z jiných důvodů</a:t>
            </a:r>
            <a:r>
              <a:rPr lang="cs-CZ" dirty="0"/>
              <a:t>, než které jsou výslovně uvedeny v § 268/1 a) – g) OSŘ</a:t>
            </a:r>
          </a:p>
          <a:p>
            <a:r>
              <a:rPr lang="cs-CZ" b="1" dirty="0"/>
              <a:t>Příklady</a:t>
            </a:r>
          </a:p>
          <a:p>
            <a:pPr lvl="1"/>
            <a:r>
              <a:rPr lang="cs-CZ" dirty="0"/>
              <a:t>Pohledávka přiznaná exekučním titulem se promlčela</a:t>
            </a:r>
          </a:p>
          <a:p>
            <a:pPr lvl="1"/>
            <a:r>
              <a:rPr lang="cs-CZ" dirty="0"/>
              <a:t>Listina doplňující exekuční titul podle § 256 nebo § 262 OSŘ, která nemá povahu rozhodnutí, je věcně nesprávná</a:t>
            </a:r>
          </a:p>
          <a:p>
            <a:pPr lvl="1"/>
            <a:r>
              <a:rPr lang="cs-CZ" dirty="0"/>
              <a:t>Spoluvlastníci se po vydání exekučního titulu dohodli na jiném rozdělení společné věci</a:t>
            </a:r>
          </a:p>
          <a:p>
            <a:pPr lvl="1"/>
            <a:r>
              <a:rPr lang="cs-CZ" dirty="0"/>
              <a:t>Nepravdivost tvrzení oprávněného, že povinný porušil povinnost uloženou exekučním titulem, jde-li o exekuci provedením prací a výkonů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24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E0AA0-31D8-4334-A224-2C54A14B8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Impugnační</a:t>
            </a:r>
            <a:r>
              <a:rPr lang="cs-CZ" dirty="0"/>
              <a:t> návrh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2FF0A1-3408-4F9E-B05A-14015A6A8AE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r>
              <a:rPr lang="cs-CZ" dirty="0" err="1"/>
              <a:t>Impugnace</a:t>
            </a:r>
            <a:r>
              <a:rPr lang="cs-CZ" dirty="0"/>
              <a:t> se uplatňuje </a:t>
            </a:r>
            <a:r>
              <a:rPr lang="cs-CZ" b="1" dirty="0"/>
              <a:t>návrhem na zastavení exekuce </a:t>
            </a:r>
            <a:r>
              <a:rPr lang="cs-CZ" dirty="0"/>
              <a:t>podle § 268/1 h) OSŘ</a:t>
            </a:r>
          </a:p>
          <a:p>
            <a:r>
              <a:rPr lang="cs-CZ" dirty="0"/>
              <a:t>O návrhu se rozhoduje v </a:t>
            </a:r>
            <a:r>
              <a:rPr lang="cs-CZ" b="1" dirty="0"/>
              <a:t>exekučním řízení</a:t>
            </a:r>
            <a:r>
              <a:rPr lang="cs-CZ" dirty="0"/>
              <a:t>, tj. jde o </a:t>
            </a:r>
            <a:r>
              <a:rPr lang="cs-CZ" b="1" dirty="0"/>
              <a:t>incidenční spor</a:t>
            </a:r>
          </a:p>
        </p:txBody>
      </p:sp>
    </p:spTree>
    <p:extLst>
      <p:ext uri="{BB962C8B-B14F-4D97-AF65-F5344CB8AC3E}">
        <p14:creationId xmlns:p14="http://schemas.microsoft.com/office/powerpoint/2010/main" val="123595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F39EE-8DE8-4DF0-B983-224FD8B01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je spor projednávaný v nalézacím řízení exekučním sporem?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515C54-9B37-48BF-86A6-139AD48A4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 </a:t>
            </a:r>
            <a:r>
              <a:rPr lang="cs-CZ" b="1" dirty="0"/>
              <a:t>exekuční spor </a:t>
            </a:r>
            <a:r>
              <a:rPr lang="cs-CZ" dirty="0"/>
              <a:t>jde tehdy, pokud</a:t>
            </a:r>
          </a:p>
          <a:p>
            <a:pPr lvl="1"/>
            <a:r>
              <a:rPr lang="cs-CZ" dirty="0"/>
              <a:t>má přímý vztah ke konkrétnímu exekučnímu řízení</a:t>
            </a:r>
          </a:p>
          <a:p>
            <a:pPr lvl="1"/>
            <a:r>
              <a:rPr lang="cs-CZ" dirty="0"/>
              <a:t>je na tomto exekučním řízení plně závislý a bez něj ztrácí smysl a význam</a:t>
            </a:r>
          </a:p>
          <a:p>
            <a:r>
              <a:rPr lang="cs-CZ" dirty="0"/>
              <a:t>Příklad </a:t>
            </a:r>
            <a:r>
              <a:rPr lang="cs-CZ" b="1" dirty="0"/>
              <a:t>excindační žaloby</a:t>
            </a:r>
          </a:p>
          <a:p>
            <a:pPr lvl="1"/>
            <a:r>
              <a:rPr lang="cs-CZ" dirty="0"/>
              <a:t>má význam jenom v souvislosti s konkrétním exekučním řízením, v němž byla postižena věc třetí osoby, a nikoliv povinného</a:t>
            </a:r>
          </a:p>
          <a:p>
            <a:pPr lvl="1"/>
            <a:r>
              <a:rPr lang="cs-CZ" dirty="0"/>
              <a:t>třetí osoba se jí domáhá, aby její věc byla vyloučena z exekuce</a:t>
            </a:r>
          </a:p>
          <a:p>
            <a:r>
              <a:rPr lang="cs-CZ" dirty="0"/>
              <a:t>Nikoliv např.</a:t>
            </a:r>
          </a:p>
          <a:p>
            <a:pPr lvl="1"/>
            <a:r>
              <a:rPr lang="cs-CZ" dirty="0"/>
              <a:t>spor o určení vlastnického práva</a:t>
            </a:r>
          </a:p>
        </p:txBody>
      </p:sp>
    </p:spTree>
    <p:extLst>
      <p:ext uri="{BB962C8B-B14F-4D97-AF65-F5344CB8AC3E}">
        <p14:creationId xmlns:p14="http://schemas.microsoft.com/office/powerpoint/2010/main" val="208436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68B1A5D-D590-49E6-8276-F78B6FD43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/>
              <a:t>Exekuční spory o rozsah postižení majetku v SJM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6F9940-D22E-4F66-A70E-70643495A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7182" y="643465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04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17B28-C4DA-474B-A6DA-C53FDC15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8A07F-FBC0-493E-9057-0D670DB33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K postižení majetku v SJM a k ochraně a obraně manžela povinného viz přednáška Subjekty exekučního řízení</a:t>
            </a:r>
          </a:p>
        </p:txBody>
      </p:sp>
    </p:spTree>
    <p:extLst>
      <p:ext uri="{BB962C8B-B14F-4D97-AF65-F5344CB8AC3E}">
        <p14:creationId xmlns:p14="http://schemas.microsoft.com/office/powerpoint/2010/main" val="50385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E50CAEE-CAC0-4F18-9593-F09A3338C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2DA77D5-12C4-446D-AC72-A514960A55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8199690" y="290557"/>
            <a:ext cx="3992310" cy="39055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E04E4F-6B32-4651-ACE0-DACABF1FC2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0" t="1120" r="54326" b="73832"/>
          <a:stretch/>
        </p:blipFill>
        <p:spPr>
          <a:xfrm>
            <a:off x="4581330" y="0"/>
            <a:ext cx="6762408" cy="286776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89EAAF8-EAB5-47DC-A8AD-2E36EBD26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2213361"/>
            <a:ext cx="6247721" cy="22048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 dirty="0" err="1"/>
              <a:t>Exekuční</a:t>
            </a:r>
            <a:r>
              <a:rPr lang="en-US" sz="4800" dirty="0"/>
              <a:t> </a:t>
            </a:r>
            <a:r>
              <a:rPr lang="en-US" sz="4800" dirty="0" err="1"/>
              <a:t>spory</a:t>
            </a:r>
            <a:r>
              <a:rPr lang="en-US" sz="4800" dirty="0"/>
              <a:t> </a:t>
            </a:r>
            <a:r>
              <a:rPr lang="en-US" sz="4800" dirty="0" err="1"/>
              <a:t>dle</a:t>
            </a:r>
            <a:r>
              <a:rPr lang="en-US" sz="4800" dirty="0"/>
              <a:t> 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en-US" sz="4800" dirty="0"/>
              <a:t>§</a:t>
            </a:r>
            <a:r>
              <a:rPr lang="cs-CZ" sz="4800" dirty="0"/>
              <a:t> </a:t>
            </a:r>
            <a:r>
              <a:rPr lang="en-US" sz="4800" dirty="0"/>
              <a:t>351a OSŘ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A050F1-B566-4165-9F5B-B09EB7AF1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6934" y="4418176"/>
            <a:ext cx="6247721" cy="126420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sz="2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3D4F2B0-7771-46FC-9763-240E8F55F1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3" t="81531" r="19879"/>
          <a:stretch/>
        </p:blipFill>
        <p:spPr>
          <a:xfrm>
            <a:off x="10246407" y="5429242"/>
            <a:ext cx="1945594" cy="1428758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164F387-6750-4AFF-8A10-65C64D31EC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9795659" y="4064996"/>
            <a:ext cx="2716669" cy="1658803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3838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72866-ABA8-4114-B0C3-BA089FA2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FDB64-92C7-4B3F-95B2-3BB29C07E8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45578"/>
            <a:ext cx="10363826" cy="439390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Situace</a:t>
            </a:r>
          </a:p>
          <a:p>
            <a:pPr lvl="1"/>
            <a:r>
              <a:rPr lang="cs-CZ" dirty="0"/>
              <a:t>Povinnost k nepeněžitému plnění, uložená exekučním titulem, byla dobrovolně či v exekuci splněna</a:t>
            </a:r>
          </a:p>
          <a:p>
            <a:pPr lvl="1"/>
            <a:r>
              <a:rPr lang="cs-CZ" dirty="0"/>
              <a:t>povinný následně způsobil změnu tohoto stavu</a:t>
            </a:r>
          </a:p>
          <a:p>
            <a:pPr lvl="1"/>
            <a:r>
              <a:rPr lang="cs-CZ" dirty="0"/>
              <a:t>Např. Soud ve sporu o ochranu osobnosti uložil žalovanému, aby z výkladní skříně svého fotoateliéru odstranil fotografii žalobce; žalovaný tak učinil, ale po nějaké době ji dal zpět</a:t>
            </a:r>
          </a:p>
          <a:p>
            <a:r>
              <a:rPr lang="cs-CZ" dirty="0"/>
              <a:t>Soud v usnesení o nařízení exekuce</a:t>
            </a:r>
          </a:p>
          <a:p>
            <a:pPr lvl="1"/>
            <a:r>
              <a:rPr lang="cs-CZ" dirty="0"/>
              <a:t>povolí oprávněnému, aby se na náklady povinného postaral o obnovení předešlého stavu</a:t>
            </a:r>
          </a:p>
          <a:p>
            <a:pPr lvl="1"/>
            <a:r>
              <a:rPr lang="cs-CZ" dirty="0"/>
              <a:t>Uvede, jakým způsobem se tak má být předešlý stav obnoven</a:t>
            </a:r>
          </a:p>
          <a:p>
            <a:r>
              <a:rPr lang="cs-CZ" dirty="0"/>
              <a:t>na žádost oprávněného soud pověří provedením úkonů vykonavatele</a:t>
            </a:r>
          </a:p>
          <a:p>
            <a:r>
              <a:rPr lang="cs-CZ" dirty="0"/>
              <a:t>Povinný se může bránit tím, že </a:t>
            </a:r>
            <a:r>
              <a:rPr lang="cs-CZ" b="1" dirty="0"/>
              <a:t>exekuce je nepřípustná, neboť předešlý stav nezměnil </a:t>
            </a:r>
            <a:r>
              <a:rPr lang="cs-CZ" dirty="0"/>
              <a:t>(tím vzniká spor o přípustnost exekuce)</a:t>
            </a:r>
          </a:p>
        </p:txBody>
      </p:sp>
    </p:spTree>
    <p:extLst>
      <p:ext uri="{BB962C8B-B14F-4D97-AF65-F5344CB8AC3E}">
        <p14:creationId xmlns:p14="http://schemas.microsoft.com/office/powerpoint/2010/main" val="369902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818A4DB-CBF6-47B2-9429-668E2183F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900104-C0D7-416B-B823-BE3EF6D96ED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Fiala, J. Spory vznikající z podnětu výkonu rozhodnutí (exekuční spory). Praha : Universita Karlova, 1972</a:t>
            </a:r>
          </a:p>
          <a:p>
            <a:r>
              <a:rPr lang="cs-CZ" dirty="0"/>
              <a:t>Macur, J. Kurs občanského práva procesního. Exekuční právo. Praha : C. H. Beck, 1998</a:t>
            </a:r>
          </a:p>
        </p:txBody>
      </p:sp>
    </p:spTree>
    <p:extLst>
      <p:ext uri="{BB962C8B-B14F-4D97-AF65-F5344CB8AC3E}">
        <p14:creationId xmlns:p14="http://schemas.microsoft.com/office/powerpoint/2010/main" val="49964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5C5C7-0173-4DB1-B9BC-328129F8D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exekučních sporů projednávaných v nalézacím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ED56A-DD3E-454A-9C35-DF4CD34D6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Před zahájením exekučního řízení</a:t>
            </a:r>
          </a:p>
          <a:p>
            <a:pPr lvl="1"/>
            <a:r>
              <a:rPr lang="cs-CZ" dirty="0"/>
              <a:t>spory o doplnění exekučního titulu podle § 256/1 a § 262/1 OSŘ</a:t>
            </a:r>
          </a:p>
          <a:p>
            <a:r>
              <a:rPr lang="cs-CZ" b="1" dirty="0"/>
              <a:t>Během exekučního řízení</a:t>
            </a:r>
          </a:p>
          <a:p>
            <a:pPr lvl="1"/>
            <a:r>
              <a:rPr lang="cs-CZ" dirty="0"/>
              <a:t>spory o doplnění exekučního titulu, došlo-li ke změně oprávněného nebo povinného až po zahájení řízení</a:t>
            </a:r>
          </a:p>
          <a:p>
            <a:pPr lvl="1"/>
            <a:r>
              <a:rPr lang="cs-CZ" dirty="0"/>
              <a:t>excindační spory</a:t>
            </a:r>
          </a:p>
          <a:p>
            <a:pPr lvl="1"/>
            <a:r>
              <a:rPr lang="cs-CZ" dirty="0"/>
              <a:t>poddlužnické spory</a:t>
            </a:r>
          </a:p>
          <a:p>
            <a:pPr lvl="1"/>
            <a:r>
              <a:rPr lang="cs-CZ" dirty="0"/>
              <a:t>odporové spory</a:t>
            </a:r>
          </a:p>
          <a:p>
            <a:r>
              <a:rPr lang="cs-CZ" b="1" dirty="0"/>
              <a:t>Po skončení exekučního řízení</a:t>
            </a:r>
          </a:p>
          <a:p>
            <a:pPr lvl="1"/>
            <a:r>
              <a:rPr lang="cs-CZ" dirty="0"/>
              <a:t>spory z lepšího práva</a:t>
            </a:r>
          </a:p>
        </p:txBody>
      </p:sp>
    </p:spTree>
    <p:extLst>
      <p:ext uri="{BB962C8B-B14F-4D97-AF65-F5344CB8AC3E}">
        <p14:creationId xmlns:p14="http://schemas.microsoft.com/office/powerpoint/2010/main" val="39117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887A8-DA0E-449F-A604-8D7FF2B64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Incidenční spory a incidenční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A4F5D3-CC64-42C5-AD9C-B28FC2E1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40766"/>
            <a:ext cx="10364452" cy="4376057"/>
          </a:xfrm>
        </p:spPr>
        <p:txBody>
          <a:bodyPr>
            <a:normAutofit/>
          </a:bodyPr>
          <a:lstStyle/>
          <a:p>
            <a:r>
              <a:rPr lang="cs-CZ" dirty="0"/>
              <a:t>Exekuční spor, který je projednáván v exekučním řízení, se označuje jako </a:t>
            </a:r>
            <a:r>
              <a:rPr lang="cs-CZ" b="1" dirty="0"/>
              <a:t>incidenční spor</a:t>
            </a:r>
          </a:p>
          <a:p>
            <a:r>
              <a:rPr lang="cs-CZ" dirty="0"/>
              <a:t>Ta část exekučního řízení, která slouží k projednání incidenčního sporu, se označuje jako </a:t>
            </a:r>
            <a:r>
              <a:rPr lang="cs-CZ" b="1" dirty="0"/>
              <a:t>incidenční řízení</a:t>
            </a:r>
            <a:endParaRPr lang="cs-CZ" dirty="0"/>
          </a:p>
          <a:p>
            <a:r>
              <a:rPr lang="cs-CZ" dirty="0"/>
              <a:t>V incidenčním řízení se projednává </a:t>
            </a:r>
            <a:r>
              <a:rPr lang="cs-CZ" b="1" dirty="0"/>
              <a:t>spor o právo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cs-CZ" dirty="0"/>
              <a:t> uplatní se zásady nalézacího sporného řízení, zejm. dispoziční a projednací zásada</a:t>
            </a:r>
          </a:p>
          <a:p>
            <a:r>
              <a:rPr lang="cs-CZ" dirty="0"/>
              <a:t>Incidenční spor se projednává v </a:t>
            </a:r>
            <a:r>
              <a:rPr lang="cs-CZ" b="1" dirty="0"/>
              <a:t>exekučním řízení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cs-CZ" dirty="0"/>
              <a:t> nelze použít ta pravidla sporného řízení, která jsou vyloučena výslovně nebo z povahy věci (§ 254/2 OSŘ; dále je vyloučena vedlejší intervence, rozhodování formou rozsudku, vzájemná žaloba, smír, neuplatní se tzv. koncentrace řízení)</a:t>
            </a:r>
          </a:p>
          <a:p>
            <a:pPr lvl="1">
              <a:buFont typeface="Symbol" panose="05050102010706020507" pitchFamily="18" charset="2"/>
              <a:buChar char="Þ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63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0122B-C3A8-421A-B48C-9810A67DF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spory projednávané v incidenčním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CFB8EA-F116-4D12-A8B1-3CBFAB794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Opoziční spory</a:t>
            </a:r>
          </a:p>
          <a:p>
            <a:r>
              <a:rPr lang="cs-CZ" dirty="0" err="1"/>
              <a:t>Impugnační</a:t>
            </a:r>
            <a:r>
              <a:rPr lang="cs-CZ" dirty="0"/>
              <a:t> spory</a:t>
            </a:r>
          </a:p>
          <a:p>
            <a:r>
              <a:rPr lang="cs-CZ" dirty="0"/>
              <a:t>Spory o rozsah postižení majetku v SJM dle § 262b/1 OSŘ</a:t>
            </a:r>
          </a:p>
          <a:p>
            <a:r>
              <a:rPr lang="cs-CZ" dirty="0"/>
              <a:t>Spory dle § 351a OSŘ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14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E50CAEE-CAC0-4F18-9593-F09A3338C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2DA77D5-12C4-446D-AC72-A514960A55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8199690" y="290557"/>
            <a:ext cx="3992310" cy="39055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E04E4F-6B32-4651-ACE0-DACABF1FC2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0" t="1120" r="54326" b="73832"/>
          <a:stretch/>
        </p:blipFill>
        <p:spPr>
          <a:xfrm>
            <a:off x="4581330" y="0"/>
            <a:ext cx="6762408" cy="286776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3F04B9F-08A2-469C-9FD1-AEA95CCC7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2213361"/>
            <a:ext cx="6247721" cy="22048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/>
              <a:t>Exekuční spory projednávané v nalézacím řízení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B4B0B5-07B7-4632-BE56-A72A31900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6934" y="4418176"/>
            <a:ext cx="6247721" cy="126420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200">
                <a:solidFill>
                  <a:schemeClr val="tx1">
                    <a:lumMod val="50000"/>
                    <a:lumOff val="50000"/>
                  </a:schemeClr>
                </a:solidFill>
              </a:rPr>
              <a:t>Část II.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3D4F2B0-7771-46FC-9763-240E8F55F1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3" t="81531" r="19879"/>
          <a:stretch/>
        </p:blipFill>
        <p:spPr>
          <a:xfrm>
            <a:off x="10246407" y="5429242"/>
            <a:ext cx="1945594" cy="1428758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164F387-6750-4AFF-8A10-65C64D31EC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9795659" y="4064996"/>
            <a:ext cx="2716669" cy="1658803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40590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3130</Words>
  <Application>Microsoft Office PowerPoint</Application>
  <PresentationFormat>Širokoúhlá obrazovka</PresentationFormat>
  <Paragraphs>316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8" baseType="lpstr">
      <vt:lpstr>Arial</vt:lpstr>
      <vt:lpstr>Symbol</vt:lpstr>
      <vt:lpstr>Tw Cen MT</vt:lpstr>
      <vt:lpstr>Kapka</vt:lpstr>
      <vt:lpstr>Exekuční spory</vt:lpstr>
      <vt:lpstr>Přehled výkladu</vt:lpstr>
      <vt:lpstr>Obecné výklady</vt:lpstr>
      <vt:lpstr>Základní východiska</vt:lpstr>
      <vt:lpstr>Kdy je spor projednávaný v nalézacím řízení exekučním sporem?</vt:lpstr>
      <vt:lpstr>Přehled exekučních sporů projednávaných v nalézacím řízení</vt:lpstr>
      <vt:lpstr>Incidenční spory a incidenční řízení</vt:lpstr>
      <vt:lpstr>Exekuční spory projednávané v incidenčním řízení</vt:lpstr>
      <vt:lpstr>Exekuční spory projednávané v nalézacím řízení</vt:lpstr>
      <vt:lpstr>Exekuční spory o doplnění exekučního titulu</vt:lpstr>
      <vt:lpstr>Přehled sporů o doplnění exekučního titulu</vt:lpstr>
      <vt:lpstr>Doplnění exekučního titulu vázaného na podmínku</vt:lpstr>
      <vt:lpstr>Žaloba o doplnění exekučního titulu</vt:lpstr>
      <vt:lpstr>Doplnění exekučního titulu vázaného na vzájemnou povinnost</vt:lpstr>
      <vt:lpstr>Doplnění exekučního titulu při změně oprávněného</vt:lpstr>
      <vt:lpstr>Žaloba v případě změny oprávněného či povinného</vt:lpstr>
      <vt:lpstr>Excindační spory</vt:lpstr>
      <vt:lpstr>Postižení hmotných předmětů</vt:lpstr>
      <vt:lpstr>Obrana třetí osoby</vt:lpstr>
      <vt:lpstr>Excindační žaloba</vt:lpstr>
      <vt:lpstr>Žalobní petit</vt:lpstr>
      <vt:lpstr>Povaha excindační žaloby</vt:lpstr>
      <vt:lpstr>Excindační žaloba a dražba</vt:lpstr>
      <vt:lpstr>Poddlužnické spory</vt:lpstr>
      <vt:lpstr>Specifika postižení pohledávek</vt:lpstr>
      <vt:lpstr>Schéma</vt:lpstr>
      <vt:lpstr>Úkojné právo – obsah a povaha</vt:lpstr>
      <vt:lpstr>Přikázání pohledávky k vybrání X k placení</vt:lpstr>
      <vt:lpstr>Dva způsoby realizace úkojného práva</vt:lpstr>
      <vt:lpstr>Poddlužnický spor</vt:lpstr>
      <vt:lpstr>Projevy povahy úkojného práva</vt:lpstr>
      <vt:lpstr>Poddlužnická žaloba v souvislostí s exekucí srážkami ze mzdy</vt:lpstr>
      <vt:lpstr>Poddlužnická žaloba v souvislosti s přikázáním pohledávky z účtu</vt:lpstr>
      <vt:lpstr>Poddlužnická žaloba v souvislosti s přikázáním jiných peněžitých pohledávek</vt:lpstr>
      <vt:lpstr>Odporové spory</vt:lpstr>
      <vt:lpstr>Rozvrhové řízení</vt:lpstr>
      <vt:lpstr>Popírání pohledávek</vt:lpstr>
      <vt:lpstr>Odporová žaloba</vt:lpstr>
      <vt:lpstr> Odporový spor mezi oprávněnými a věřiteli navzájem</vt:lpstr>
      <vt:lpstr>Odporová žaloba povinného</vt:lpstr>
      <vt:lpstr>Spory z lepšího práva</vt:lpstr>
      <vt:lpstr>Východiska</vt:lpstr>
      <vt:lpstr>Podstata žaloby z lepšího práva</vt:lpstr>
      <vt:lpstr>Exekuční spory projednávané v exekučním řízení</vt:lpstr>
      <vt:lpstr>Opoziční spory</vt:lpstr>
      <vt:lpstr>Důvod opozičního sporu</vt:lpstr>
      <vt:lpstr>Impugnační spory</vt:lpstr>
      <vt:lpstr>Důvody impugnačního sporu</vt:lpstr>
      <vt:lpstr>Impugnační návrh</vt:lpstr>
      <vt:lpstr>Exekuční spory o rozsah postižení majetku v SJM </vt:lpstr>
      <vt:lpstr>Odkaz</vt:lpstr>
      <vt:lpstr>Exekuční spory dle  § 351a OSŘ</vt:lpstr>
      <vt:lpstr>Charakteristika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Exekuční spory</dc:title>
  <dc:creator>Petr Lavický</dc:creator>
  <cp:lastModifiedBy>Petr Lavický</cp:lastModifiedBy>
  <cp:revision>15</cp:revision>
  <dcterms:created xsi:type="dcterms:W3CDTF">2019-04-30T10:41:05Z</dcterms:created>
  <dcterms:modified xsi:type="dcterms:W3CDTF">2019-05-15T06:34:44Z</dcterms:modified>
</cp:coreProperties>
</file>