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6"/>
  </p:notesMasterIdLst>
  <p:sldIdLst>
    <p:sldId id="256" r:id="rId2"/>
    <p:sldId id="261" r:id="rId3"/>
    <p:sldId id="257" r:id="rId4"/>
    <p:sldId id="258" r:id="rId5"/>
    <p:sldId id="305" r:id="rId6"/>
    <p:sldId id="264" r:id="rId7"/>
    <p:sldId id="265" r:id="rId8"/>
    <p:sldId id="263" r:id="rId9"/>
    <p:sldId id="267" r:id="rId10"/>
    <p:sldId id="268" r:id="rId11"/>
    <p:sldId id="269" r:id="rId12"/>
    <p:sldId id="270" r:id="rId13"/>
    <p:sldId id="271" r:id="rId14"/>
    <p:sldId id="306" r:id="rId15"/>
    <p:sldId id="272" r:id="rId16"/>
    <p:sldId id="273" r:id="rId17"/>
    <p:sldId id="274" r:id="rId18"/>
    <p:sldId id="276" r:id="rId19"/>
    <p:sldId id="287" r:id="rId20"/>
    <p:sldId id="277" r:id="rId21"/>
    <p:sldId id="309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302" r:id="rId32"/>
    <p:sldId id="289" r:id="rId33"/>
    <p:sldId id="307" r:id="rId34"/>
    <p:sldId id="308" r:id="rId35"/>
    <p:sldId id="290" r:id="rId36"/>
    <p:sldId id="291" r:id="rId37"/>
    <p:sldId id="294" r:id="rId38"/>
    <p:sldId id="295" r:id="rId39"/>
    <p:sldId id="296" r:id="rId40"/>
    <p:sldId id="297" r:id="rId41"/>
    <p:sldId id="298" r:id="rId42"/>
    <p:sldId id="299" r:id="rId43"/>
    <p:sldId id="301" r:id="rId44"/>
    <p:sldId id="304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61212"/>
    <a:srgbClr val="DF575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4" autoAdjust="0"/>
    <p:restoredTop sz="94713" autoAdjust="0"/>
  </p:normalViewPr>
  <p:slideViewPr>
    <p:cSldViewPr>
      <p:cViewPr>
        <p:scale>
          <a:sx n="77" d="100"/>
          <a:sy n="77" d="100"/>
        </p:scale>
        <p:origin x="-1884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52C4-49BD-47A7-A50B-95C47F50F0A5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54AFA-AAE7-4EDF-AA45-AB2525F35B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5729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54AFA-AAE7-4EDF-AA45-AB2525F35B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59B586B-C074-4629-88BE-60D39B13706E}" type="slidenum">
              <a:rPr lang="cs-CZ" altLang="cs-CZ" smtClean="0"/>
              <a:pPr/>
              <a:t>15</a:t>
            </a:fld>
            <a:endParaRPr lang="cs-CZ" altLang="cs-CZ" smtClean="0"/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87476AA-6D0D-481A-9F83-EA70E9243D60}" type="slidenum">
              <a:rPr lang="cs-CZ" altLang="cs-CZ" smtClean="0"/>
              <a:pPr/>
              <a:t>16</a:t>
            </a:fld>
            <a:endParaRPr lang="cs-CZ" altLang="cs-CZ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AD06B7-E468-4B5A-8206-3E5E972E0BAB}" type="slidenum">
              <a:rPr lang="cs-CZ" altLang="cs-CZ" smtClean="0"/>
              <a:pPr/>
              <a:t>17</a:t>
            </a:fld>
            <a:endParaRPr lang="cs-CZ" altLang="cs-CZ" smtClean="0"/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54AFA-AAE7-4EDF-AA45-AB2525F35B05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1589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7C2FDF-355D-43BF-B39C-40D0732798CF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25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D093DA-0CAD-4F0F-82E6-3AE0C3DEFB31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26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18738F-DE7F-4780-8180-B36A83437695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27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8E8A97-8B0A-413A-8FDA-7ECED8B2917F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28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78F462-D5E3-4AAA-8D0D-CB9C38E103E7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29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9DE613-4E8D-4DA7-9F81-A064F030C54A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30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5E6F93-BD51-47C7-89C8-F575F8339942}" type="slidenum">
              <a:rPr lang="cs-CZ" altLang="cs-CZ" smtClean="0"/>
              <a:pPr/>
              <a:t>6</a:t>
            </a:fld>
            <a:endParaRPr lang="cs-CZ" altLang="cs-CZ" smtClean="0"/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CD5180F7-23EE-4CDB-A346-05F8EEB76C31}" type="slidenum">
              <a:rPr lang="cs-CZ" altLang="cs-CZ" smtClean="0"/>
              <a:pPr/>
              <a:t>32</a:t>
            </a:fld>
            <a:endParaRPr lang="cs-CZ" altLang="cs-CZ" smtClean="0"/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2DDD39-233C-460B-8D17-1CB76B652B88}" type="slidenum">
              <a:rPr lang="cs-CZ" altLang="cs-CZ" smtClean="0"/>
              <a:pPr/>
              <a:t>33</a:t>
            </a:fld>
            <a:endParaRPr lang="cs-CZ" alt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2DDD39-233C-460B-8D17-1CB76B652B88}" type="slidenum">
              <a:rPr lang="cs-CZ" altLang="cs-CZ" smtClean="0"/>
              <a:pPr/>
              <a:t>34</a:t>
            </a:fld>
            <a:endParaRPr lang="cs-CZ" alt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2DDD39-233C-460B-8D17-1CB76B652B88}" type="slidenum">
              <a:rPr lang="cs-CZ" altLang="cs-CZ" smtClean="0"/>
              <a:pPr/>
              <a:t>35</a:t>
            </a:fld>
            <a:endParaRPr lang="cs-CZ" alt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320E765-F685-4E5C-ADCC-D4D03DD91988}" type="slidenum">
              <a:rPr lang="cs-CZ" altLang="cs-CZ" smtClean="0"/>
              <a:pPr/>
              <a:t>36</a:t>
            </a:fld>
            <a:endParaRPr lang="cs-CZ" altLang="cs-CZ" smtClean="0"/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080D533-8F7C-411A-9A25-2924EAC160AD}" type="slidenum">
              <a:rPr lang="cs-CZ" altLang="cs-CZ" smtClean="0"/>
              <a:pPr/>
              <a:t>37</a:t>
            </a:fld>
            <a:endParaRPr lang="cs-CZ" altLang="cs-CZ" smtClean="0"/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7261E2E-CBB9-4B5B-B71A-DDDE63615C18}" type="slidenum">
              <a:rPr lang="cs-CZ" altLang="cs-CZ" smtClean="0"/>
              <a:pPr/>
              <a:t>38</a:t>
            </a:fld>
            <a:endParaRPr lang="cs-CZ" altLang="cs-CZ" smtClean="0"/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89D720F-1BE2-49D5-BB21-3767B4F02A43}" type="slidenum">
              <a:rPr lang="cs-CZ" altLang="cs-CZ" smtClean="0"/>
              <a:pPr/>
              <a:t>39</a:t>
            </a:fld>
            <a:endParaRPr lang="cs-CZ" altLang="cs-CZ" smtClean="0"/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DE8D1DC-5531-4A57-9316-021837CC82D6}" type="slidenum">
              <a:rPr lang="cs-CZ" altLang="cs-CZ" smtClean="0"/>
              <a:pPr/>
              <a:t>40</a:t>
            </a:fld>
            <a:endParaRPr lang="cs-CZ" altLang="cs-CZ" smtClean="0"/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DFDA7A4-14BB-4A6E-9B3A-9CCD52A17D00}" type="slidenum">
              <a:rPr lang="cs-CZ" altLang="cs-CZ" smtClean="0"/>
              <a:pPr/>
              <a:t>41</a:t>
            </a:fld>
            <a:endParaRPr lang="cs-CZ" altLang="cs-CZ" smtClean="0"/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480BF0C-B0D7-4934-BBAB-5D814E20CBCB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A3E4AE3-3223-431D-94BA-F6AB8589CA8B}" type="slidenum">
              <a:rPr lang="cs-CZ" altLang="cs-CZ" smtClean="0"/>
              <a:pPr/>
              <a:t>42</a:t>
            </a:fld>
            <a:endParaRPr lang="cs-CZ" altLang="cs-CZ" smtClean="0"/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649856F-ADF5-4D30-815A-5DCA0C41C990}" type="slidenum">
              <a:rPr lang="cs-CZ" altLang="cs-CZ" smtClean="0"/>
              <a:pPr/>
              <a:t>43</a:t>
            </a:fld>
            <a:endParaRPr lang="cs-CZ" altLang="cs-CZ" smtClean="0"/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2B287D56-618E-4964-BBA9-A0834C255687}" type="slidenum">
              <a:rPr lang="cs-CZ" altLang="cs-CZ" smtClean="0"/>
              <a:pPr/>
              <a:t>44</a:t>
            </a:fld>
            <a:endParaRPr lang="cs-CZ" altLang="cs-CZ" smtClean="0"/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58229C2-B34A-46CA-9BE1-9C1609030E38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ACC4904-F474-4675-B56E-2C4CFF34E73E}" type="slidenum">
              <a:rPr lang="cs-CZ" altLang="cs-CZ" smtClean="0"/>
              <a:pPr/>
              <a:t>10</a:t>
            </a:fld>
            <a:endParaRPr lang="cs-CZ" altLang="cs-CZ" smtClean="0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E37D4F-A029-4984-B964-2F67A1B14099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11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D83BFD1-14FA-4A63-9AB4-EBD3C9D2423E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9354F80-B317-49E1-932E-49B8B71AA759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9354F80-B317-49E1-932E-49B8B71AA759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EXEKUČNÍ A INSOLVENČNÍ </a:t>
            </a:r>
            <a:b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PRÁVO</a:t>
            </a:r>
            <a:endParaRPr lang="cs-CZ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Radim Chalupa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Účel IŘ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47675" y="1600200"/>
            <a:ext cx="8229600" cy="4530725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IŘ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není platformou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 nezpoplatněné vymáhání pohledávek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IŘ probíhá za účelem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8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úpadku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hrozícího úpadku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dlužníka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cestou zvláštního soudního řízení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stanoveným způsobem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směřující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k uspořádání majetkových vztahů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(dlužník -</a:t>
            </a:r>
            <a:r>
              <a:rPr lang="cs-CZ" sz="2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osoby dotčené dlužníkovým úpadkem nebo hrozícím úpadkem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K uspokojení dlužníkových věřitelů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(co nejvyššímu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zásadně poměrnému)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oddlužení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dlužníka.</a:t>
            </a:r>
          </a:p>
          <a:p>
            <a:pPr indent="-341313" algn="ctr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Zásady civilního procesu uplatňované v IŘ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dispoziční x oficiality (převažuje oficialita)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vyšetřovací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legálního pořádku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veřejnosti</a:t>
            </a: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9F39FD2-3C8C-4CE3-B38E-FD776BC8E057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Zvláštní zásady IŘ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Insolvenční řízení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spočívá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zejména na těchto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zásadách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a) zásada spravedlivého vedení řízení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b) zásada co nejvyššího uspokojení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c)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rovných možností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d)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zákazu omezení práv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e)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zásada zákazu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uspokojení mimo IŘ.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spravedlivého vedení řízení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nsolvenční řízení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musí být vedeno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tak, aby žádný z účastníků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nebyl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nespravedlivě poškozen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nedovoleně zvýhodněn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co nejvyššího uspokojení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Insolvenční řízení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musí být vedeno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tak, aby se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dosáhlo</a:t>
            </a:r>
            <a:r>
              <a:rPr lang="cs-CZ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rychlého, hospodárného a co nejvyššího</a:t>
            </a:r>
            <a:r>
              <a:rPr lang="cs-CZ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uspokojení věřitelů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6052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rovných možností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Věřitelé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kteří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mají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podle tohoto zákona zásadně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stejné nebo obdobné postavení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mají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 insolvenčním řízení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rovné možnosti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zákazu omezení práv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c) nestanoví-li tento zákon jinak, </a:t>
            </a:r>
            <a:r>
              <a:rPr lang="cs-CZ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nelze</a:t>
            </a:r>
            <a:r>
              <a:rPr lang="cs-CZ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práva věřitele nabytá v dobré víře před zahájením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insolvenčního řízení </a:t>
            </a:r>
            <a:r>
              <a:rPr lang="cs-CZ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omezit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rozhodnutím</a:t>
            </a:r>
            <a:r>
              <a:rPr lang="cs-CZ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insolvenčního soudu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ani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postupem</a:t>
            </a:r>
            <a:r>
              <a:rPr lang="cs-CZ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insolvenčního správce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zákazu uspokojení mimo </a:t>
            </a:r>
            <a:r>
              <a:rPr lang="cs-CZ" sz="4000" b="1" dirty="0" err="1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insolvenční</a:t>
            </a: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 řízení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Věřitelé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jsou povinni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zdržet 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jednání</a:t>
            </a:r>
            <a:r>
              <a:rPr lang="cs-CZ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směřujícího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 uspokojení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jejich pohledávek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mimo insolvenční řízení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ledaže to dovoluje zákon (viz konkurence řízení).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ÚVOD DO </a:t>
            </a:r>
            <a:b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EXEKUČNÍHO PRÁVA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Exekuční právo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Je souborem právních norem, které upravují činnost soudu, insolvenčních správců,  dlužníka a věřitele, jakož i dalších subjektů insolvenčního řízení při řešení úpadku nebo hrozícího úpadku dlužníka, jakož i při oddlužení dlužníka</a:t>
            </a: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F60AEA-DDB2-4F32-9E3F-4704DB44C313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EXEKUČNÍM </a:t>
            </a:r>
            <a:b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INSOLVENČNÍM PRÁVU OBECNĚ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7535CC7-CE8A-4A92-BF9C-AFB23B4D13C6}" type="slidenum">
              <a:rPr lang="cs-CZ" altLang="cs-CZ" smtClean="0"/>
              <a:pPr/>
              <a:t>20</a:t>
            </a:fld>
            <a:endParaRPr lang="cs-CZ" alt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Podstata a funkce exekučního řízení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43576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Exekuční řízení </a:t>
            </a:r>
            <a:r>
              <a:rPr lang="cs-CZ" alt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slouží</a:t>
            </a: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 jako </a:t>
            </a:r>
          </a:p>
          <a:p>
            <a:pPr marL="0" indent="0">
              <a:buNone/>
              <a:defRPr/>
            </a:pPr>
            <a:r>
              <a:rPr lang="cs-CZ" altLang="cs-CZ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nástroj vynutitelnosti </a:t>
            </a:r>
            <a:r>
              <a:rPr lang="cs-CZ" altLang="cs-CZ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práva</a:t>
            </a:r>
            <a:endParaRPr lang="cs-CZ" altLang="cs-CZ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Vynutitelnost práva předpokládá uplatnění odpovídajících mocenských prostředků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Stát je povinen plně garantovat dodržování právního řádu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Donucující zákrok státu proti povinnému se musí uskutečnit postupem, který je přesně a podrobně stanoven právními předpisy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E3A5652-38C3-4479-8258-4DDC99FF47F6}" type="slidenum">
              <a:rPr lang="cs-CZ" altLang="cs-CZ" smtClean="0"/>
              <a:pPr/>
              <a:t>21</a:t>
            </a:fld>
            <a:endParaRPr lang="cs-CZ" altLang="cs-CZ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Nalézací a exekuční řízení I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93062" cy="48958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Ochrana subjektivních práv spočívá</a:t>
            </a:r>
          </a:p>
          <a:p>
            <a:pPr lvl="1"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V autoritativním zjištění, že uplatňované právo existuje</a:t>
            </a:r>
          </a:p>
          <a:p>
            <a:pPr lvl="1"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Ve vynucení tohoto práva</a:t>
            </a:r>
          </a:p>
          <a:p>
            <a:pPr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K autoritativnímu zjišťování slouží nalézací řízení</a:t>
            </a:r>
          </a:p>
          <a:p>
            <a:pPr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Nucené uskutečnění práva slouží exekuční řízení</a:t>
            </a:r>
          </a:p>
          <a:p>
            <a:pPr eaLnBrk="1" hangingPunct="1">
              <a:defRPr/>
            </a:pPr>
            <a:endParaRPr lang="cs-CZ" alt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908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E3A5652-38C3-4479-8258-4DDC99FF47F6}" type="slidenum">
              <a:rPr lang="cs-CZ" altLang="cs-CZ" smtClean="0"/>
              <a:pPr/>
              <a:t>22</a:t>
            </a:fld>
            <a:endParaRPr lang="cs-CZ" altLang="cs-CZ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Nalézací a exekuční řízení II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93062" cy="489585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V řízení o určení práva nebo vztahu, v řízení o osobním stavu a v řízení, kde se návrh zamítá postačuje ochrana v podobě autoritativního zjištění práva</a:t>
            </a:r>
          </a:p>
          <a:p>
            <a:pPr eaLnBrk="1" hangingPunct="1">
              <a:defRPr/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V případě rozhodnutí ukládajících plnění (vyjma nahrazení projevu žalovaného) a nesplnění tohoto plnění povinným může dojít k donucení </a:t>
            </a:r>
          </a:p>
          <a:p>
            <a:pPr eaLnBrk="1" hangingPunct="1">
              <a:defRPr/>
            </a:pPr>
            <a:r>
              <a:rPr lang="cs-CZ" alt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tomuto donucení slouží exekuční právo</a:t>
            </a:r>
          </a:p>
          <a:p>
            <a:pPr eaLnBrk="1" hangingPunct="1">
              <a:defRPr/>
            </a:pPr>
            <a:endParaRPr lang="cs-CZ" alt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Exekuční právo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Je souborem právních norem, které upravují činnost soudu, soudních exekutorů, stran a dalších subjektů exekučního řízení při realizaci plnění, uloženého povinnému subjektu vykonatelným rozhodnutím (státního) orgánu, jež se uskutečňuje za pomoci donucujících prostředků státní moci.</a:t>
            </a:r>
          </a:p>
          <a:p>
            <a:pPr lvl="1"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Macur, J. Kurs občanského práva procesního – Exekuční právo. Praha: C. H. Beck, 1998, s. 5</a:t>
            </a:r>
          </a:p>
        </p:txBody>
      </p:sp>
      <p:sp>
        <p:nvSpPr>
          <p:cNvPr id="2253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E48816E-9D70-42D9-BFB7-D2300971BD93}" type="slidenum">
              <a:rPr lang="cs-CZ" altLang="cs-CZ" smtClean="0"/>
              <a:pPr/>
              <a:t>23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Trojkolejnost exekučního práva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Exekuce může být vedena podle 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exekučního řádu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OSŘ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ZZŘS.</a:t>
            </a:r>
          </a:p>
        </p:txBody>
      </p:sp>
      <p:sp>
        <p:nvSpPr>
          <p:cNvPr id="2355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CC90F2A-3439-4039-9599-7911BEDDF4A5}" type="slidenum">
              <a:rPr lang="cs-CZ" altLang="cs-CZ" smtClean="0"/>
              <a:pPr/>
              <a:t>24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E754023C-497E-4738-B114-82DAC928E17D}" type="slidenum">
              <a:rPr lang="cs-CZ" altLang="cs-CZ" smtClean="0"/>
              <a:pPr/>
              <a:t>25</a:t>
            </a:fld>
            <a:endParaRPr lang="cs-CZ" altLang="cs-CZ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Zásady civilního procesu uplatňované v EŘ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dispoziční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projednací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arbitrárního pořádku x legálního pořádku</a:t>
            </a:r>
          </a:p>
          <a:p>
            <a:pPr eaLnBrk="1" hangingPunct="1">
              <a:defRPr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rovnosti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veřejnosti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DB1839AA-D0D2-445B-9841-E6A031D7698E}" type="slidenum">
              <a:rPr lang="cs-CZ" altLang="cs-CZ" smtClean="0"/>
              <a:pPr/>
              <a:t>26</a:t>
            </a:fld>
            <a:endParaRPr lang="cs-CZ" altLang="cs-CZ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Zvláštní zásady – fáze rozvrhu výtěžku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přednosti</a:t>
            </a:r>
          </a:p>
          <a:p>
            <a:pPr lvl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altLang="cs-CZ" sz="2000" b="1" dirty="0">
                <a:latin typeface="Times New Roman" pitchFamily="18" charset="0"/>
                <a:cs typeface="Times New Roman" pitchFamily="18" charset="0"/>
              </a:rPr>
              <a:t>srážky ze </a:t>
            </a: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mzdy – přednost uspokojení výživného pro nezletilé dítě (§ 279 odst. 2 OSŘ)  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časové priority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Pohledávky se uspokojují v zákonem stanoveném pořadí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Např. podle okamžiku doručení usnesení o nařízení výkonu rozhodnutí plátci mzdy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proporcionality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Výtěžek, který nestačí k uspokojení všech pohledávek, jež mají být podle časové priority uspokojeny ve stejném pořadí, se přidělí jednotlivým pohledávkám podle poměru výšky těchto pohledávek k souhrnu všech pohledávek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Např. § 280 odst. 2 OSŘ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E14A43FC-49B8-4753-BCFB-D7E18F9A5A17}" type="slidenum">
              <a:rPr lang="cs-CZ" altLang="cs-CZ" smtClean="0"/>
              <a:pPr/>
              <a:t>27</a:t>
            </a:fld>
            <a:endParaRPr lang="cs-CZ" altLang="cs-CZ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Zvláštní zásady - obecně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20037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Zásada ochrany a obrany povinného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Zásada ochrany třetích osob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Projevují se takto: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smí být vedeno jen k uspokojení práv skutečně existujících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může být prováděno jen za podmínek stanovených zákonem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smí být prováděno jen způsoby, které zákon určuje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smí být vedeno jen v rozsahu, jaký stačí k uspokojení vymáhaného nároku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Uspokojení vymáhaného nároku může být dosaženo pouze postižením majetku povinného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304EADAD-2FB5-4534-82A9-2BF395EC50C7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Ochrana povinného - OSŘ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Výkon rozhodnutí (exekuce) nesmí být veden způsobem, který je zřejmě nevhodný – tj. v nepoměru mezi výší pohledávky a ceny předmětu, z něhož by měla být pohledávka uspokojena</a:t>
            </a:r>
          </a:p>
          <a:p>
            <a:pPr eaLnBrk="1" hangingPunct="1">
              <a:defRPr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Výkon rozhodnutí (exekuce) nesmí být zřejmě neúčelný – tj. že by dosažený výsledek nestačil ani k pokrytí nákladů řízení o výkon rozhodnutí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Odklad exekuce podle EŘ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5"/>
            <a:ext cx="7848600" cy="457358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§ 54 EŘ, jinak OSŘ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Návrh na odklad exekuce se podává u exekutora, který vede exekuci. 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 vydání rozhodnutí o návrhu na odklad exekuce exekutor nečiní žádné úkony směřující k provedení exekuce, nejde-li o návrh, který je svévolným nebo zřejmě bezúspěšným uplatňováním nebo bráněním práva. 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I bez návrhu může exekuční soud nebo exekutor odložit provedení exekuce, lze-li očekávat, že exekuce bude zastavena.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Nevyhoví-li exekutor návrhu na odklad exekuce do 7 dnů, postoupí jej společně s exekučním spisem k rozhodnutí exekučnímu soudu, který o něm rozhodne bez zbytečného odkladu, nejpozději do 15 dnů.</a:t>
            </a: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C9BEEEA-2FCE-4C4F-84FF-45BB06F17F52}" type="slidenum">
              <a:rPr lang="cs-CZ" altLang="cs-CZ" smtClean="0"/>
              <a:pPr/>
              <a:t>29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Prameny insolvenčního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 err="1" smtClean="0">
                <a:latin typeface="Times New Roman" pitchFamily="18" charset="0"/>
                <a:cs typeface="Times New Roman" pitchFamily="18" charset="0"/>
              </a:rPr>
              <a:t>Insolvenční</a:t>
            </a: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 zákon – z.č.182/2006 Sb., o úpadku a způsobech jeho řešení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312/2006Sb., o </a:t>
            </a:r>
            <a:r>
              <a:rPr lang="cs-CZ" altLang="cs-CZ" sz="1800" dirty="0" err="1" smtClean="0">
                <a:latin typeface="Times New Roman" pitchFamily="18" charset="0"/>
                <a:cs typeface="Times New Roman" pitchFamily="18" charset="0"/>
              </a:rPr>
              <a:t>insolvenčních</a:t>
            </a: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 správcích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99/1963 Sb., občanský soudní řád (zejména část šestá)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120/2001 Sb., o soudních exekutorech a exekuční činnosti (exekuční řád)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292/2013 Sb., o zvláštních řízeních soudních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Vyhláška č. 37/1992 Sb., o jednacím řádu pro okresní a krajské soudy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FB24003-A5A8-4723-9147-2F883389D2C8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C72188CC-CF4D-4B90-8BC9-244EB586C37D}" type="slidenum">
              <a:rPr lang="cs-CZ" altLang="cs-CZ" smtClean="0"/>
              <a:pPr/>
              <a:t>30</a:t>
            </a:fld>
            <a:endParaRPr lang="cs-CZ" altLang="cs-CZ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Ochrana třetích osob - Vylučovací spory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93062" cy="46799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§ 267 OSŘ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Právo k majetku, které nepřipouští výkon rozhodnutí, lze uplatnit vůči oprávněnému návrhem na vyloučení majetku z výkonu rozhodnutí v řízení podle třetí části tohoto zákona.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Typicky – vlastnické právo, držba, detence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Obdobně se postupuje také tehdy, byl-li nařízeným výkonem rozhodnutí postižen majetek, který patří do společného jmění manželů nebo se pro účely nařízení výkonu rozhodnutí považuje za majetek patřící do společného jmění povinného a jeho manžela, ale vymáhanou pohledávku nelze z tohoto majetku uspokojit.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Stručné srovnání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insolvenčního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řízení a exekučního řízení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Účel IŘ a EŘ  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47675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IŘ probíhá za účelem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a) </a:t>
            </a: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řešení </a:t>
            </a:r>
            <a:r>
              <a:rPr lang="cs-CZ" sz="28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úpadku</a:t>
            </a:r>
            <a:r>
              <a:rPr lang="cs-CZ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  <a:r>
              <a:rPr lang="cs-CZ" sz="28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hrozícího úpadku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dlužníka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uspořádání majetkových vztahů 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(dlužník -</a:t>
            </a:r>
            <a:r>
              <a:rPr lang="cs-CZ" sz="20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osoby dotčené dlužníkovým úpadkem nebo hrozícím úpadkem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a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uspokojení dlužníkových věřitelů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b="1" i="1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(co nejvyššímu 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  <a:r>
              <a:rPr lang="cs-CZ" sz="2800" b="1" i="1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poměrnému)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b) </a:t>
            </a: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oddlužení</a:t>
            </a:r>
            <a:r>
              <a:rPr lang="cs-CZ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dlužníka.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 probíhá za účelem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vynucení splnění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povinnosti dlužníka (povinného)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Uspokojení věřitelů 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47675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věřitelů v IŘ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Teoreticky - zásadně poměrné?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Prakticky – prioritní zajištěných věřitelů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endParaRPr lang="cs-CZ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věřitelů v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</a:t>
            </a:r>
            <a:endParaRPr lang="cs-CZ" sz="28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prioritní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Výjimečně poměrné</a:t>
            </a:r>
            <a:endParaRPr lang="cs-CZ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 marL="1587" indent="0">
              <a:spcBef>
                <a:spcPts val="700"/>
              </a:spcBef>
              <a:buClrTx/>
              <a:buSzPct val="65000"/>
              <a:defRPr/>
            </a:pPr>
            <a:endParaRPr lang="cs-CZ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6587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Uspokojení věřitelů v IŘ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47675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věřitelů v IŘ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- co nejvyšší</a:t>
            </a:r>
            <a:r>
              <a:rPr lang="cs-CZ" sz="2800" b="1" i="1" dirty="0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- zásadně poměrné?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POMĚRNÉ uspokojení věřitelů v IŘ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JE NENAPLNĚNÁ PROKLAMACE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 v IŘ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co nejvyšší</a:t>
            </a:r>
            <a:r>
              <a:rPr lang="cs-CZ" sz="2800" b="1" i="1" dirty="0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</a:p>
          <a:p>
            <a:pPr marL="341313" indent="-339725">
              <a:spcBef>
                <a:spcPts val="70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prioritní</a:t>
            </a:r>
          </a:p>
          <a:p>
            <a:pPr marL="341313" indent="-339725">
              <a:spcBef>
                <a:spcPts val="70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bez možnosti stanovení priority - poměrné</a:t>
            </a:r>
          </a:p>
        </p:txBody>
      </p:sp>
    </p:spTree>
    <p:extLst>
      <p:ext uri="{BB962C8B-B14F-4D97-AF65-F5344CB8AC3E}">
        <p14:creationId xmlns:p14="http://schemas.microsoft.com/office/powerpoint/2010/main" xmlns="" val="3066587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Uspokojení věřitelů v EŘ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39552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věřitelů v EŘ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- zásadně prioritní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Priority: 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Prioritní pohledávky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Pořadí Zajištění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Pořadí zahájení exekuce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Nosná</a:t>
            </a:r>
            <a:r>
              <a:rPr lang="cs-CZ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platforma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Nosnou platformou IŘ 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je úpad</a:t>
            </a: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</a:t>
            </a: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k</a:t>
            </a:r>
            <a:r>
              <a:rPr lang="cs-CZ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 </a:t>
            </a:r>
            <a:r>
              <a:rPr lang="cs-CZ" sz="320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(hrozící úpadek)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dlužníka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Nosnou platformou EŘ 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Je exekuční titul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endParaRPr lang="cs-CZ" sz="32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4213" y="260350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Subjekty</a:t>
            </a:r>
            <a:r>
              <a:rPr lang="cs-CZ" sz="5400" b="1" dirty="0" smtClean="0">
                <a:solidFill>
                  <a:srgbClr val="D43F1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řízení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331913" y="2420938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Základní subjekty</a:t>
            </a:r>
            <a:endParaRPr lang="cs-CZ" sz="2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IŘ </a:t>
            </a: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		</a:t>
            </a:r>
            <a:r>
              <a:rPr lang="cs-CZ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	</a:t>
            </a:r>
            <a:r>
              <a:rPr lang="cs-CZ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Soud			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Soud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Insolvenční správce 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Exekutor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Dlužník 		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Povinný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Věřitelé 		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Oprávněný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Věřitelské orgány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endParaRPr lang="cs-CZ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endParaRPr lang="cs-CZ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Průběh</a:t>
            </a:r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řízení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533400" indent="-531813"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Průběh IŘ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A) ZKOUMÁNÍ ÚPADKU</a:t>
            </a: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B) ŘEŠENÍ ÚPADKU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endParaRPr lang="cs-CZ" sz="2800" b="1" smtClean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Průběh EŘ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A) NAŘÍZENÍ VR x POVĚŘENÍ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B) POSTIŽENÍ MAJETKU POVINNÉHO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endParaRPr lang="cs-CZ" sz="28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Účinky IŘ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(1) Se </a:t>
            </a:r>
            <a:r>
              <a:rPr lang="cs-CZ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zahájením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insolvenčního řízení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se </a:t>
            </a:r>
            <a:r>
              <a:rPr lang="cs-CZ" sz="20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spojují</a:t>
            </a:r>
            <a:r>
              <a:rPr lang="cs-CZ" sz="20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tyto </a:t>
            </a:r>
            <a:r>
              <a:rPr lang="cs-CZ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účinky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: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a)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pohledávky</a:t>
            </a:r>
            <a:r>
              <a:rPr lang="cs-CZ" sz="20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nelze uplatnit mimo IŘ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b)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právo na uspokojení ze zajištění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lze uplatnit a nově nabýt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jen za podmínek stanovených tímto zákonem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c)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výkon rozhodnutí či exekuci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lze nařídit nebo zahájit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nelze jej však provést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d)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nelze uplatnit dohodou věřitele a dlužníka založené právo na výplatu srážek ze mzdy nebo jiných příjmů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e)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Lhůty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uplatnění práv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která lze uplatnit pouze přihláškou, po zahájení insolvenčního řízení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nezačínají nebo dále neběží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f)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dlužník je povinen zdržet se nakládání s majetkovou podstatou -) směřuje-li k podstatné změně MP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Prameny civilních exekucí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99/1963 Sb., občanský soudní řád (zejména část šestá)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120/2001 Sb., o soudních exekutorech a exekuční činnosti (exekuční řád)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292/2013 Sb., o zvláštních řízeních soudních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Vyhláška č. 37/1992 Sb., o jednacím řádu pro okresní a krajské soudy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Vyhláška č. 330/2001 Sb., o odměně a náhradách soudního exekutora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9D0DB25-A246-46F2-AE78-6AD89058828A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Účinky EŘ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1) </a:t>
            </a:r>
            <a:r>
              <a:rPr lang="cs-CZ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Arrestatorium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směřuje vůči třetím osobám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2) </a:t>
            </a:r>
            <a:r>
              <a:rPr lang="cs-CZ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Inhibitorium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směřuje vůči dlužníkovi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endParaRPr lang="cs-CZ" sz="36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Zůsob řešení úpadku a postižení majetku povinného 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 IŘ i EŘ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Lze využít </a:t>
            </a:r>
            <a:r>
              <a:rPr lang="cs-CZ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jen zákonem vymezené způsoby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Řešení úpadku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Postižení majetku povinného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Způsob řešení úpadku a postižení majetku povinného 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IŘ i EŘ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Využívá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zpeněžení majetku dlužníka</a:t>
            </a:r>
            <a:r>
              <a:rPr lang="cs-CZ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 jiné nástroje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řešení úpadku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nucenému uspokojení věřitele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684213" y="260350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5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Veřejnost řízení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331913" y="2420938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70000"/>
              </a:lnSpc>
              <a:spcBef>
                <a:spcPts val="650"/>
              </a:spcBef>
              <a:buClrTx/>
              <a:buSzPct val="65000"/>
              <a:buFontTx/>
              <a:buNone/>
              <a:defRPr/>
            </a:pPr>
            <a:r>
              <a:rPr lang="cs-CZ" sz="2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Veřejnost IŘ je dotaženo do nejzažšího možného limitu</a:t>
            </a:r>
          </a:p>
          <a:p>
            <a:pPr>
              <a:lnSpc>
                <a:spcPct val="70000"/>
              </a:lnSpc>
              <a:spcBef>
                <a:spcPts val="65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Insolvenční rejstřík</a:t>
            </a:r>
          </a:p>
          <a:p>
            <a:pPr>
              <a:lnSpc>
                <a:spcPct val="70000"/>
              </a:lnSpc>
              <a:spcBef>
                <a:spcPts val="650"/>
              </a:spcBef>
              <a:buClrTx/>
              <a:buSzPct val="65000"/>
              <a:buFontTx/>
              <a:buNone/>
              <a:defRPr/>
            </a:pPr>
            <a:r>
              <a:rPr lang="cs-CZ" sz="2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Veřejnost EŘ – malá informovanost</a:t>
            </a:r>
          </a:p>
          <a:p>
            <a:pPr>
              <a:lnSpc>
                <a:spcPct val="70000"/>
              </a:lnSpc>
              <a:spcBef>
                <a:spcPts val="65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Centrální evidence exekucí</a:t>
            </a:r>
          </a:p>
          <a:p>
            <a:pPr algn="ctr">
              <a:lnSpc>
                <a:spcPct val="70000"/>
              </a:lnSpc>
              <a:spcBef>
                <a:spcPts val="650"/>
              </a:spcBef>
              <a:buClr>
                <a:srgbClr val="4477DE"/>
              </a:buClr>
              <a:buSzPct val="65000"/>
              <a:buFont typeface="Tahoma" pitchFamily="32" charset="0"/>
              <a:buNone/>
              <a:defRPr/>
            </a:pPr>
            <a:endParaRPr lang="cs-CZ" sz="26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685800" y="1768475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540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KONCOVKA … </a:t>
            </a:r>
            <a:r>
              <a:rPr lang="cs-CZ" sz="540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charset="2"/>
              </a:rPr>
              <a:t>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IŘ v systematice civilního procesu</a:t>
            </a:r>
            <a:endParaRPr lang="cs-CZ" altLang="cs-CZ" sz="40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Civilní proces se člení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na dva </a:t>
            </a:r>
            <a:r>
              <a:rPr 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základní druhy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na řízení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nalézací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a řízení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vykonávací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Insolvenční</a:t>
            </a:r>
            <a:r>
              <a:rPr lang="cs-CZ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řízení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je </a:t>
            </a: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zvláštním </a:t>
            </a: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druhem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civilního procesu 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stejně jako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rozhodčí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řízení)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Za zvláštní druh civilního procesu je zpravidla považováno i řízení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zajišťovací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a předběžné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9D0DB25-A246-46F2-AE78-6AD89058828A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597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Priorita IŘ v konkurenci s nalézacím řízením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V případě konkurence insolvenčního a nalézacího řízení 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má prioritu IŘ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zahájení IŘ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pohledávky a jiná práva za dlužníkem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uplatnit v nalézacím řízení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(140a IZ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cs-CZ" sz="2400" b="1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-341313" algn="l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Pasivní nalézací řízení (žalovaným je dlužník)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4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vydáním rozhodnutí o úpadku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přerušují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(140a IZ);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pasivních řízeních, která se nepřerušují podle 140a IZ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vydat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meritorní rozhodnutí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(140d IZ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cs-CZ" sz="2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vydání rozhodnutí o úpadku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asivní nalézací řízení 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!!!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zahájit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!!!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(140d IZ)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-) 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 právní moci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RoÚ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soud (jiný orgán)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řízení zahájená v rozporu s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omezeními danými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§ 140d a 109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zastaví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1313" algn="just">
              <a:lnSpc>
                <a:spcPct val="90000"/>
              </a:lnSpc>
              <a:spcBef>
                <a:spcPts val="700"/>
              </a:spcBef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Je-li úpadek řešen konkursem,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přerušují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aktivní nalézací řízení (žalobcem je dlužník)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(264 IZ)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4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pokračovat lze na návrh </a:t>
            </a:r>
            <a:r>
              <a:rPr lang="cs-CZ" sz="24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ISpr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(264 IZ)</a:t>
            </a:r>
            <a:endParaRPr lang="cs-C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Priorita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IŘ v konkurenci s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exekučním řízením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V případě konkurence insolvenčního a exekučního řízení </a:t>
            </a:r>
            <a:r>
              <a:rPr lang="cs-CZ" sz="3600" b="1" dirty="0" smtClean="0">
                <a:effectLst/>
                <a:latin typeface="Times New Roman" pitchFamily="18" charset="0"/>
                <a:cs typeface="Times New Roman" pitchFamily="18" charset="0"/>
              </a:rPr>
              <a:t>má prioritu IŘ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zahájení IŘ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provést exekuci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 - (lze nařídit a zahájit) (§ 109 IZ)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cs-CZ" sz="36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vydání rozhodnutí o úpadku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exekuci</a:t>
            </a:r>
            <a:r>
              <a:rPr lang="cs-CZ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ani </a:t>
            </a:r>
            <a:r>
              <a:rPr lang="cs-CZ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nařídit a </a:t>
            </a: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zahájit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K rozhodnutím a opatřením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přijatým v EŘ v rozporu s výše uvedenými omezeními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 v IŘ nepřihlíží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12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ÚVOD DO </a:t>
            </a:r>
            <a:b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INSOLVENČNÍHO PRÁVA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Předmět úpravy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>
            <a:noAutofit/>
          </a:bodyPr>
          <a:lstStyle/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Předmětem insolvenčního práva je: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 úpadku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hrozícího úpadku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dlužníka soudním řízením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některým ze stanovených způsobů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tak, aby došlo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k uspořádání majetkových vztahů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osobám dotčeným dlužníkovým úpadkem nebo hrozícím úpadkem a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k co nejvyššímu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zásadně poměrnému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uspokojení dlužníkových věřitelů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oddlužení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dlužníka.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4725</TotalTime>
  <Words>1628</Words>
  <Application>Microsoft Office PowerPoint</Application>
  <PresentationFormat>Předvádění na obrazovce (4:3)</PresentationFormat>
  <Paragraphs>290</Paragraphs>
  <Slides>44</Slides>
  <Notes>32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Motiv sady Office</vt:lpstr>
      <vt:lpstr>EXEKUČNÍ A INSOLVENČNÍ  PRÁVO</vt:lpstr>
      <vt:lpstr>O EXEKUČNÍM  A INSOLVENČNÍM PRÁVU OBECNĚ</vt:lpstr>
      <vt:lpstr>Prameny insolvenčního práva</vt:lpstr>
      <vt:lpstr>Prameny civilních exekucí</vt:lpstr>
      <vt:lpstr>IŘ v systematice civilního procesu</vt:lpstr>
      <vt:lpstr>Priorita IŘ v konkurenci s nalézacím řízením</vt:lpstr>
      <vt:lpstr>Priorita IŘ v konkurenci s exekučním řízením</vt:lpstr>
      <vt:lpstr>ÚVOD DO  INSOLVENČNÍHO PRÁVA</vt:lpstr>
      <vt:lpstr>Předmět úpravy </vt:lpstr>
      <vt:lpstr>Účel IŘ </vt:lpstr>
      <vt:lpstr>Zásady civilního procesu uplatňované v IŘ</vt:lpstr>
      <vt:lpstr>Zvláštní zásady IŘ</vt:lpstr>
      <vt:lpstr> Zásada spravedlivého vedení řízení</vt:lpstr>
      <vt:lpstr> Zásada co nejvyššího uspokojení</vt:lpstr>
      <vt:lpstr> Zásada rovných možností</vt:lpstr>
      <vt:lpstr> Zásada zákazu omezení práv</vt:lpstr>
      <vt:lpstr> Zásada zákazu uspokojení mimo insolvenční řízení</vt:lpstr>
      <vt:lpstr>ÚVOD DO  EXEKUČNÍHO PRÁVA</vt:lpstr>
      <vt:lpstr>Exekuční právo</vt:lpstr>
      <vt:lpstr>Podstata a funkce exekučního řízení</vt:lpstr>
      <vt:lpstr>Nalézací a exekuční řízení I</vt:lpstr>
      <vt:lpstr>Nalézací a exekuční řízení II</vt:lpstr>
      <vt:lpstr>Exekuční právo</vt:lpstr>
      <vt:lpstr>Trojkolejnost exekučního práva</vt:lpstr>
      <vt:lpstr>Zásady civilního procesu uplatňované v EŘ </vt:lpstr>
      <vt:lpstr>Zvláštní zásady – fáze rozvrhu výtěžku</vt:lpstr>
      <vt:lpstr>Zvláštní zásady - obecně</vt:lpstr>
      <vt:lpstr>Ochrana povinného - OSŘ</vt:lpstr>
      <vt:lpstr>Odklad exekuce podle EŘ</vt:lpstr>
      <vt:lpstr>Ochrana třetích osob - Vylučovací spory</vt:lpstr>
      <vt:lpstr>Stručné srovnání insolvenčního řízení a exekučního řízení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  <vt:lpstr>Snímek 42</vt:lpstr>
      <vt:lpstr>Snímek 43</vt:lpstr>
      <vt:lpstr>Snímek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EXEKUČNÍ A INSOLVENČNÍ  PRÁVO</dc:title>
  <dc:creator>Dobeš Matěj</dc:creator>
  <cp:lastModifiedBy>Nabyvatel</cp:lastModifiedBy>
  <cp:revision>23</cp:revision>
  <dcterms:created xsi:type="dcterms:W3CDTF">2015-02-24T08:34:45Z</dcterms:created>
  <dcterms:modified xsi:type="dcterms:W3CDTF">2018-02-20T13:25:52Z</dcterms:modified>
</cp:coreProperties>
</file>