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0" r:id="rId2"/>
    <p:sldId id="279" r:id="rId3"/>
    <p:sldId id="281" r:id="rId4"/>
    <p:sldId id="282" r:id="rId5"/>
    <p:sldId id="283" r:id="rId6"/>
    <p:sldId id="284" r:id="rId7"/>
    <p:sldId id="285" r:id="rId8"/>
    <p:sldId id="286" r:id="rId9"/>
    <p:sldId id="258" r:id="rId10"/>
    <p:sldId id="288" r:id="rId11"/>
    <p:sldId id="292" r:id="rId12"/>
    <p:sldId id="271" r:id="rId13"/>
    <p:sldId id="272" r:id="rId14"/>
    <p:sldId id="293" r:id="rId15"/>
    <p:sldId id="294" r:id="rId16"/>
    <p:sldId id="295" r:id="rId17"/>
    <p:sldId id="296" r:id="rId18"/>
    <p:sldId id="297" r:id="rId19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1649" autoAdjust="0"/>
  </p:normalViewPr>
  <p:slideViewPr>
    <p:cSldViewPr snapToGrid="0">
      <p:cViewPr varScale="1">
        <p:scale>
          <a:sx n="42" d="100"/>
          <a:sy n="42" d="100"/>
        </p:scale>
        <p:origin x="1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F4254-EE64-4BE1-AD73-021053D1B77E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0C2C5-B6FF-4C7A-8778-DE8693D207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5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86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87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584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817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68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81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119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705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220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105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994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257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99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195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839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374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567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32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3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2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9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3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5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1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6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6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3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7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83CB-1912-4478-BAD3-DC395F15EE49}" type="datetimeFigureOut">
              <a:rPr lang="cs-CZ" smtClean="0"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CC37-5BEE-40E9-989C-1750EAFC57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5312" y="256540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Co je to správní právo 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827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jako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Pozitivní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u="sng" dirty="0" smtClean="0"/>
              <a:t>negativní</a:t>
            </a:r>
            <a:r>
              <a:rPr lang="cs-CZ" dirty="0" smtClean="0"/>
              <a:t> vymezení VS jako činnosti: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„Činnosti</a:t>
            </a:r>
            <a:r>
              <a:rPr lang="cs-CZ" b="1" i="1" dirty="0"/>
              <a:t>, při jejímž výkonu jsou správní úřady (orgány) vázány ve své činnosti nejen právními předpisy, ale též rozhodnutími vyšších úřadů (orgánů</a:t>
            </a:r>
            <a:r>
              <a:rPr lang="cs-CZ" b="1" i="1" dirty="0" smtClean="0"/>
              <a:t>).“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„Veřejná </a:t>
            </a:r>
            <a:r>
              <a:rPr lang="cs-CZ" b="1" i="1" dirty="0"/>
              <a:t>správa je souhrnem činností, které nelze kvalifikovat jako zákonodárství nebo soudnictví</a:t>
            </a:r>
            <a:r>
              <a:rPr lang="cs-CZ" b="1" i="1" dirty="0" smtClean="0"/>
              <a:t>.“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4589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podle právní formy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42931"/>
            <a:ext cx="10515600" cy="4351338"/>
          </a:xfrm>
        </p:spPr>
        <p:txBody>
          <a:bodyPr/>
          <a:lstStyle/>
          <a:p>
            <a:r>
              <a:rPr lang="cs-CZ" dirty="0" smtClean="0"/>
              <a:t>Vrchnostenská</a:t>
            </a:r>
          </a:p>
          <a:p>
            <a:r>
              <a:rPr lang="cs-CZ" dirty="0" err="1" smtClean="0"/>
              <a:t>Nevrchnostenská</a:t>
            </a:r>
            <a:endParaRPr lang="cs-CZ" dirty="0" smtClean="0"/>
          </a:p>
          <a:p>
            <a:pPr lvl="1"/>
            <a:r>
              <a:rPr lang="cs-CZ" dirty="0" smtClean="0"/>
              <a:t>fiskální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ečovatelská</a:t>
            </a:r>
          </a:p>
          <a:p>
            <a:pPr lvl="1"/>
            <a:endParaRPr lang="cs-CZ" dirty="0"/>
          </a:p>
          <a:p>
            <a:r>
              <a:rPr lang="cs-CZ" dirty="0" smtClean="0"/>
              <a:t>Státní správa</a:t>
            </a:r>
          </a:p>
          <a:p>
            <a:r>
              <a:rPr lang="cs-CZ" dirty="0" smtClean="0"/>
              <a:t>Samospráva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998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– společné zadání</a:t>
            </a:r>
            <a:br>
              <a:rPr lang="cs-CZ" dirty="0" smtClean="0"/>
            </a:br>
            <a:r>
              <a:rPr lang="cs-CZ" u="sng" dirty="0" smtClean="0"/>
              <a:t>práce ve skupinách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Jde o veřejnou správu?</a:t>
            </a:r>
          </a:p>
          <a:p>
            <a:pPr>
              <a:buFontTx/>
              <a:buChar char="-"/>
            </a:pPr>
            <a:r>
              <a:rPr lang="cs-CZ" dirty="0" smtClean="0"/>
              <a:t>Pokud ano:</a:t>
            </a:r>
          </a:p>
          <a:p>
            <a:pPr lvl="1">
              <a:buFontTx/>
              <a:buChar char="-"/>
            </a:pPr>
            <a:r>
              <a:rPr lang="cs-CZ" dirty="0" smtClean="0"/>
              <a:t>jde o státní správu nebo samosprávu?</a:t>
            </a:r>
          </a:p>
          <a:p>
            <a:pPr lvl="1">
              <a:buFontTx/>
              <a:buChar char="-"/>
            </a:pPr>
            <a:r>
              <a:rPr lang="cs-CZ" dirty="0" smtClean="0"/>
              <a:t>je vrchnostenská nebo </a:t>
            </a:r>
            <a:r>
              <a:rPr lang="cs-CZ" dirty="0" err="1" smtClean="0"/>
              <a:t>nevrchnostenská</a:t>
            </a:r>
            <a:r>
              <a:rPr lang="cs-CZ" dirty="0" smtClean="0"/>
              <a:t> ?</a:t>
            </a:r>
          </a:p>
          <a:p>
            <a:pPr>
              <a:buFontTx/>
              <a:buChar char="-"/>
            </a:pPr>
            <a:r>
              <a:rPr lang="cs-CZ" dirty="0" smtClean="0"/>
              <a:t>Pokud je </a:t>
            </a:r>
            <a:r>
              <a:rPr lang="cs-CZ" dirty="0" err="1" smtClean="0"/>
              <a:t>nevrchnostenská</a:t>
            </a:r>
            <a:r>
              <a:rPr lang="cs-CZ" dirty="0" smtClean="0"/>
              <a:t>:</a:t>
            </a:r>
          </a:p>
          <a:p>
            <a:pPr lvl="1">
              <a:buFontTx/>
              <a:buChar char="-"/>
            </a:pPr>
            <a:r>
              <a:rPr lang="cs-CZ" dirty="0" smtClean="0"/>
              <a:t> je fiskální nebo pečovatelská ?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Všechny odpovědi náležitě odůvodněte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078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5149"/>
            <a:ext cx="10515600" cy="1325563"/>
          </a:xfrm>
        </p:spPr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4307"/>
            <a:ext cx="10515600" cy="5516469"/>
          </a:xfrm>
        </p:spPr>
        <p:txBody>
          <a:bodyPr>
            <a:normAutofit/>
          </a:bodyPr>
          <a:lstStyle/>
          <a:p>
            <a:pPr algn="just"/>
            <a:r>
              <a:rPr lang="cs-CZ" i="1" dirty="0" smtClean="0"/>
              <a:t>Městský úřad města Vyškova vydal dne 21. 7. 2018 rozhodnutí, kterým uznal Josefa Nedbalého vinným ze spáchání přestupku z oblasti provozu na pozemních komunikacích a jako trest mu uložil pokutu ve výši 3.000 Kč.</a:t>
            </a:r>
            <a:endParaRPr lang="cs-CZ" dirty="0"/>
          </a:p>
          <a:p>
            <a:pPr algn="just"/>
            <a:r>
              <a:rPr lang="cs-CZ" i="1" dirty="0" smtClean="0"/>
              <a:t>Petr Hnízdil by si rád pořídil vlastní bydlení a proto se rozhodl si u jedné z bankovních institucí podat žádost o úvěr. Za tímto účelem si sjednal schůzku s bankovní úřednicí, která si od pana Hnízdila vyžádala občanský průkaz a pořídila si jeho kopii, kterou následně založila do spisu vedeného k jeho žádosti o úvěr.</a:t>
            </a:r>
          </a:p>
          <a:p>
            <a:pPr algn="just"/>
            <a:r>
              <a:rPr lang="cs-CZ" i="1" dirty="0" smtClean="0"/>
              <a:t>Revizor Dopravního podniku města </a:t>
            </a:r>
            <a:r>
              <a:rPr lang="cs-CZ" i="1" dirty="0"/>
              <a:t>B</a:t>
            </a:r>
            <a:r>
              <a:rPr lang="cs-CZ" i="1" dirty="0" smtClean="0"/>
              <a:t>rna, a. s. při kontrole pasažérů prostředku hromadné dopravy zjistil, že pan Matěj </a:t>
            </a:r>
            <a:r>
              <a:rPr lang="cs-CZ" i="1" dirty="0" err="1" smtClean="0"/>
              <a:t>Volan</a:t>
            </a:r>
            <a:r>
              <a:rPr lang="cs-CZ" i="1" dirty="0" smtClean="0"/>
              <a:t> nemá správně označenou jízdenku a zahájil proto příslušný postup.</a:t>
            </a:r>
          </a:p>
        </p:txBody>
      </p:sp>
    </p:spTree>
    <p:extLst>
      <p:ext uri="{BB962C8B-B14F-4D97-AF65-F5344CB8AC3E}">
        <p14:creationId xmlns:p14="http://schemas.microsoft.com/office/powerpoint/2010/main" val="612941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Zastupitelstvo města Vyškov na svém zasedání dne 7. 5. 2018 rozhodlo, že na obecním pozemku bude postaven domov důchodců s pečovatelskou službou.</a:t>
            </a:r>
          </a:p>
        </p:txBody>
      </p:sp>
    </p:spTree>
    <p:extLst>
      <p:ext uri="{BB962C8B-B14F-4D97-AF65-F5344CB8AC3E}">
        <p14:creationId xmlns:p14="http://schemas.microsoft.com/office/powerpoint/2010/main" val="350969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Město Vyškov za účelem zastupitelstvem schválené výstavby domova důchodců s pečovatelskou službou podalo u Městského úřadu města Vyškov, odbor stavební, žádost o příslušné stavební povolení, o které městský úřad rozhodl tak, že stavební povolení vydal.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78742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Jan Chromý, jako jeden z budoucích obyvatel vyškovského domova důchodců, podal žádost o invalidní důchod u České správy sociálního zabezpečení. Ta svým rozhodnutím panu Chromému přiznala pouze částečný invalidní důchod.</a:t>
            </a:r>
          </a:p>
        </p:txBody>
      </p:sp>
    </p:spTree>
    <p:extLst>
      <p:ext uri="{BB962C8B-B14F-4D97-AF65-F5344CB8AC3E}">
        <p14:creationId xmlns:p14="http://schemas.microsoft.com/office/powerpoint/2010/main" val="296444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/>
              <a:t>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i="1" dirty="0" smtClean="0"/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 smtClean="0"/>
              <a:t>Ředitelství silnic a dálnic ČR</a:t>
            </a:r>
            <a:r>
              <a:rPr lang="cs-CZ" i="1" dirty="0"/>
              <a:t> </a:t>
            </a:r>
            <a:r>
              <a:rPr lang="cs-CZ" i="1" dirty="0" smtClean="0"/>
              <a:t>zadalo veřejnou zakázku na výstavbu části </a:t>
            </a:r>
            <a:r>
              <a:rPr lang="cs-CZ" i="1" dirty="0"/>
              <a:t>Velkého městského okruhu v </a:t>
            </a:r>
            <a:r>
              <a:rPr lang="cs-CZ" i="1" dirty="0" smtClean="0"/>
              <a:t>Brně (stavba </a:t>
            </a:r>
            <a:r>
              <a:rPr lang="cs-CZ" i="1" dirty="0"/>
              <a:t>I/42 Žabovřeská I, první </a:t>
            </a:r>
            <a:r>
              <a:rPr lang="cs-CZ" i="1" dirty="0" smtClean="0"/>
              <a:t>etapa) a obdrželo celkem 9 nabídek. Nyní má jako zadavatel rozhodnout o výběru nejvhodnější nabídky.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04756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 smtClean="0"/>
              <a:t>Krajský úřad Jihomoravského kraje uzavřel s Dopravním podnikem Transport, a. s. smlouvu, podle které má dopravní podnik zajišťovat veřejnou linkovou dopravu na území Jihomoravského kraje.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30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8738"/>
            <a:ext cx="10515600" cy="484822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správní </a:t>
            </a:r>
            <a:r>
              <a:rPr lang="cs-CZ" dirty="0"/>
              <a:t>právo </a:t>
            </a:r>
            <a:r>
              <a:rPr lang="cs-CZ" dirty="0" smtClean="0"/>
              <a:t>= </a:t>
            </a:r>
            <a:r>
              <a:rPr lang="cs-CZ" b="1" dirty="0" smtClean="0"/>
              <a:t>právní odvětví </a:t>
            </a:r>
            <a:r>
              <a:rPr lang="cs-CZ" dirty="0" smtClean="0"/>
              <a:t>– naplňuje </a:t>
            </a:r>
            <a:r>
              <a:rPr lang="cs-CZ" dirty="0" err="1" smtClean="0"/>
              <a:t>odvětvotvorná</a:t>
            </a:r>
            <a:r>
              <a:rPr lang="cs-CZ" dirty="0" smtClean="0"/>
              <a:t> kritéria</a:t>
            </a:r>
          </a:p>
          <a:p>
            <a:pPr marL="0" lvl="0" indent="0">
              <a:buNone/>
            </a:pPr>
            <a:endParaRPr lang="cs-CZ" dirty="0"/>
          </a:p>
          <a:p>
            <a:pPr marL="514350" lvl="0" indent="-514350">
              <a:buAutoNum type="arabicParenR"/>
            </a:pPr>
            <a:r>
              <a:rPr lang="cs-CZ" dirty="0" smtClean="0"/>
              <a:t>samostatnost předmětu právní úpravy</a:t>
            </a:r>
          </a:p>
          <a:p>
            <a:pPr marL="0" indent="0">
              <a:buNone/>
            </a:pPr>
            <a:r>
              <a:rPr lang="cs-CZ" dirty="0" smtClean="0"/>
              <a:t>2)   metoda právní regulace</a:t>
            </a:r>
          </a:p>
          <a:p>
            <a:pPr marL="0" indent="0">
              <a:buNone/>
            </a:pPr>
            <a:r>
              <a:rPr lang="cs-CZ" dirty="0" smtClean="0"/>
              <a:t>3)   vnitřní systémová soudržnost předmětného okruhu právních norem</a:t>
            </a:r>
          </a:p>
          <a:p>
            <a:pPr marL="0" indent="0">
              <a:buNone/>
            </a:pPr>
            <a:r>
              <a:rPr lang="cs-CZ" dirty="0" smtClean="0"/>
              <a:t>4)   objektivní zájem společnosti na existenci dané výseče právního řádu   jako samostatného právního odvětí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4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regulace – 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dirty="0"/>
              <a:t>společenské vztahy</a:t>
            </a:r>
            <a:r>
              <a:rPr lang="cs-CZ" sz="3200" dirty="0"/>
              <a:t>, které vznikají a realizují se </a:t>
            </a:r>
            <a:r>
              <a:rPr lang="cs-CZ" sz="3200" dirty="0" smtClean="0"/>
              <a:t>v </a:t>
            </a:r>
            <a:r>
              <a:rPr lang="cs-CZ" sz="3200" dirty="0"/>
              <a:t>souvislosti  s výkonem </a:t>
            </a:r>
            <a:r>
              <a:rPr lang="cs-CZ" sz="3200" b="1" dirty="0"/>
              <a:t>veřejné správy</a:t>
            </a:r>
            <a:r>
              <a:rPr lang="cs-CZ" sz="3200" dirty="0"/>
              <a:t>. </a:t>
            </a:r>
            <a:endParaRPr lang="cs-CZ" sz="3200" dirty="0" smtClean="0"/>
          </a:p>
          <a:p>
            <a:pPr algn="just"/>
            <a:r>
              <a:rPr lang="cs-CZ" sz="3200" dirty="0" smtClean="0"/>
              <a:t>předmětem </a:t>
            </a:r>
            <a:r>
              <a:rPr lang="cs-CZ" sz="3200" dirty="0"/>
              <a:t>regulace správního práva je </a:t>
            </a:r>
            <a:r>
              <a:rPr lang="cs-CZ" sz="3200" b="1" dirty="0"/>
              <a:t>veřejná </a:t>
            </a:r>
            <a:r>
              <a:rPr lang="cs-CZ" sz="3200" b="1" dirty="0" smtClean="0"/>
              <a:t>správa</a:t>
            </a:r>
          </a:p>
          <a:p>
            <a:pPr algn="just"/>
            <a:r>
              <a:rPr lang="cs-CZ" sz="3200" b="1" dirty="0"/>
              <a:t>v</a:t>
            </a:r>
            <a:r>
              <a:rPr lang="cs-CZ" sz="3200" b="1" dirty="0" smtClean="0"/>
              <a:t>eřejná správa </a:t>
            </a:r>
            <a:r>
              <a:rPr lang="cs-CZ" sz="3200" dirty="0" smtClean="0"/>
              <a:t>je projevem </a:t>
            </a:r>
            <a:r>
              <a:rPr lang="cs-CZ" sz="3200" b="1" dirty="0"/>
              <a:t>realizace moci výkonné ve státě</a:t>
            </a:r>
            <a:r>
              <a:rPr lang="cs-CZ" sz="3200" dirty="0"/>
              <a:t>. Je vykonávána </a:t>
            </a:r>
            <a:endParaRPr lang="cs-CZ" sz="3200" dirty="0" smtClean="0"/>
          </a:p>
          <a:p>
            <a:pPr lvl="1" algn="just"/>
            <a:r>
              <a:rPr lang="cs-CZ" sz="2800" dirty="0" smtClean="0"/>
              <a:t>ve </a:t>
            </a:r>
            <a:r>
              <a:rPr lang="cs-CZ" sz="2800" b="1" dirty="0"/>
              <a:t>veřejném zájmu</a:t>
            </a:r>
            <a:r>
              <a:rPr lang="cs-CZ" sz="2800" dirty="0"/>
              <a:t> a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subjekty</a:t>
            </a:r>
            <a:r>
              <a:rPr lang="cs-CZ" sz="2800" dirty="0"/>
              <a:t>, které ji vykonávají ji realizují jako </a:t>
            </a:r>
            <a:r>
              <a:rPr lang="cs-CZ" sz="2800" b="1" dirty="0"/>
              <a:t>právem uloženou povinnost</a:t>
            </a:r>
            <a:r>
              <a:rPr lang="cs-CZ" sz="2800" dirty="0"/>
              <a:t>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a </a:t>
            </a:r>
            <a:r>
              <a:rPr lang="cs-CZ" sz="2800" dirty="0"/>
              <a:t>to z titulu svého postavení jako </a:t>
            </a:r>
            <a:r>
              <a:rPr lang="cs-CZ" sz="2800" b="1" dirty="0"/>
              <a:t>veřejnoprávních subjektů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557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právní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administrativně </a:t>
            </a:r>
            <a:r>
              <a:rPr lang="cs-CZ" b="1" dirty="0" smtClean="0"/>
              <a:t>právní metoda regulace</a:t>
            </a:r>
          </a:p>
          <a:p>
            <a:pPr algn="just"/>
            <a:r>
              <a:rPr lang="cs-CZ" dirty="0"/>
              <a:t>vyjadřuje mocenskou převahu subjektů veřejné správy jako nositelů veřejné moci v příslušných </a:t>
            </a:r>
            <a:r>
              <a:rPr lang="cs-CZ" dirty="0" smtClean="0"/>
              <a:t>správně-právních vztazích</a:t>
            </a:r>
          </a:p>
          <a:p>
            <a:pPr algn="just"/>
            <a:r>
              <a:rPr lang="cs-CZ" dirty="0"/>
              <a:t>nerovnost mezi vykonavatelem veřejné správy a adresátem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187732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nitřní </a:t>
            </a:r>
            <a:r>
              <a:rPr lang="cs-CZ" dirty="0"/>
              <a:t>systémová soudružnost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vyšší míra vzájemné soudružnosti do odvětví patřících právních norem než je charakteristická mezi normami rozdílných právních </a:t>
            </a:r>
            <a:r>
              <a:rPr lang="cs-CZ" dirty="0" smtClean="0"/>
              <a:t>odvětví</a:t>
            </a:r>
          </a:p>
          <a:p>
            <a:pPr algn="just"/>
            <a:r>
              <a:rPr lang="cs-CZ" dirty="0"/>
              <a:t>relativní systémová samostatnost  vůči normám jiných právních </a:t>
            </a:r>
            <a:r>
              <a:rPr lang="cs-CZ" dirty="0" smtClean="0"/>
              <a:t>odvětví X </a:t>
            </a:r>
            <a:r>
              <a:rPr lang="cs-CZ" dirty="0"/>
              <a:t>vedle svých vnitřních systémových vaze rovněž vnější systémové vztahy, zejména s ostatními veřejnoprávními odvětvími </a:t>
            </a:r>
            <a:endParaRPr lang="cs-CZ" dirty="0" smtClean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ení kodifikované ani </a:t>
            </a:r>
            <a:r>
              <a:rPr lang="cs-CZ" dirty="0" err="1" smtClean="0"/>
              <a:t>kodifikovatelné</a:t>
            </a:r>
            <a:endParaRPr lang="cs-CZ" dirty="0" smtClean="0"/>
          </a:p>
          <a:p>
            <a:pPr algn="just"/>
            <a:r>
              <a:rPr lang="cs-CZ" dirty="0"/>
              <a:t>vnitřní </a:t>
            </a:r>
            <a:r>
              <a:rPr lang="cs-CZ" b="1" dirty="0"/>
              <a:t>systémové zpřehlednění </a:t>
            </a:r>
            <a:r>
              <a:rPr lang="cs-CZ" b="1" dirty="0" smtClean="0"/>
              <a:t>– </a:t>
            </a:r>
            <a:r>
              <a:rPr lang="cs-CZ" dirty="0" smtClean="0"/>
              <a:t>organizační, hmotné, procesní, trestní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6662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Rozpoznej normu správního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662" y="1608082"/>
            <a:ext cx="10681138" cy="5034455"/>
          </a:xfrm>
        </p:spPr>
        <p:txBody>
          <a:bodyPr>
            <a:normAutofit fontScale="92500" lnSpcReduction="10000"/>
          </a:bodyPr>
          <a:lstStyle/>
          <a:p>
            <a:r>
              <a:rPr lang="cs-CZ" i="1" dirty="0"/>
              <a:t>Fyzická osoba, které byl matričním úřadem vydán matriční doklad, má povinnost užívat v úředním styku příjmení, popřípadě více příjmení, která jsou uvedena na tomto matričním dokladu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(§ 68 odst. 1 zákona č. 301/2000 Sb., o matrikách, jménu a příjmení a o změně některých souvisejících zákonů)</a:t>
            </a:r>
          </a:p>
          <a:p>
            <a:pPr algn="just"/>
            <a:r>
              <a:rPr lang="cs-CZ" i="1" dirty="0" smtClean="0"/>
              <a:t>Ústní </a:t>
            </a:r>
            <a:r>
              <a:rPr lang="cs-CZ" i="1" dirty="0"/>
              <a:t>jednání nařídí vyvlastňovací úřad tak, aby o něm byli účastníci řízení a další osoby, jejichž přítomnosti je třeba, </a:t>
            </a:r>
            <a:r>
              <a:rPr lang="cs-CZ" i="1" dirty="0" err="1"/>
              <a:t>uvědoměni</a:t>
            </a:r>
            <a:r>
              <a:rPr lang="cs-CZ" i="1" dirty="0"/>
              <a:t> nejméně 30 dnů přede dnem, kdy se má </a:t>
            </a:r>
            <a:r>
              <a:rPr lang="cs-CZ" i="1" dirty="0" smtClean="0"/>
              <a:t>konat. Námitky </a:t>
            </a:r>
            <a:r>
              <a:rPr lang="cs-CZ" i="1" dirty="0"/>
              <a:t>proti vyvlastnění a důkazy k jejich prokázání mohou být uplatněny nejpozději při ústním jednání; k později uplatněným námitkám a důkazům se nepřihlíží. O tomto následku musí být účastníci poučeni v uvědomění o zahájení vyvlastňovacího řízení</a:t>
            </a:r>
            <a:r>
              <a:rPr lang="cs-CZ" i="1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(§ 22 odst. 1 a 2 zákona č. 184/2006 Sb., o odnětí nebo omezení vlastnického práva k pozemku nebo stavbě)</a:t>
            </a:r>
          </a:p>
          <a:p>
            <a:pPr algn="just"/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9564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Rozpoznej normu správního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i="1" dirty="0"/>
              <a:t>Česká republika se člení na obce, které jsou základními územními samosprávnými celky, a kraje, které jsou vyššími územními samosprávnými celky</a:t>
            </a:r>
            <a:r>
              <a:rPr lang="cs-CZ" i="1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(čl. 99 Ústavy)</a:t>
            </a:r>
          </a:p>
          <a:p>
            <a:pPr marL="0" indent="0" algn="just">
              <a:buNone/>
            </a:pPr>
            <a:endParaRPr lang="cs-CZ" dirty="0"/>
          </a:p>
          <a:p>
            <a:r>
              <a:rPr lang="cs-CZ" i="1" dirty="0" smtClean="0"/>
              <a:t>Policii </a:t>
            </a:r>
            <a:r>
              <a:rPr lang="cs-CZ" i="1" dirty="0"/>
              <a:t>tvoří útvary, jimiž jsou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a</a:t>
            </a:r>
            <a:r>
              <a:rPr lang="cs-CZ" i="1" dirty="0"/>
              <a:t>) Policejní prezidium České republiky (dále jen „policejní prezidium“) v čele  </a:t>
            </a:r>
            <a:r>
              <a:rPr lang="cs-CZ" i="1" dirty="0" smtClean="0"/>
              <a:t>  	s </a:t>
            </a:r>
            <a:r>
              <a:rPr lang="cs-CZ" i="1" dirty="0"/>
              <a:t>policejním prezidentem,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b</a:t>
            </a:r>
            <a:r>
              <a:rPr lang="cs-CZ" i="1" dirty="0"/>
              <a:t>) útvary policie s celostátní působností,</a:t>
            </a:r>
          </a:p>
          <a:p>
            <a:pPr marL="0" indent="0">
              <a:buNone/>
            </a:pPr>
            <a:r>
              <a:rPr lang="cs-CZ" i="1" dirty="0" smtClean="0"/>
              <a:t>   c</a:t>
            </a:r>
            <a:r>
              <a:rPr lang="cs-CZ" i="1" dirty="0"/>
              <a:t>) krajská ředitelství policie (dále jen „krajské ředitelství“),</a:t>
            </a:r>
          </a:p>
          <a:p>
            <a:pPr marL="0" indent="0">
              <a:buNone/>
            </a:pPr>
            <a:r>
              <a:rPr lang="cs-CZ" i="1" dirty="0" smtClean="0"/>
              <a:t>   d</a:t>
            </a:r>
            <a:r>
              <a:rPr lang="cs-CZ" i="1" dirty="0"/>
              <a:t>) útvary zřízené v rámci krajského ředitelství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(§ 6 odst. 1 zákona č. 237/2008 Sb., o Policii ČR)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69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Rozpoznej normu správního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32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000" i="1" dirty="0" smtClean="0"/>
              <a:t>Pokutu </a:t>
            </a:r>
            <a:r>
              <a:rPr lang="cs-CZ" sz="3000" i="1" dirty="0"/>
              <a:t>lze uložit ve výši stanovené zákonem. Není-li výše pokuty zákonem stanovena, pokutu lze uložit ve výši nepřesahující částku 1 000 </a:t>
            </a:r>
            <a:r>
              <a:rPr lang="cs-CZ" sz="3000" i="1" dirty="0" smtClean="0"/>
              <a:t>Kč.</a:t>
            </a:r>
          </a:p>
          <a:p>
            <a:pPr marL="0" indent="0" algn="just">
              <a:buNone/>
            </a:pPr>
            <a:r>
              <a:rPr lang="cs-CZ" sz="3000" i="1" dirty="0" smtClean="0"/>
              <a:t>Starosta </a:t>
            </a:r>
            <a:r>
              <a:rPr lang="cs-CZ" sz="3000" i="1" dirty="0"/>
              <a:t>může zřizovat jako zvláštní orgány obce komise pro projednávání přestupků (dále jen "komise"). Komise může projednávat přestupky proti pořádku ve státní správě, přestupky proti pořádku v územní samosprávě, přestupky proti veřejnému pořádku, přestupky proti občanskému soužití, přestupky proti majetku a přestupky, o kterých to stanoví jiný zákon</a:t>
            </a:r>
            <a:r>
              <a:rPr lang="cs-CZ" sz="3000" i="1" dirty="0" smtClean="0"/>
              <a:t>.</a:t>
            </a:r>
          </a:p>
          <a:p>
            <a:pPr marL="0" indent="0" algn="just">
              <a:buNone/>
            </a:pPr>
            <a:r>
              <a:rPr lang="cs-CZ" sz="3000" i="1" dirty="0" smtClean="0"/>
              <a:t>Podezřelý </a:t>
            </a:r>
            <a:r>
              <a:rPr lang="cs-CZ" sz="3000" i="1" dirty="0"/>
              <a:t>z přestupku se stává obviněným, jakmile vůči němu správní orgán učiní první úkon v řízení.</a:t>
            </a:r>
            <a:endParaRPr lang="cs-CZ" sz="3000" i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(§ 46 odst. 1, § 61 a § 69 zákona č. 250/2016 Sb. o odpovědnosti za přestupky a řízení o nich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99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správa v organizační (formální pojetí)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Veřejná správa ve funkčním (materiálním pojetí)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736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974</Words>
  <Application>Microsoft Office PowerPoint</Application>
  <PresentationFormat>Širokoúhlá obrazovka</PresentationFormat>
  <Paragraphs>116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Co je to správní právo ?</vt:lpstr>
      <vt:lpstr>Správní právo</vt:lpstr>
      <vt:lpstr>Předmět regulace – veřejná správa</vt:lpstr>
      <vt:lpstr>Metoda právní regulace</vt:lpstr>
      <vt:lpstr>Vnitřní systémová soudružnost</vt:lpstr>
      <vt:lpstr>Rozpoznej normu správního práva</vt:lpstr>
      <vt:lpstr>Rozpoznej normu správního práva</vt:lpstr>
      <vt:lpstr>Rozpoznej normu správního práva</vt:lpstr>
      <vt:lpstr>Veřejná správa</vt:lpstr>
      <vt:lpstr>Veřejná správa jako činnost</vt:lpstr>
      <vt:lpstr>Dělení podle právní formy - obecně</vt:lpstr>
      <vt:lpstr>Příklady – společné zadání práce ve skupinách</vt:lpstr>
      <vt:lpstr>Příklad 1</vt:lpstr>
      <vt:lpstr>Příklad 2</vt:lpstr>
      <vt:lpstr>Příklad 3</vt:lpstr>
      <vt:lpstr>Příklad 4</vt:lpstr>
      <vt:lpstr>Příklad 5</vt:lpstr>
      <vt:lpstr>Příklad 6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Hejč</dc:creator>
  <cp:lastModifiedBy>David Hejč</cp:lastModifiedBy>
  <cp:revision>64</cp:revision>
  <cp:lastPrinted>2019-02-27T08:52:23Z</cp:lastPrinted>
  <dcterms:created xsi:type="dcterms:W3CDTF">2018-09-29T13:59:19Z</dcterms:created>
  <dcterms:modified xsi:type="dcterms:W3CDTF">2019-03-20T19:31:04Z</dcterms:modified>
</cp:coreProperties>
</file>