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80" r:id="rId2"/>
    <p:sldId id="278" r:id="rId3"/>
    <p:sldId id="307" r:id="rId4"/>
    <p:sldId id="309" r:id="rId5"/>
    <p:sldId id="310" r:id="rId6"/>
    <p:sldId id="311" r:id="rId7"/>
    <p:sldId id="319" r:id="rId8"/>
    <p:sldId id="312" r:id="rId9"/>
    <p:sldId id="313" r:id="rId10"/>
    <p:sldId id="314" r:id="rId11"/>
    <p:sldId id="321" r:id="rId12"/>
    <p:sldId id="317" r:id="rId13"/>
    <p:sldId id="318" r:id="rId14"/>
  </p:sldIdLst>
  <p:sldSz cx="12192000" cy="6858000"/>
  <p:notesSz cx="6735763" cy="98663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43" autoAdjust="0"/>
    <p:restoredTop sz="52639" autoAdjust="0"/>
  </p:normalViewPr>
  <p:slideViewPr>
    <p:cSldViewPr snapToGrid="0">
      <p:cViewPr varScale="1">
        <p:scale>
          <a:sx n="36" d="100"/>
          <a:sy n="36" d="100"/>
        </p:scale>
        <p:origin x="1844" y="40"/>
      </p:cViewPr>
      <p:guideLst/>
    </p:cSldViewPr>
  </p:slideViewPr>
  <p:notesTextViewPr>
    <p:cViewPr>
      <p:scale>
        <a:sx n="125" d="100"/>
        <a:sy n="12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3F4254-EE64-4BE1-AD73-021053D1B77E}" type="datetimeFigureOut">
              <a:rPr lang="cs-CZ" smtClean="0"/>
              <a:t>20.03.2019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C0C2C5-B6FF-4C7A-8778-DE8693D207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44520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C0C2C5-B6FF-4C7A-8778-DE8693D207D9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538630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C0C2C5-B6FF-4C7A-8778-DE8693D207D9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61116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C0C2C5-B6FF-4C7A-8778-DE8693D207D9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709728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C0C2C5-B6FF-4C7A-8778-DE8693D207D9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798822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C0C2C5-B6FF-4C7A-8778-DE8693D207D9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02355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C0C2C5-B6FF-4C7A-8778-DE8693D207D9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42295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C0C2C5-B6FF-4C7A-8778-DE8693D207D9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74765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C0C2C5-B6FF-4C7A-8778-DE8693D207D9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03885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C0C2C5-B6FF-4C7A-8778-DE8693D207D9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2932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C0C2C5-B6FF-4C7A-8778-DE8693D207D9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02004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C0C2C5-B6FF-4C7A-8778-DE8693D207D9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21860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C0C2C5-B6FF-4C7A-8778-DE8693D207D9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36115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C0C2C5-B6FF-4C7A-8778-DE8693D207D9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15103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683CB-1912-4478-BAD3-DC395F15EE49}" type="datetimeFigureOut">
              <a:rPr lang="cs-CZ" smtClean="0"/>
              <a:t>20.03.2019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0CC37-5BEE-40E9-989C-1750EAFC57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3340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683CB-1912-4478-BAD3-DC395F15EE49}" type="datetimeFigureOut">
              <a:rPr lang="cs-CZ" smtClean="0"/>
              <a:t>20.03.2019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0CC37-5BEE-40E9-989C-1750EAFC57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5247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683CB-1912-4478-BAD3-DC395F15EE49}" type="datetimeFigureOut">
              <a:rPr lang="cs-CZ" smtClean="0"/>
              <a:t>20.03.2019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0CC37-5BEE-40E9-989C-1750EAFC57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3905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683CB-1912-4478-BAD3-DC395F15EE49}" type="datetimeFigureOut">
              <a:rPr lang="cs-CZ" smtClean="0"/>
              <a:t>20.03.2019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0CC37-5BEE-40E9-989C-1750EAFC57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5938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683CB-1912-4478-BAD3-DC395F15EE49}" type="datetimeFigureOut">
              <a:rPr lang="cs-CZ" smtClean="0"/>
              <a:t>20.03.2019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0CC37-5BEE-40E9-989C-1750EAFC57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4502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683CB-1912-4478-BAD3-DC395F15EE49}" type="datetimeFigureOut">
              <a:rPr lang="cs-CZ" smtClean="0"/>
              <a:t>20.03.2019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0CC37-5BEE-40E9-989C-1750EAFC57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5019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683CB-1912-4478-BAD3-DC395F15EE49}" type="datetimeFigureOut">
              <a:rPr lang="cs-CZ" smtClean="0"/>
              <a:t>20.03.2019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0CC37-5BEE-40E9-989C-1750EAFC57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1638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683CB-1912-4478-BAD3-DC395F15EE49}" type="datetimeFigureOut">
              <a:rPr lang="cs-CZ" smtClean="0"/>
              <a:t>20.03.2019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0CC37-5BEE-40E9-989C-1750EAFC57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8630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683CB-1912-4478-BAD3-DC395F15EE49}" type="datetimeFigureOut">
              <a:rPr lang="cs-CZ" smtClean="0"/>
              <a:t>20.03.2019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0CC37-5BEE-40E9-989C-1750EAFC57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1166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683CB-1912-4478-BAD3-DC395F15EE49}" type="datetimeFigureOut">
              <a:rPr lang="cs-CZ" smtClean="0"/>
              <a:t>20.03.2019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0CC37-5BEE-40E9-989C-1750EAFC57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8737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683CB-1912-4478-BAD3-DC395F15EE49}" type="datetimeFigureOut">
              <a:rPr lang="cs-CZ" smtClean="0"/>
              <a:t>20.03.2019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0CC37-5BEE-40E9-989C-1750EAFC57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6074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8683CB-1912-4478-BAD3-DC395F15EE49}" type="datetimeFigureOut">
              <a:rPr lang="cs-CZ" smtClean="0"/>
              <a:t>20.03.2019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50CC37-5BEE-40E9-989C-1750EAFC57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4221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95312" y="2565400"/>
            <a:ext cx="10515600" cy="1325563"/>
          </a:xfrm>
        </p:spPr>
        <p:txBody>
          <a:bodyPr/>
          <a:lstStyle/>
          <a:p>
            <a:pPr algn="ctr"/>
            <a:r>
              <a:rPr lang="cs-CZ" b="1" dirty="0" smtClean="0"/>
              <a:t>Organizace veřejné správy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482796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Jiné ústřední orgány státní správy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2030931"/>
            <a:ext cx="10515600" cy="4146032"/>
          </a:xfrm>
        </p:spPr>
        <p:txBody>
          <a:bodyPr>
            <a:normAutofit fontScale="92500" lnSpcReduction="20000"/>
          </a:bodyPr>
          <a:lstStyle/>
          <a:p>
            <a:endParaRPr lang="cs-CZ" dirty="0" smtClean="0"/>
          </a:p>
          <a:p>
            <a:r>
              <a:rPr lang="cs-CZ" dirty="0"/>
              <a:t>všeobecná X dílčí ? </a:t>
            </a:r>
          </a:p>
          <a:p>
            <a:endParaRPr lang="cs-CZ" dirty="0"/>
          </a:p>
          <a:p>
            <a:r>
              <a:rPr lang="cs-CZ" dirty="0"/>
              <a:t>monokratický X kolegiální ?</a:t>
            </a:r>
          </a:p>
          <a:p>
            <a:endParaRPr lang="cs-CZ" dirty="0"/>
          </a:p>
          <a:p>
            <a:r>
              <a:rPr lang="cs-CZ" dirty="0" smtClean="0"/>
              <a:t>porovnání s ministerstvy</a:t>
            </a:r>
            <a:endParaRPr lang="cs-CZ" dirty="0"/>
          </a:p>
          <a:p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endParaRPr lang="cs-CZ" dirty="0" smtClean="0"/>
          </a:p>
          <a:p>
            <a:r>
              <a:rPr lang="cs-CZ" dirty="0"/>
              <a:t>„Nezávislé </a:t>
            </a:r>
            <a:r>
              <a:rPr lang="cs-CZ" dirty="0" smtClean="0"/>
              <a:t>úřady„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801396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59822"/>
          </a:xfrm>
        </p:spPr>
        <p:txBody>
          <a:bodyPr/>
          <a:lstStyle/>
          <a:p>
            <a:r>
              <a:rPr lang="cs-CZ" dirty="0"/>
              <a:t>P</a:t>
            </a:r>
            <a:r>
              <a:rPr lang="cs-CZ" dirty="0" smtClean="0"/>
              <a:t>říprava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74237"/>
            <a:ext cx="10515600" cy="4702726"/>
          </a:xfrm>
        </p:spPr>
        <p:txBody>
          <a:bodyPr/>
          <a:lstStyle/>
          <a:p>
            <a:r>
              <a:rPr lang="cs-CZ" dirty="0" smtClean="0"/>
              <a:t>Úřad pro ochranu osobních údajů</a:t>
            </a:r>
          </a:p>
          <a:p>
            <a:r>
              <a:rPr lang="cs-CZ" dirty="0" smtClean="0"/>
              <a:t>Rada České republiky pro rozhlasové a televizní vysílání</a:t>
            </a:r>
          </a:p>
          <a:p>
            <a:r>
              <a:rPr lang="cs-CZ" dirty="0" smtClean="0"/>
              <a:t>Energetický regulační úřad</a:t>
            </a:r>
          </a:p>
          <a:p>
            <a:r>
              <a:rPr lang="cs-CZ" dirty="0" smtClean="0"/>
              <a:t>Úřad pro ochranu hospodářské soutěže</a:t>
            </a:r>
          </a:p>
          <a:p>
            <a:endParaRPr lang="cs-CZ" dirty="0"/>
          </a:p>
          <a:p>
            <a:r>
              <a:rPr lang="cs-CZ" dirty="0" smtClean="0"/>
              <a:t>Projevy záruk nezávislosti</a:t>
            </a:r>
          </a:p>
          <a:p>
            <a:pPr lvl="1"/>
            <a:r>
              <a:rPr lang="cs-CZ" dirty="0" smtClean="0"/>
              <a:t>Funkční</a:t>
            </a:r>
          </a:p>
          <a:p>
            <a:pPr lvl="1"/>
            <a:r>
              <a:rPr lang="cs-CZ" dirty="0" smtClean="0"/>
              <a:t>Kreační</a:t>
            </a:r>
          </a:p>
          <a:p>
            <a:pPr lvl="1"/>
            <a:r>
              <a:rPr lang="cs-CZ" dirty="0" smtClean="0"/>
              <a:t>Finanční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402261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Územně dekoncentrované orgány státní správy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r>
              <a:rPr lang="cs-CZ" b="1" dirty="0"/>
              <a:t>Působnost</a:t>
            </a:r>
            <a:r>
              <a:rPr lang="cs-CZ" dirty="0"/>
              <a:t> – </a:t>
            </a:r>
            <a:r>
              <a:rPr lang="cs-CZ" dirty="0" smtClean="0"/>
              <a:t>věcná  </a:t>
            </a:r>
            <a:r>
              <a:rPr lang="cs-CZ" dirty="0"/>
              <a:t>– dílčí</a:t>
            </a:r>
          </a:p>
          <a:p>
            <a:pPr marL="0" indent="0">
              <a:buNone/>
            </a:pPr>
            <a:r>
              <a:rPr lang="cs-CZ" dirty="0"/>
              <a:t>                     </a:t>
            </a:r>
            <a:r>
              <a:rPr lang="cs-CZ" dirty="0" smtClean="0"/>
              <a:t> – </a:t>
            </a:r>
            <a:r>
              <a:rPr lang="cs-CZ" dirty="0"/>
              <a:t>územní </a:t>
            </a:r>
            <a:r>
              <a:rPr lang="cs-CZ" dirty="0" smtClean="0"/>
              <a:t>– </a:t>
            </a:r>
            <a:r>
              <a:rPr lang="cs-CZ" dirty="0"/>
              <a:t>regionální</a:t>
            </a:r>
          </a:p>
          <a:p>
            <a:pPr marL="0" indent="0">
              <a:buNone/>
            </a:pPr>
            <a:r>
              <a:rPr lang="cs-CZ" dirty="0"/>
              <a:t>                                     </a:t>
            </a:r>
            <a:r>
              <a:rPr lang="cs-CZ" dirty="0" smtClean="0"/>
              <a:t>  </a:t>
            </a:r>
            <a:r>
              <a:rPr lang="cs-CZ" dirty="0"/>
              <a:t>– místní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515888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00726" y="2184299"/>
            <a:ext cx="10515600" cy="1325563"/>
          </a:xfrm>
        </p:spPr>
        <p:txBody>
          <a:bodyPr/>
          <a:lstStyle/>
          <a:p>
            <a:r>
              <a:rPr lang="cs-CZ" dirty="0" smtClean="0"/>
              <a:t>Nepřímí vykonavatelé státní správy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53562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r>
              <a:rPr lang="cs-CZ" sz="4000" u="sng" dirty="0" smtClean="0"/>
              <a:t>Organizační principy</a:t>
            </a:r>
            <a:endParaRPr lang="cs-CZ" sz="4000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974408"/>
            <a:ext cx="10634663" cy="5557837"/>
          </a:xfrm>
        </p:spPr>
        <p:txBody>
          <a:bodyPr>
            <a:normAutofit/>
          </a:bodyPr>
          <a:lstStyle/>
          <a:p>
            <a:endParaRPr lang="cs-CZ" b="1" dirty="0" smtClean="0"/>
          </a:p>
          <a:p>
            <a:r>
              <a:rPr lang="cs-CZ" b="1" dirty="0" smtClean="0"/>
              <a:t>princip (de)koncentrace</a:t>
            </a:r>
          </a:p>
          <a:p>
            <a:r>
              <a:rPr lang="cs-CZ" b="1" dirty="0" smtClean="0"/>
              <a:t>princip (de)centralizace</a:t>
            </a:r>
          </a:p>
          <a:p>
            <a:r>
              <a:rPr lang="cs-CZ" b="1" dirty="0" smtClean="0"/>
              <a:t>princip monokratický</a:t>
            </a:r>
          </a:p>
          <a:p>
            <a:r>
              <a:rPr lang="cs-CZ" b="1" dirty="0" smtClean="0"/>
              <a:t>princip kolegiální</a:t>
            </a:r>
          </a:p>
          <a:p>
            <a:r>
              <a:rPr lang="cs-CZ" b="1" dirty="0" smtClean="0"/>
              <a:t>princip jmenovací</a:t>
            </a:r>
          </a:p>
          <a:p>
            <a:r>
              <a:rPr lang="cs-CZ" b="1" dirty="0" smtClean="0"/>
              <a:t>princip volební</a:t>
            </a:r>
            <a:endParaRPr lang="cs-CZ" dirty="0" smtClean="0"/>
          </a:p>
          <a:p>
            <a:pPr marL="4572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7963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Působnost a pravomoc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Pravomoc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b="1" dirty="0" smtClean="0"/>
              <a:t>Působnost</a:t>
            </a:r>
            <a:r>
              <a:rPr lang="cs-CZ" dirty="0" smtClean="0"/>
              <a:t> – věcná – všeobecná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                          – dílčí</a:t>
            </a:r>
          </a:p>
          <a:p>
            <a:pPr marL="0" indent="0">
              <a:buNone/>
            </a:pPr>
            <a:r>
              <a:rPr lang="cs-CZ" dirty="0" smtClean="0"/>
              <a:t>                     – územní – celostátní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                            – regionální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                            – místní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430002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699656" y="201840"/>
            <a:ext cx="10515600" cy="1325563"/>
          </a:xfrm>
        </p:spPr>
        <p:txBody>
          <a:bodyPr/>
          <a:lstStyle/>
          <a:p>
            <a:r>
              <a:rPr lang="cs-CZ" b="1" dirty="0"/>
              <a:t>Organizace státní správy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54529" y="1280160"/>
            <a:ext cx="10515600" cy="4782503"/>
          </a:xfrm>
        </p:spPr>
        <p:txBody>
          <a:bodyPr/>
          <a:lstStyle/>
          <a:p>
            <a:r>
              <a:rPr lang="cs-CZ" dirty="0" smtClean="0"/>
              <a:t>X organizace samosprávy</a:t>
            </a:r>
          </a:p>
          <a:p>
            <a:endParaRPr lang="cs-CZ" dirty="0"/>
          </a:p>
          <a:p>
            <a:r>
              <a:rPr lang="cs-CZ" dirty="0" smtClean="0"/>
              <a:t>přímý </a:t>
            </a:r>
            <a:r>
              <a:rPr lang="cs-CZ" dirty="0"/>
              <a:t>výkon státní </a:t>
            </a:r>
            <a:r>
              <a:rPr lang="cs-CZ" dirty="0" smtClean="0"/>
              <a:t>správy</a:t>
            </a:r>
          </a:p>
          <a:p>
            <a:pPr marL="0" indent="0">
              <a:buNone/>
            </a:pPr>
            <a:r>
              <a:rPr lang="cs-CZ" dirty="0" smtClean="0"/>
              <a:t> </a:t>
            </a:r>
          </a:p>
          <a:p>
            <a:r>
              <a:rPr lang="cs-CZ" dirty="0" smtClean="0"/>
              <a:t>nepřímý výkon státní správy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54682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Určete – přímý výkon státní správy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r>
              <a:rPr lang="cs-CZ" dirty="0" smtClean="0"/>
              <a:t>1) obecní úřady</a:t>
            </a:r>
          </a:p>
          <a:p>
            <a:r>
              <a:rPr lang="cs-CZ" dirty="0" smtClean="0"/>
              <a:t>2) Prezident ČR</a:t>
            </a:r>
          </a:p>
          <a:p>
            <a:r>
              <a:rPr lang="cs-CZ" dirty="0" smtClean="0"/>
              <a:t>3) Vláda ČR</a:t>
            </a:r>
          </a:p>
          <a:p>
            <a:r>
              <a:rPr lang="cs-CZ" dirty="0" smtClean="0"/>
              <a:t>4) zastupitelstva krajů </a:t>
            </a:r>
          </a:p>
          <a:p>
            <a:r>
              <a:rPr lang="cs-CZ" dirty="0" smtClean="0"/>
              <a:t>5) ministerstva</a:t>
            </a:r>
          </a:p>
          <a:p>
            <a:r>
              <a:rPr lang="cs-CZ" dirty="0" smtClean="0"/>
              <a:t>6) rady obcí</a:t>
            </a:r>
          </a:p>
          <a:p>
            <a:r>
              <a:rPr lang="cs-CZ" dirty="0" smtClean="0"/>
              <a:t>7) Představenstvo ČAK</a:t>
            </a:r>
            <a:endParaRPr lang="cs-CZ" dirty="0"/>
          </a:p>
          <a:p>
            <a:r>
              <a:rPr lang="cs-CZ" dirty="0" smtClean="0"/>
              <a:t>8) </a:t>
            </a:r>
            <a:r>
              <a:rPr lang="cs-CZ" dirty="0"/>
              <a:t>Český báňský </a:t>
            </a:r>
            <a:r>
              <a:rPr lang="cs-CZ" dirty="0" smtClean="0"/>
              <a:t>úřad</a:t>
            </a:r>
          </a:p>
          <a:p>
            <a:r>
              <a:rPr lang="cs-CZ" dirty="0" smtClean="0"/>
              <a:t>9) Úřad pro ochranu osobních údajů</a:t>
            </a:r>
          </a:p>
          <a:p>
            <a:r>
              <a:rPr lang="cs-CZ" dirty="0" smtClean="0"/>
              <a:t>10) Česká </a:t>
            </a:r>
            <a:r>
              <a:rPr lang="cs-CZ" dirty="0"/>
              <a:t>inspekce životního </a:t>
            </a:r>
            <a:r>
              <a:rPr lang="cs-CZ" dirty="0" smtClean="0"/>
              <a:t>prostředí</a:t>
            </a:r>
          </a:p>
          <a:p>
            <a:r>
              <a:rPr lang="cs-CZ" dirty="0" smtClean="0"/>
              <a:t>11) Disciplinární komise </a:t>
            </a:r>
            <a:r>
              <a:rPr lang="cs-CZ" dirty="0" err="1" smtClean="0"/>
              <a:t>PrF</a:t>
            </a:r>
            <a:r>
              <a:rPr lang="cs-CZ" dirty="0" smtClean="0"/>
              <a:t> MU</a:t>
            </a:r>
          </a:p>
          <a:p>
            <a:r>
              <a:rPr lang="cs-CZ" dirty="0" smtClean="0"/>
              <a:t>12) </a:t>
            </a:r>
            <a:r>
              <a:rPr lang="cs-CZ" dirty="0"/>
              <a:t>Finanční ředitelství – finanční </a:t>
            </a:r>
            <a:r>
              <a:rPr lang="cs-CZ" dirty="0" smtClean="0"/>
              <a:t>úřady</a:t>
            </a:r>
          </a:p>
          <a:p>
            <a:r>
              <a:rPr lang="cs-CZ" dirty="0"/>
              <a:t>Policie ČR</a:t>
            </a:r>
            <a:endParaRPr lang="cs-CZ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773444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3380"/>
            <a:ext cx="10515600" cy="1325563"/>
          </a:xfrm>
        </p:spPr>
        <p:txBody>
          <a:bodyPr/>
          <a:lstStyle/>
          <a:p>
            <a:r>
              <a:rPr lang="cs-CZ" dirty="0" smtClean="0"/>
              <a:t>Prezident republiky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87829" y="881743"/>
            <a:ext cx="10765971" cy="5295220"/>
          </a:xfrm>
        </p:spPr>
        <p:txBody>
          <a:bodyPr numCol="2">
            <a:normAutofit fontScale="62500" lnSpcReduction="20000"/>
          </a:bodyPr>
          <a:lstStyle/>
          <a:p>
            <a:pPr marL="0" indent="0">
              <a:buNone/>
            </a:pPr>
            <a:r>
              <a:rPr lang="cs-CZ" sz="2900" b="1" dirty="0"/>
              <a:t>Čl. 62</a:t>
            </a:r>
          </a:p>
          <a:p>
            <a:r>
              <a:rPr lang="cs-CZ" sz="2900" b="1" dirty="0"/>
              <a:t>Prezident republiky</a:t>
            </a:r>
            <a:br>
              <a:rPr lang="cs-CZ" sz="2900" b="1" dirty="0"/>
            </a:br>
            <a:r>
              <a:rPr lang="cs-CZ" sz="2900" b="1" dirty="0"/>
              <a:t>a) jmenuje a odvolává předsedu a další členy vlády a přijímá jejich demisi, odvolává vládu a přijímá její demisi,</a:t>
            </a:r>
            <a:br>
              <a:rPr lang="cs-CZ" sz="2900" b="1" dirty="0"/>
            </a:br>
            <a:r>
              <a:rPr lang="cs-CZ" sz="2900" b="1" dirty="0"/>
              <a:t>b) svolává zasedání Poslanecké sněmovny,</a:t>
            </a:r>
            <a:br>
              <a:rPr lang="cs-CZ" sz="2900" b="1" dirty="0"/>
            </a:br>
            <a:r>
              <a:rPr lang="cs-CZ" sz="2900" b="1" dirty="0"/>
              <a:t>c) rozpouští Poslaneckou sněmovnu,</a:t>
            </a:r>
            <a:br>
              <a:rPr lang="cs-CZ" sz="2900" b="1" dirty="0"/>
            </a:br>
            <a:r>
              <a:rPr lang="cs-CZ" sz="2900" b="1" dirty="0"/>
              <a:t>d) pověřuje vládu, jejíž demisi přijal nebo kterou odvolal, vykonáváním jejích funkcí prozatímně až do jmenování nové vlády,</a:t>
            </a:r>
            <a:br>
              <a:rPr lang="cs-CZ" sz="2900" b="1" dirty="0"/>
            </a:br>
            <a:r>
              <a:rPr lang="cs-CZ" sz="2900" b="1" dirty="0"/>
              <a:t>e) jmenuje soudce Ústavního soudu, jeho předsedu a místopředsedy,</a:t>
            </a:r>
            <a:br>
              <a:rPr lang="cs-CZ" sz="2900" b="1" dirty="0"/>
            </a:br>
            <a:r>
              <a:rPr lang="cs-CZ" sz="2900" b="1" dirty="0"/>
              <a:t>f) jmenuje ze soudců předsedu a místopředsedy Nejvyššího soudu,</a:t>
            </a:r>
            <a:br>
              <a:rPr lang="cs-CZ" sz="2900" b="1" dirty="0"/>
            </a:br>
            <a:r>
              <a:rPr lang="cs-CZ" sz="2900" b="1" dirty="0"/>
              <a:t>g) odpouští a zmírňuje tresty uložené soudem a zahlazuje odsouzení,</a:t>
            </a:r>
            <a:br>
              <a:rPr lang="cs-CZ" sz="2900" b="1" dirty="0"/>
            </a:br>
            <a:r>
              <a:rPr lang="cs-CZ" sz="2900" b="1" dirty="0"/>
              <a:t>h) má právo vrátit Parlamentu přijatý zákon s výjimkou zákona ústavního,</a:t>
            </a:r>
            <a:br>
              <a:rPr lang="cs-CZ" sz="2900" b="1" dirty="0"/>
            </a:br>
            <a:r>
              <a:rPr lang="cs-CZ" sz="2900" b="1" dirty="0"/>
              <a:t>i) podepisuje zákony,</a:t>
            </a:r>
            <a:br>
              <a:rPr lang="cs-CZ" sz="2900" b="1" dirty="0"/>
            </a:br>
            <a:r>
              <a:rPr lang="cs-CZ" sz="2900" b="1" dirty="0"/>
              <a:t>j) jmenuje prezidenta a viceprezidenta Nejvyššího kontrolního úřadu,</a:t>
            </a:r>
            <a:br>
              <a:rPr lang="cs-CZ" sz="2900" b="1" dirty="0"/>
            </a:br>
            <a:r>
              <a:rPr lang="cs-CZ" sz="2900" b="1" dirty="0"/>
              <a:t>k) jmenuje členy Bankovní rady České národní banky</a:t>
            </a:r>
            <a:r>
              <a:rPr lang="cs-CZ" sz="2900" b="1" dirty="0" smtClean="0"/>
              <a:t>.</a:t>
            </a:r>
          </a:p>
          <a:p>
            <a:endParaRPr lang="cs-CZ" sz="2900" b="1" dirty="0"/>
          </a:p>
          <a:p>
            <a:pPr marL="0" indent="0">
              <a:buNone/>
            </a:pPr>
            <a:endParaRPr lang="cs-CZ" sz="2900" b="1" dirty="0" smtClean="0"/>
          </a:p>
          <a:p>
            <a:pPr marL="0" indent="0">
              <a:buNone/>
            </a:pPr>
            <a:r>
              <a:rPr lang="cs-CZ" sz="2900" b="1" dirty="0" smtClean="0"/>
              <a:t>Čl</a:t>
            </a:r>
            <a:r>
              <a:rPr lang="cs-CZ" sz="2900" b="1" dirty="0"/>
              <a:t>. 63</a:t>
            </a:r>
          </a:p>
          <a:p>
            <a:r>
              <a:rPr lang="cs-CZ" sz="2900" b="1" dirty="0"/>
              <a:t>(1) Prezident republiky dále</a:t>
            </a:r>
            <a:br>
              <a:rPr lang="cs-CZ" sz="2900" b="1" dirty="0"/>
            </a:br>
            <a:r>
              <a:rPr lang="cs-CZ" sz="2900" b="1" dirty="0"/>
              <a:t>a) zastupuje stát navenek,</a:t>
            </a:r>
            <a:br>
              <a:rPr lang="cs-CZ" sz="2900" b="1" dirty="0"/>
            </a:br>
            <a:r>
              <a:rPr lang="cs-CZ" sz="2900" b="1" dirty="0"/>
              <a:t>b) sjednává a ratifikuje mezinárodní smlouvy; sjednávání mezinárodních smluv může přenést na vládu nebo s jejím souhlasem na její jednotlivé členy,</a:t>
            </a:r>
            <a:br>
              <a:rPr lang="cs-CZ" sz="2900" b="1" dirty="0"/>
            </a:br>
            <a:r>
              <a:rPr lang="cs-CZ" sz="2900" b="1" dirty="0"/>
              <a:t>c) je vrchním velitelem ozbrojených sil,</a:t>
            </a:r>
            <a:br>
              <a:rPr lang="cs-CZ" sz="2900" b="1" dirty="0"/>
            </a:br>
            <a:r>
              <a:rPr lang="cs-CZ" sz="2900" b="1" dirty="0"/>
              <a:t>d) přijímá vedoucí zastupitelských misí,</a:t>
            </a:r>
            <a:br>
              <a:rPr lang="cs-CZ" sz="2900" b="1" dirty="0"/>
            </a:br>
            <a:r>
              <a:rPr lang="cs-CZ" sz="2900" b="1" dirty="0"/>
              <a:t>e) pověřuje a odvolává vedoucí zastupitelských misí,</a:t>
            </a:r>
            <a:br>
              <a:rPr lang="cs-CZ" sz="2900" b="1" dirty="0"/>
            </a:br>
            <a:r>
              <a:rPr lang="cs-CZ" sz="2900" b="1" dirty="0"/>
              <a:t>f) vyhlašuje volby do Poslanecké sněmovny a do Senátu,</a:t>
            </a:r>
            <a:br>
              <a:rPr lang="cs-CZ" sz="2900" b="1" dirty="0"/>
            </a:br>
            <a:r>
              <a:rPr lang="cs-CZ" sz="2900" b="1" dirty="0"/>
              <a:t>g) jmenuje a povyšuje generály,</a:t>
            </a:r>
            <a:br>
              <a:rPr lang="cs-CZ" sz="2900" b="1" dirty="0"/>
            </a:br>
            <a:r>
              <a:rPr lang="cs-CZ" sz="2900" b="1" dirty="0"/>
              <a:t>h) propůjčuje a uděluje státní vyznamenání, nezmocní-li k tomu jiný orgán,</a:t>
            </a:r>
            <a:br>
              <a:rPr lang="cs-CZ" sz="2900" b="1" dirty="0"/>
            </a:br>
            <a:r>
              <a:rPr lang="cs-CZ" sz="2900" b="1" dirty="0"/>
              <a:t>i) jmenuje soudce,</a:t>
            </a:r>
            <a:br>
              <a:rPr lang="cs-CZ" sz="2900" b="1" dirty="0"/>
            </a:br>
            <a:r>
              <a:rPr lang="cs-CZ" sz="2900" b="1" dirty="0"/>
              <a:t>j) nařizuje, aby se trestní řízení nezahajovalo, a bylo-li zahájeno, aby se v něm nepokračovalo,</a:t>
            </a:r>
            <a:br>
              <a:rPr lang="cs-CZ" sz="2900" b="1" dirty="0"/>
            </a:br>
            <a:r>
              <a:rPr lang="cs-CZ" sz="2900" b="1" dirty="0"/>
              <a:t>k) má právo udělovat amnestii.</a:t>
            </a:r>
          </a:p>
          <a:p>
            <a:endParaRPr lang="cs-CZ" sz="29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888024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5443" y="-216765"/>
            <a:ext cx="10515600" cy="1325563"/>
          </a:xfrm>
        </p:spPr>
        <p:txBody>
          <a:bodyPr/>
          <a:lstStyle/>
          <a:p>
            <a:r>
              <a:rPr lang="cs-CZ" dirty="0" smtClean="0"/>
              <a:t>Jmenování profesorů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82138" y="980902"/>
            <a:ext cx="10871662" cy="5196061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Ministr školství, mládeže a tělovýchovy předložil </a:t>
            </a:r>
            <a:r>
              <a:rPr lang="cs-CZ" dirty="0" smtClean="0"/>
              <a:t>prezidentu republiky návrh </a:t>
            </a:r>
            <a:r>
              <a:rPr lang="cs-CZ" dirty="0"/>
              <a:t>na jmenování 45 nových profesorů pro určitý </a:t>
            </a:r>
            <a:r>
              <a:rPr lang="cs-CZ" dirty="0" smtClean="0"/>
              <a:t>obor. V </a:t>
            </a:r>
            <a:r>
              <a:rPr lang="cs-CZ" dirty="0"/>
              <a:t>přiloženém seznamu kandidátů na jmenování profesorem byl na 31. místě uveden </a:t>
            </a:r>
            <a:r>
              <a:rPr lang="cs-CZ" dirty="0" smtClean="0"/>
              <a:t>i pan I. O. </a:t>
            </a:r>
            <a:r>
              <a:rPr lang="cs-CZ" dirty="0"/>
              <a:t>jako kandidát na jmenování profesorem pro obor </a:t>
            </a:r>
            <a:r>
              <a:rPr lang="cs-CZ" dirty="0" smtClean="0"/>
              <a:t>Fyzika. Prezident republiky však ve věci jmenování pana </a:t>
            </a:r>
            <a:r>
              <a:rPr lang="cs-CZ" dirty="0"/>
              <a:t>I. O. </a:t>
            </a:r>
            <a:r>
              <a:rPr lang="cs-CZ" dirty="0" smtClean="0"/>
              <a:t>žádný postup neučinil a nejmenoval jej, pouze k dotazu ministra školství sdělil následující:</a:t>
            </a:r>
          </a:p>
          <a:p>
            <a:pPr marL="0" indent="0">
              <a:buNone/>
            </a:pPr>
            <a:r>
              <a:rPr lang="cs-CZ" dirty="0" smtClean="0"/>
              <a:t>„</a:t>
            </a:r>
            <a:r>
              <a:rPr lang="cs-CZ" i="1" dirty="0" smtClean="0"/>
              <a:t>Vážená paní ministryně,</a:t>
            </a:r>
          </a:p>
          <a:p>
            <a:pPr marL="0" indent="0">
              <a:buNone/>
            </a:pPr>
            <a:r>
              <a:rPr lang="cs-CZ" i="1" dirty="0" smtClean="0"/>
              <a:t>tímto dopisem potvrzuji své rozhodnutí nejmenovat kandidáta na profesora vysoké školy pana doc. I</a:t>
            </a:r>
            <a:r>
              <a:rPr lang="cs-CZ" i="1" dirty="0"/>
              <a:t>. O.</a:t>
            </a:r>
            <a:endParaRPr lang="cs-CZ" i="1" dirty="0" smtClean="0"/>
          </a:p>
          <a:p>
            <a:pPr marL="0" indent="0" algn="just">
              <a:buNone/>
            </a:pPr>
            <a:r>
              <a:rPr lang="cs-CZ" i="1" dirty="0" smtClean="0"/>
              <a:t>Důvody, které mne vedly k tomu, že jsem se neztotožnil s návrhem vědeckých a uměleckých rad vysokých škol jmenovat výše uvedeného profesora vysoké školy, byly veřejně publikovány na oficiálních webových stránkách www.hrad.cz, a to dne 28. května 2015: https://www.hrad.cz/cs/pro-media/tiskove-zpravy/aktualni-tiskove-zpravy/prezident-republiky- se-rozhodl-nejmenovat-tri-profesory-11098.</a:t>
            </a:r>
            <a:r>
              <a:rPr lang="cs-CZ" dirty="0" smtClean="0"/>
              <a:t>“</a:t>
            </a:r>
          </a:p>
        </p:txBody>
      </p:sp>
    </p:spTree>
    <p:extLst>
      <p:ext uri="{BB962C8B-B14F-4D97-AF65-F5344CB8AC3E}">
        <p14:creationId xmlns:p14="http://schemas.microsoft.com/office/powerpoint/2010/main" val="1333854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cs-CZ" dirty="0" smtClean="0"/>
              <a:t>Vláda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88741"/>
            <a:ext cx="10515600" cy="4351338"/>
          </a:xfrm>
        </p:spPr>
        <p:txBody>
          <a:bodyPr/>
          <a:lstStyle/>
          <a:p>
            <a:endParaRPr lang="cs-CZ" dirty="0" smtClean="0"/>
          </a:p>
          <a:p>
            <a:r>
              <a:rPr lang="cs-CZ" dirty="0" smtClean="0"/>
              <a:t>všeobecná X dílčí ? </a:t>
            </a:r>
          </a:p>
          <a:p>
            <a:endParaRPr lang="cs-CZ" dirty="0"/>
          </a:p>
          <a:p>
            <a:r>
              <a:rPr lang="cs-CZ" dirty="0"/>
              <a:t>monokratický X kolegiální ?</a:t>
            </a:r>
          </a:p>
          <a:p>
            <a:endParaRPr lang="cs-CZ" dirty="0" smtClean="0"/>
          </a:p>
          <a:p>
            <a:r>
              <a:rPr lang="cs-CZ" dirty="0" smtClean="0"/>
              <a:t>jak rozhoduje?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554241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43744"/>
            <a:ext cx="10515600" cy="1325563"/>
          </a:xfrm>
        </p:spPr>
        <p:txBody>
          <a:bodyPr/>
          <a:lstStyle/>
          <a:p>
            <a:r>
              <a:rPr lang="cs-CZ" dirty="0" smtClean="0"/>
              <a:t>Ministerstva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69308"/>
            <a:ext cx="10515600" cy="4707656"/>
          </a:xfrm>
        </p:spPr>
        <p:txBody>
          <a:bodyPr/>
          <a:lstStyle/>
          <a:p>
            <a:r>
              <a:rPr lang="cs-CZ" dirty="0"/>
              <a:t>všeobecná X dílčí ? </a:t>
            </a:r>
          </a:p>
          <a:p>
            <a:endParaRPr lang="cs-CZ" dirty="0"/>
          </a:p>
          <a:p>
            <a:r>
              <a:rPr lang="cs-CZ" dirty="0"/>
              <a:t>monokratický X kolegiální ?</a:t>
            </a:r>
          </a:p>
          <a:p>
            <a:endParaRPr lang="cs-CZ" dirty="0"/>
          </a:p>
          <a:p>
            <a:r>
              <a:rPr lang="cs-CZ" dirty="0"/>
              <a:t>jak </a:t>
            </a:r>
            <a:r>
              <a:rPr lang="cs-CZ" dirty="0" smtClean="0"/>
              <a:t>rozhodují?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3354287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1388</TotalTime>
  <Words>383</Words>
  <Application>Microsoft Office PowerPoint</Application>
  <PresentationFormat>Širokoúhlá obrazovka</PresentationFormat>
  <Paragraphs>102</Paragraphs>
  <Slides>13</Slides>
  <Notes>13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Motiv Office</vt:lpstr>
      <vt:lpstr>Organizace veřejné správy</vt:lpstr>
      <vt:lpstr>Organizační principy</vt:lpstr>
      <vt:lpstr>Působnost a pravomoc</vt:lpstr>
      <vt:lpstr>Organizace státní správy</vt:lpstr>
      <vt:lpstr>Určete – přímý výkon státní správy</vt:lpstr>
      <vt:lpstr>Prezident republiky</vt:lpstr>
      <vt:lpstr>Jmenování profesorů</vt:lpstr>
      <vt:lpstr>Vláda</vt:lpstr>
      <vt:lpstr>Ministerstva</vt:lpstr>
      <vt:lpstr>Jiné ústřední orgány státní správy</vt:lpstr>
      <vt:lpstr>Příprava</vt:lpstr>
      <vt:lpstr>Územně dekoncentrované orgány státní správy</vt:lpstr>
      <vt:lpstr>Nepřímí vykonavatelé státní správy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David Hejč</dc:creator>
  <cp:lastModifiedBy>David Hejč</cp:lastModifiedBy>
  <cp:revision>99</cp:revision>
  <cp:lastPrinted>2019-03-13T10:03:51Z</cp:lastPrinted>
  <dcterms:created xsi:type="dcterms:W3CDTF">2018-09-29T13:59:19Z</dcterms:created>
  <dcterms:modified xsi:type="dcterms:W3CDTF">2019-03-20T19:35:52Z</dcterms:modified>
</cp:coreProperties>
</file>