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0" r:id="rId2"/>
    <p:sldId id="278" r:id="rId3"/>
    <p:sldId id="307" r:id="rId4"/>
    <p:sldId id="309" r:id="rId5"/>
    <p:sldId id="310" r:id="rId6"/>
    <p:sldId id="311" r:id="rId7"/>
    <p:sldId id="319" r:id="rId8"/>
    <p:sldId id="312" r:id="rId9"/>
    <p:sldId id="313" r:id="rId10"/>
    <p:sldId id="314" r:id="rId11"/>
    <p:sldId id="321" r:id="rId12"/>
    <p:sldId id="317" r:id="rId13"/>
    <p:sldId id="318" r:id="rId14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52639" autoAdjust="0"/>
  </p:normalViewPr>
  <p:slideViewPr>
    <p:cSldViewPr snapToGrid="0">
      <p:cViewPr varScale="1">
        <p:scale>
          <a:sx n="36" d="100"/>
          <a:sy n="36" d="100"/>
        </p:scale>
        <p:origin x="1844" y="4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F4254-EE64-4BE1-AD73-021053D1B77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0C2C5-B6FF-4C7A-8778-DE8693D20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45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86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11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097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88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235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29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476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388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3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200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186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611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51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3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2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9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93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50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1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6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6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3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7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5312" y="256540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/>
              <a:t>Organizace veřejné správy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827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ústřední 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30931"/>
            <a:ext cx="10515600" cy="4146032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/>
              <a:t>všeobecná X dílčí ? </a:t>
            </a:r>
          </a:p>
          <a:p>
            <a:endParaRPr lang="cs-CZ" dirty="0"/>
          </a:p>
          <a:p>
            <a:r>
              <a:rPr lang="cs-CZ" dirty="0"/>
              <a:t>monokratický X kolegiální ?</a:t>
            </a:r>
          </a:p>
          <a:p>
            <a:endParaRPr lang="cs-CZ" dirty="0"/>
          </a:p>
          <a:p>
            <a:r>
              <a:rPr lang="cs-CZ" dirty="0" smtClean="0"/>
              <a:t>porovnání s ministerstvy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„Nezávislé </a:t>
            </a:r>
            <a:r>
              <a:rPr lang="cs-CZ" dirty="0" smtClean="0"/>
              <a:t>úřady„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13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822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4237"/>
            <a:ext cx="10515600" cy="4702726"/>
          </a:xfrm>
        </p:spPr>
        <p:txBody>
          <a:bodyPr/>
          <a:lstStyle/>
          <a:p>
            <a:r>
              <a:rPr lang="cs-CZ" dirty="0" smtClean="0"/>
              <a:t>Úřad pro ochranu osobních údajů</a:t>
            </a:r>
          </a:p>
          <a:p>
            <a:r>
              <a:rPr lang="cs-CZ" dirty="0" smtClean="0"/>
              <a:t>Rada České republiky pro rozhlasové a televizní vysílání</a:t>
            </a:r>
          </a:p>
          <a:p>
            <a:r>
              <a:rPr lang="cs-CZ" dirty="0" smtClean="0"/>
              <a:t>Energetický regulační úřad</a:t>
            </a:r>
          </a:p>
          <a:p>
            <a:r>
              <a:rPr lang="cs-CZ" dirty="0" smtClean="0"/>
              <a:t>Úřad pro ochranu hospodářské soutěže</a:t>
            </a:r>
          </a:p>
          <a:p>
            <a:endParaRPr lang="cs-CZ" dirty="0"/>
          </a:p>
          <a:p>
            <a:r>
              <a:rPr lang="cs-CZ" dirty="0" smtClean="0"/>
              <a:t>Projevy záruk nezávislosti</a:t>
            </a:r>
          </a:p>
          <a:p>
            <a:pPr lvl="1"/>
            <a:r>
              <a:rPr lang="cs-CZ" dirty="0" smtClean="0"/>
              <a:t>Funkční</a:t>
            </a:r>
          </a:p>
          <a:p>
            <a:pPr lvl="1"/>
            <a:r>
              <a:rPr lang="cs-CZ" dirty="0" smtClean="0"/>
              <a:t>Kreační</a:t>
            </a:r>
          </a:p>
          <a:p>
            <a:pPr lvl="1"/>
            <a:r>
              <a:rPr lang="cs-CZ" dirty="0" smtClean="0"/>
              <a:t>Finanční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22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Územně dekoncentrované 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Působnost</a:t>
            </a:r>
            <a:r>
              <a:rPr lang="cs-CZ" dirty="0"/>
              <a:t> – </a:t>
            </a:r>
            <a:r>
              <a:rPr lang="cs-CZ" dirty="0" smtClean="0"/>
              <a:t>věcná  </a:t>
            </a:r>
            <a:r>
              <a:rPr lang="cs-CZ" dirty="0"/>
              <a:t>– dílčí</a:t>
            </a:r>
          </a:p>
          <a:p>
            <a:pPr marL="0" indent="0">
              <a:buNone/>
            </a:pPr>
            <a:r>
              <a:rPr lang="cs-CZ" dirty="0"/>
              <a:t>                     </a:t>
            </a:r>
            <a:r>
              <a:rPr lang="cs-CZ" dirty="0" smtClean="0"/>
              <a:t> – </a:t>
            </a:r>
            <a:r>
              <a:rPr lang="cs-CZ" dirty="0"/>
              <a:t>územní </a:t>
            </a:r>
            <a:r>
              <a:rPr lang="cs-CZ" dirty="0" smtClean="0"/>
              <a:t>– </a:t>
            </a:r>
            <a:r>
              <a:rPr lang="cs-CZ" dirty="0"/>
              <a:t>regionální</a:t>
            </a:r>
          </a:p>
          <a:p>
            <a:pPr marL="0" indent="0">
              <a:buNone/>
            </a:pPr>
            <a:r>
              <a:rPr lang="cs-CZ" dirty="0"/>
              <a:t>                                     </a:t>
            </a:r>
            <a:r>
              <a:rPr lang="cs-CZ" dirty="0" smtClean="0"/>
              <a:t>  </a:t>
            </a:r>
            <a:r>
              <a:rPr lang="cs-CZ" dirty="0"/>
              <a:t>– místní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588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726" y="2184299"/>
            <a:ext cx="10515600" cy="1325563"/>
          </a:xfrm>
        </p:spPr>
        <p:txBody>
          <a:bodyPr/>
          <a:lstStyle/>
          <a:p>
            <a:r>
              <a:rPr lang="cs-CZ" dirty="0" smtClean="0"/>
              <a:t>Nepřímí vykonavatelé státní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35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u="sng" dirty="0" smtClean="0"/>
              <a:t>Organizační principy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74408"/>
            <a:ext cx="10634663" cy="5557837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princip (de)koncentrace</a:t>
            </a:r>
          </a:p>
          <a:p>
            <a:r>
              <a:rPr lang="cs-CZ" b="1" dirty="0" smtClean="0"/>
              <a:t>princip (de)centralizace</a:t>
            </a:r>
          </a:p>
          <a:p>
            <a:r>
              <a:rPr lang="cs-CZ" b="1" dirty="0" smtClean="0"/>
              <a:t>princip monokratický</a:t>
            </a:r>
          </a:p>
          <a:p>
            <a:r>
              <a:rPr lang="cs-CZ" b="1" dirty="0" smtClean="0"/>
              <a:t>princip kolegiální</a:t>
            </a:r>
          </a:p>
          <a:p>
            <a:r>
              <a:rPr lang="cs-CZ" b="1" dirty="0" smtClean="0"/>
              <a:t>princip jmenovací</a:t>
            </a:r>
          </a:p>
          <a:p>
            <a:r>
              <a:rPr lang="cs-CZ" b="1" dirty="0" smtClean="0"/>
              <a:t>princip volební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6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a 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Pravomoc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Působnost</a:t>
            </a:r>
            <a:r>
              <a:rPr lang="cs-CZ" dirty="0" smtClean="0"/>
              <a:t> – věcná – všeobecná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– dílčí</a:t>
            </a:r>
          </a:p>
          <a:p>
            <a:pPr marL="0" indent="0">
              <a:buNone/>
            </a:pPr>
            <a:r>
              <a:rPr lang="cs-CZ" dirty="0" smtClean="0"/>
              <a:t>                     – územní – celostátní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– regionální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– místní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00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9656" y="201840"/>
            <a:ext cx="10515600" cy="1325563"/>
          </a:xfrm>
        </p:spPr>
        <p:txBody>
          <a:bodyPr/>
          <a:lstStyle/>
          <a:p>
            <a:r>
              <a:rPr lang="cs-CZ" b="1" dirty="0"/>
              <a:t>Organizace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529" y="1280160"/>
            <a:ext cx="10515600" cy="4782503"/>
          </a:xfrm>
        </p:spPr>
        <p:txBody>
          <a:bodyPr/>
          <a:lstStyle/>
          <a:p>
            <a:r>
              <a:rPr lang="cs-CZ" dirty="0" smtClean="0"/>
              <a:t>X organizace samosprávy</a:t>
            </a:r>
          </a:p>
          <a:p>
            <a:endParaRPr lang="cs-CZ" dirty="0"/>
          </a:p>
          <a:p>
            <a:r>
              <a:rPr lang="cs-CZ" dirty="0" smtClean="0"/>
              <a:t>přímý </a:t>
            </a:r>
            <a:r>
              <a:rPr lang="cs-CZ" dirty="0"/>
              <a:t>výkon státní </a:t>
            </a:r>
            <a:r>
              <a:rPr lang="cs-CZ" dirty="0" smtClean="0"/>
              <a:t>správy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nepřímý výkon státní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46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Určete – přímý výkon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1) obecní úřady</a:t>
            </a:r>
          </a:p>
          <a:p>
            <a:r>
              <a:rPr lang="cs-CZ" dirty="0" smtClean="0"/>
              <a:t>2) Prezident ČR</a:t>
            </a:r>
          </a:p>
          <a:p>
            <a:r>
              <a:rPr lang="cs-CZ" dirty="0" smtClean="0"/>
              <a:t>3) Vláda ČR</a:t>
            </a:r>
          </a:p>
          <a:p>
            <a:r>
              <a:rPr lang="cs-CZ" dirty="0" smtClean="0"/>
              <a:t>4) zastupitelstva krajů </a:t>
            </a:r>
          </a:p>
          <a:p>
            <a:r>
              <a:rPr lang="cs-CZ" dirty="0" smtClean="0"/>
              <a:t>5) ministerstva</a:t>
            </a:r>
          </a:p>
          <a:p>
            <a:r>
              <a:rPr lang="cs-CZ" dirty="0" smtClean="0"/>
              <a:t>6) rady obcí</a:t>
            </a:r>
          </a:p>
          <a:p>
            <a:r>
              <a:rPr lang="cs-CZ" dirty="0" smtClean="0"/>
              <a:t>7) Představenstvo ČAK</a:t>
            </a:r>
            <a:endParaRPr lang="cs-CZ" dirty="0"/>
          </a:p>
          <a:p>
            <a:r>
              <a:rPr lang="cs-CZ" dirty="0" smtClean="0"/>
              <a:t>8) </a:t>
            </a:r>
            <a:r>
              <a:rPr lang="cs-CZ" dirty="0"/>
              <a:t>Český báňský </a:t>
            </a:r>
            <a:r>
              <a:rPr lang="cs-CZ" dirty="0" smtClean="0"/>
              <a:t>úřad</a:t>
            </a:r>
          </a:p>
          <a:p>
            <a:r>
              <a:rPr lang="cs-CZ" dirty="0" smtClean="0"/>
              <a:t>9) Úřad pro ochranu osobních údajů</a:t>
            </a:r>
          </a:p>
          <a:p>
            <a:r>
              <a:rPr lang="cs-CZ" dirty="0" smtClean="0"/>
              <a:t>10) Česká </a:t>
            </a:r>
            <a:r>
              <a:rPr lang="cs-CZ" dirty="0"/>
              <a:t>inspekce životního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11) Disciplinární komise </a:t>
            </a:r>
            <a:r>
              <a:rPr lang="cs-CZ" dirty="0" err="1" smtClean="0"/>
              <a:t>PrF</a:t>
            </a:r>
            <a:r>
              <a:rPr lang="cs-CZ" dirty="0" smtClean="0"/>
              <a:t> MU</a:t>
            </a:r>
          </a:p>
          <a:p>
            <a:r>
              <a:rPr lang="cs-CZ" dirty="0" smtClean="0"/>
              <a:t>12) </a:t>
            </a:r>
            <a:r>
              <a:rPr lang="cs-CZ" dirty="0"/>
              <a:t>Finanční ředitelství – finanční </a:t>
            </a:r>
            <a:r>
              <a:rPr lang="cs-CZ" dirty="0" smtClean="0"/>
              <a:t>úřady</a:t>
            </a:r>
          </a:p>
          <a:p>
            <a:r>
              <a:rPr lang="cs-CZ" dirty="0"/>
              <a:t>Policie ČR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34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80"/>
            <a:ext cx="10515600" cy="1325563"/>
          </a:xfrm>
        </p:spPr>
        <p:txBody>
          <a:bodyPr/>
          <a:lstStyle/>
          <a:p>
            <a:r>
              <a:rPr lang="cs-CZ" dirty="0" smtClean="0"/>
              <a:t>Prezident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881743"/>
            <a:ext cx="10765971" cy="5295220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cs-CZ" sz="2900" b="1" dirty="0"/>
              <a:t>Čl. 62</a:t>
            </a:r>
          </a:p>
          <a:p>
            <a:r>
              <a:rPr lang="cs-CZ" sz="2900" b="1" dirty="0"/>
              <a:t>Prezident republiky</a:t>
            </a:r>
            <a:br>
              <a:rPr lang="cs-CZ" sz="2900" b="1" dirty="0"/>
            </a:br>
            <a:r>
              <a:rPr lang="cs-CZ" sz="2900" b="1" dirty="0"/>
              <a:t>a) jmenuje a odvolává předsedu a další členy vlády a přijímá jejich demisi, odvolává vládu a přijímá její demisi,</a:t>
            </a:r>
            <a:br>
              <a:rPr lang="cs-CZ" sz="2900" b="1" dirty="0"/>
            </a:br>
            <a:r>
              <a:rPr lang="cs-CZ" sz="2900" b="1" dirty="0"/>
              <a:t>b) svolává zasedání Poslanecké sněmovny,</a:t>
            </a:r>
            <a:br>
              <a:rPr lang="cs-CZ" sz="2900" b="1" dirty="0"/>
            </a:br>
            <a:r>
              <a:rPr lang="cs-CZ" sz="2900" b="1" dirty="0"/>
              <a:t>c) rozpouští Poslaneckou sněmovnu,</a:t>
            </a:r>
            <a:br>
              <a:rPr lang="cs-CZ" sz="2900" b="1" dirty="0"/>
            </a:br>
            <a:r>
              <a:rPr lang="cs-CZ" sz="2900" b="1" dirty="0"/>
              <a:t>d) pověřuje vládu, jejíž demisi přijal nebo kterou odvolal, vykonáváním jejích funkcí prozatímně až do jmenování nové vlády,</a:t>
            </a:r>
            <a:br>
              <a:rPr lang="cs-CZ" sz="2900" b="1" dirty="0"/>
            </a:br>
            <a:r>
              <a:rPr lang="cs-CZ" sz="2900" b="1" dirty="0"/>
              <a:t>e) jmenuje soudce Ústavního soudu, jeho předsedu a místopředsedy,</a:t>
            </a:r>
            <a:br>
              <a:rPr lang="cs-CZ" sz="2900" b="1" dirty="0"/>
            </a:br>
            <a:r>
              <a:rPr lang="cs-CZ" sz="2900" b="1" dirty="0"/>
              <a:t>f) jmenuje ze soudců předsedu a místopředsedy Nejvyššího soudu,</a:t>
            </a:r>
            <a:br>
              <a:rPr lang="cs-CZ" sz="2900" b="1" dirty="0"/>
            </a:br>
            <a:r>
              <a:rPr lang="cs-CZ" sz="2900" b="1" dirty="0"/>
              <a:t>g) odpouští a zmírňuje tresty uložené soudem a zahlazuje odsouzení,</a:t>
            </a:r>
            <a:br>
              <a:rPr lang="cs-CZ" sz="2900" b="1" dirty="0"/>
            </a:br>
            <a:r>
              <a:rPr lang="cs-CZ" sz="2900" b="1" dirty="0"/>
              <a:t>h) má právo vrátit Parlamentu přijatý zákon s výjimkou zákona ústavního,</a:t>
            </a:r>
            <a:br>
              <a:rPr lang="cs-CZ" sz="2900" b="1" dirty="0"/>
            </a:br>
            <a:r>
              <a:rPr lang="cs-CZ" sz="2900" b="1" dirty="0"/>
              <a:t>i) podepisuje zákony,</a:t>
            </a:r>
            <a:br>
              <a:rPr lang="cs-CZ" sz="2900" b="1" dirty="0"/>
            </a:br>
            <a:r>
              <a:rPr lang="cs-CZ" sz="2900" b="1" dirty="0"/>
              <a:t>j) jmenuje prezidenta a viceprezidenta Nejvyššího kontrolního úřadu,</a:t>
            </a:r>
            <a:br>
              <a:rPr lang="cs-CZ" sz="2900" b="1" dirty="0"/>
            </a:br>
            <a:r>
              <a:rPr lang="cs-CZ" sz="2900" b="1" dirty="0"/>
              <a:t>k) jmenuje členy Bankovní rady České národní banky</a:t>
            </a:r>
            <a:r>
              <a:rPr lang="cs-CZ" sz="2900" b="1" dirty="0" smtClean="0"/>
              <a:t>.</a:t>
            </a:r>
          </a:p>
          <a:p>
            <a:endParaRPr lang="cs-CZ" sz="2900" b="1" dirty="0"/>
          </a:p>
          <a:p>
            <a:pPr marL="0" indent="0">
              <a:buNone/>
            </a:pPr>
            <a:endParaRPr lang="cs-CZ" sz="2900" b="1" dirty="0" smtClean="0"/>
          </a:p>
          <a:p>
            <a:pPr marL="0" indent="0">
              <a:buNone/>
            </a:pPr>
            <a:r>
              <a:rPr lang="cs-CZ" sz="2900" b="1" dirty="0" smtClean="0"/>
              <a:t>Čl</a:t>
            </a:r>
            <a:r>
              <a:rPr lang="cs-CZ" sz="2900" b="1" dirty="0"/>
              <a:t>. 63</a:t>
            </a:r>
          </a:p>
          <a:p>
            <a:r>
              <a:rPr lang="cs-CZ" sz="2900" b="1" dirty="0"/>
              <a:t>(1) Prezident republiky dále</a:t>
            </a:r>
            <a:br>
              <a:rPr lang="cs-CZ" sz="2900" b="1" dirty="0"/>
            </a:br>
            <a:r>
              <a:rPr lang="cs-CZ" sz="2900" b="1" dirty="0"/>
              <a:t>a) zastupuje stát navenek,</a:t>
            </a:r>
            <a:br>
              <a:rPr lang="cs-CZ" sz="2900" b="1" dirty="0"/>
            </a:br>
            <a:r>
              <a:rPr lang="cs-CZ" sz="2900" b="1" dirty="0"/>
              <a:t>b) sjednává a ratifikuje mezinárodní smlouvy; sjednávání mezinárodních smluv může přenést na vládu nebo s jejím souhlasem na její jednotlivé členy,</a:t>
            </a:r>
            <a:br>
              <a:rPr lang="cs-CZ" sz="2900" b="1" dirty="0"/>
            </a:br>
            <a:r>
              <a:rPr lang="cs-CZ" sz="2900" b="1" dirty="0"/>
              <a:t>c) je vrchním velitelem ozbrojených sil,</a:t>
            </a:r>
            <a:br>
              <a:rPr lang="cs-CZ" sz="2900" b="1" dirty="0"/>
            </a:br>
            <a:r>
              <a:rPr lang="cs-CZ" sz="2900" b="1" dirty="0"/>
              <a:t>d) přijímá vedoucí zastupitelských misí,</a:t>
            </a:r>
            <a:br>
              <a:rPr lang="cs-CZ" sz="2900" b="1" dirty="0"/>
            </a:br>
            <a:r>
              <a:rPr lang="cs-CZ" sz="2900" b="1" dirty="0"/>
              <a:t>e) pověřuje a odvolává vedoucí zastupitelských misí,</a:t>
            </a:r>
            <a:br>
              <a:rPr lang="cs-CZ" sz="2900" b="1" dirty="0"/>
            </a:br>
            <a:r>
              <a:rPr lang="cs-CZ" sz="2900" b="1" dirty="0"/>
              <a:t>f) vyhlašuje volby do Poslanecké sněmovny a do Senátu,</a:t>
            </a:r>
            <a:br>
              <a:rPr lang="cs-CZ" sz="2900" b="1" dirty="0"/>
            </a:br>
            <a:r>
              <a:rPr lang="cs-CZ" sz="2900" b="1" dirty="0"/>
              <a:t>g) jmenuje a povyšuje generály,</a:t>
            </a:r>
            <a:br>
              <a:rPr lang="cs-CZ" sz="2900" b="1" dirty="0"/>
            </a:br>
            <a:r>
              <a:rPr lang="cs-CZ" sz="2900" b="1" dirty="0"/>
              <a:t>h) propůjčuje a uděluje státní vyznamenání, nezmocní-li k tomu jiný orgán,</a:t>
            </a:r>
            <a:br>
              <a:rPr lang="cs-CZ" sz="2900" b="1" dirty="0"/>
            </a:br>
            <a:r>
              <a:rPr lang="cs-CZ" sz="2900" b="1" dirty="0"/>
              <a:t>i) jmenuje soudce,</a:t>
            </a:r>
            <a:br>
              <a:rPr lang="cs-CZ" sz="2900" b="1" dirty="0"/>
            </a:br>
            <a:r>
              <a:rPr lang="cs-CZ" sz="2900" b="1" dirty="0"/>
              <a:t>j) nařizuje, aby se trestní řízení nezahajovalo, a bylo-li zahájeno, aby se v něm nepokračovalo,</a:t>
            </a:r>
            <a:br>
              <a:rPr lang="cs-CZ" sz="2900" b="1" dirty="0"/>
            </a:br>
            <a:r>
              <a:rPr lang="cs-CZ" sz="2900" b="1" dirty="0"/>
              <a:t>k) má právo udělovat amnestii.</a:t>
            </a:r>
          </a:p>
          <a:p>
            <a:endParaRPr lang="cs-CZ" sz="29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80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5443" y="-216765"/>
            <a:ext cx="10515600" cy="1325563"/>
          </a:xfrm>
        </p:spPr>
        <p:txBody>
          <a:bodyPr/>
          <a:lstStyle/>
          <a:p>
            <a:r>
              <a:rPr lang="cs-CZ" dirty="0" smtClean="0"/>
              <a:t>Jmenování profesorů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138" y="980902"/>
            <a:ext cx="10871662" cy="519606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Ministr školství, mládeže a tělovýchovy předložil </a:t>
            </a:r>
            <a:r>
              <a:rPr lang="cs-CZ" dirty="0" smtClean="0"/>
              <a:t>prezidentu republiky návrh </a:t>
            </a:r>
            <a:r>
              <a:rPr lang="cs-CZ" dirty="0"/>
              <a:t>na jmenování 45 nových profesorů pro určitý </a:t>
            </a:r>
            <a:r>
              <a:rPr lang="cs-CZ" dirty="0" smtClean="0"/>
              <a:t>obor. V </a:t>
            </a:r>
            <a:r>
              <a:rPr lang="cs-CZ" dirty="0"/>
              <a:t>přiloženém seznamu kandidátů na jmenování profesorem byl na 31. místě uveden </a:t>
            </a:r>
            <a:r>
              <a:rPr lang="cs-CZ" dirty="0" smtClean="0"/>
              <a:t>i pan I. O. </a:t>
            </a:r>
            <a:r>
              <a:rPr lang="cs-CZ" dirty="0"/>
              <a:t>jako kandidát na jmenování profesorem pro obor </a:t>
            </a:r>
            <a:r>
              <a:rPr lang="cs-CZ" dirty="0" smtClean="0"/>
              <a:t>Fyzika. Prezident republiky však ve věci jmenování pana </a:t>
            </a:r>
            <a:r>
              <a:rPr lang="cs-CZ" dirty="0"/>
              <a:t>I. O. </a:t>
            </a:r>
            <a:r>
              <a:rPr lang="cs-CZ" dirty="0" smtClean="0"/>
              <a:t>žádný postup neučinil a nejmenoval jej, pouze k dotazu ministra školství sdělil následující: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 smtClean="0"/>
              <a:t>Vážená paní ministryně,</a:t>
            </a:r>
          </a:p>
          <a:p>
            <a:pPr marL="0" indent="0">
              <a:buNone/>
            </a:pPr>
            <a:r>
              <a:rPr lang="cs-CZ" i="1" dirty="0" smtClean="0"/>
              <a:t>tímto dopisem potvrzuji své rozhodnutí nejmenovat kandidáta na profesora vysoké školy pana doc. I</a:t>
            </a:r>
            <a:r>
              <a:rPr lang="cs-CZ" i="1" dirty="0"/>
              <a:t>. O.</a:t>
            </a:r>
            <a:endParaRPr lang="cs-CZ" i="1" dirty="0" smtClean="0"/>
          </a:p>
          <a:p>
            <a:pPr marL="0" indent="0" algn="just">
              <a:buNone/>
            </a:pPr>
            <a:r>
              <a:rPr lang="cs-CZ" i="1" dirty="0" smtClean="0"/>
              <a:t>Důvody, které mne vedly k tomu, že jsem se neztotožnil s návrhem vědeckých a uměleckých rad vysokých škol jmenovat výše uvedeného profesora vysoké školy, byly veřejně publikovány na oficiálních webových stránkách www.hrad.cz, a to dne 28. května 2015: https://www.hrad.cz/cs/pro-media/tiskove-zpravy/aktualni-tiskove-zpravy/prezident-republiky- se-rozhodl-nejmenovat-tri-profesory-11098.</a:t>
            </a:r>
            <a:r>
              <a:rPr lang="cs-CZ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3338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8741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všeobecná X dílčí ? </a:t>
            </a:r>
          </a:p>
          <a:p>
            <a:endParaRPr lang="cs-CZ" dirty="0"/>
          </a:p>
          <a:p>
            <a:r>
              <a:rPr lang="cs-CZ" dirty="0"/>
              <a:t>monokratický X kolegiální ?</a:t>
            </a:r>
          </a:p>
          <a:p>
            <a:endParaRPr lang="cs-CZ" dirty="0" smtClean="0"/>
          </a:p>
          <a:p>
            <a:r>
              <a:rPr lang="cs-CZ" dirty="0" smtClean="0"/>
              <a:t>jak rozhoduje?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42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3744"/>
            <a:ext cx="10515600" cy="1325563"/>
          </a:xfrm>
        </p:spPr>
        <p:txBody>
          <a:bodyPr/>
          <a:lstStyle/>
          <a:p>
            <a:r>
              <a:rPr lang="cs-CZ" dirty="0" smtClean="0"/>
              <a:t>Ministerstva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9308"/>
            <a:ext cx="10515600" cy="4707656"/>
          </a:xfrm>
        </p:spPr>
        <p:txBody>
          <a:bodyPr/>
          <a:lstStyle/>
          <a:p>
            <a:r>
              <a:rPr lang="cs-CZ" dirty="0"/>
              <a:t>všeobecná X dílčí ? </a:t>
            </a:r>
          </a:p>
          <a:p>
            <a:endParaRPr lang="cs-CZ" dirty="0"/>
          </a:p>
          <a:p>
            <a:r>
              <a:rPr lang="cs-CZ" dirty="0"/>
              <a:t>monokratický X kolegiální ?</a:t>
            </a:r>
          </a:p>
          <a:p>
            <a:endParaRPr lang="cs-CZ" dirty="0"/>
          </a:p>
          <a:p>
            <a:r>
              <a:rPr lang="cs-CZ" dirty="0"/>
              <a:t>jak </a:t>
            </a:r>
            <a:r>
              <a:rPr lang="cs-CZ" dirty="0" smtClean="0"/>
              <a:t>rozhodují?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542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383</Words>
  <Application>Microsoft Office PowerPoint</Application>
  <PresentationFormat>Širokoúhlá obrazovka</PresentationFormat>
  <Paragraphs>102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Organizace veřejné správy</vt:lpstr>
      <vt:lpstr>Organizační principy</vt:lpstr>
      <vt:lpstr>Působnost a pravomoc</vt:lpstr>
      <vt:lpstr>Organizace státní správy</vt:lpstr>
      <vt:lpstr>Určete – přímý výkon státní správy</vt:lpstr>
      <vt:lpstr>Prezident republiky</vt:lpstr>
      <vt:lpstr>Jmenování profesorů</vt:lpstr>
      <vt:lpstr>Vláda</vt:lpstr>
      <vt:lpstr>Ministerstva</vt:lpstr>
      <vt:lpstr>Jiné ústřední orgány státní správy</vt:lpstr>
      <vt:lpstr>Příprava</vt:lpstr>
      <vt:lpstr>Územně dekoncentrované orgány státní správy</vt:lpstr>
      <vt:lpstr>Nepřímí vykonavatelé státní správy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99</cp:revision>
  <cp:lastPrinted>2019-03-13T10:03:51Z</cp:lastPrinted>
  <dcterms:created xsi:type="dcterms:W3CDTF">2018-09-29T13:59:19Z</dcterms:created>
  <dcterms:modified xsi:type="dcterms:W3CDTF">2019-03-20T19:35:52Z</dcterms:modified>
</cp:coreProperties>
</file>