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4"/>
  </p:notesMasterIdLst>
  <p:handoutMasterIdLst>
    <p:handoutMasterId r:id="rId15"/>
  </p:handoutMasterIdLst>
  <p:sldIdLst>
    <p:sldId id="256" r:id="rId2"/>
    <p:sldId id="312" r:id="rId3"/>
    <p:sldId id="313" r:id="rId4"/>
    <p:sldId id="314" r:id="rId5"/>
    <p:sldId id="315" r:id="rId6"/>
    <p:sldId id="316" r:id="rId7"/>
    <p:sldId id="317" r:id="rId8"/>
    <p:sldId id="319" r:id="rId9"/>
    <p:sldId id="320" r:id="rId10"/>
    <p:sldId id="321" r:id="rId11"/>
    <p:sldId id="322" r:id="rId12"/>
    <p:sldId id="323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87D"/>
    <a:srgbClr val="96969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94611" autoAdjust="0"/>
  </p:normalViewPr>
  <p:slideViewPr>
    <p:cSldViewPr snapToGrid="0">
      <p:cViewPr varScale="1">
        <p:scale>
          <a:sx n="115" d="100"/>
          <a:sy n="115" d="100"/>
        </p:scale>
        <p:origin x="-1158" y="-1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D8FDCADA-16D0-41C3-AF00-7D3D91BC2C7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 smtClean="0"/>
              <a:t>Klepnutím lze upravit styly předlohy textu.</a:t>
            </a:r>
          </a:p>
          <a:p>
            <a:pPr lvl="1"/>
            <a:r>
              <a:rPr lang="cs-CZ" altLang="cs-CZ" noProof="0" smtClean="0"/>
              <a:t>Druhá úroveň</a:t>
            </a:r>
          </a:p>
          <a:p>
            <a:pPr lvl="2"/>
            <a:r>
              <a:rPr lang="cs-CZ" altLang="cs-CZ" noProof="0" smtClean="0"/>
              <a:t>Třetí úroveň</a:t>
            </a:r>
          </a:p>
          <a:p>
            <a:pPr lvl="3"/>
            <a:r>
              <a:rPr lang="cs-CZ" altLang="cs-CZ" noProof="0" smtClean="0"/>
              <a:t>Čtvrtá úroveň</a:t>
            </a:r>
          </a:p>
          <a:p>
            <a:pPr lvl="4"/>
            <a:r>
              <a:rPr lang="cs-CZ" altLang="cs-CZ" noProof="0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3EC9285-7B33-4451-B9CE-B049E550798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Klepnutím lze upravit styl předlohy nadpisů.</a:t>
            </a:r>
            <a:endParaRPr lang="cs-CZ" altLang="cs-CZ" noProof="0" dirty="0" smtClean="0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38CB6B4C-77EC-4913-A796-EA53E687CA7B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E8A67-CBAC-47AE-BEB7-FDBB46CD08B6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AD4BE-0CF8-4221-AF79-F717450800B5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83C86-B1C1-489A-966F-5E2D2BB78726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72ED4-E148-4B7C-907B-A6F9C43B7D2D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AB83F-68CC-4AAD-AE37-14866EABE858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ACC7A-C139-4416-B916-24D7A0698089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17447-9A49-4F73-A34B-4C420664FD3D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88E0F-95D4-459E-A6DC-4077F1FD7EB3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55E4A-B8D0-4A53-9FC9-603E94C458D7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AD7D6C-2E04-4E11-ADF9-9FB154D1FAB4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8" y="1125538"/>
            <a:ext cx="80867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8" y="2017713"/>
            <a:ext cx="808196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275" y="6248400"/>
            <a:ext cx="6305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77C31340-C70E-49D5-AC92-087AA5E9DF25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858000" y="6248400"/>
            <a:ext cx="1833563" cy="457200"/>
          </a:xfrm>
        </p:spPr>
        <p:txBody>
          <a:bodyPr/>
          <a:lstStyle/>
          <a:p>
            <a:pPr>
              <a:defRPr/>
            </a:pPr>
            <a:fld id="{4B287E6C-715C-448C-8C7E-71112E173EAB}" type="slidenum">
              <a:rPr lang="cs-CZ" altLang="cs-CZ"/>
              <a:pPr>
                <a:defRPr/>
              </a:pPr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82675" y="2565400"/>
            <a:ext cx="7518400" cy="266382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2400" dirty="0" smtClean="0">
                <a:solidFill>
                  <a:srgbClr val="7030A0"/>
                </a:solidFill>
              </a:rPr>
              <a:t>Předmět </a:t>
            </a:r>
            <a:r>
              <a:rPr lang="cs-CZ" altLang="cs-CZ" sz="2400" dirty="0" smtClean="0">
                <a:solidFill>
                  <a:srgbClr val="7030A0"/>
                </a:solidFill>
              </a:rPr>
              <a:t>a systém správního práva jako právního odvětví, věda správního práva a správní </a:t>
            </a:r>
            <a:r>
              <a:rPr lang="cs-CZ" altLang="cs-CZ" sz="2400" dirty="0" smtClean="0">
                <a:solidFill>
                  <a:srgbClr val="7030A0"/>
                </a:solidFill>
              </a:rPr>
              <a:t>věda</a:t>
            </a:r>
            <a:r>
              <a:rPr lang="cs-CZ" altLang="cs-CZ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cs-CZ" altLang="cs-CZ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cs-CZ" alt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Teze </a:t>
            </a:r>
            <a:r>
              <a:rPr lang="cs-CZ" alt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přednášky</a:t>
            </a:r>
            <a:r>
              <a:rPr lang="cs-CZ" altLang="cs-CZ" sz="2400" dirty="0" smtClean="0">
                <a:solidFill>
                  <a:srgbClr val="7030A0"/>
                </a:solidFill>
              </a:rPr>
              <a:t/>
            </a:r>
            <a:br>
              <a:rPr lang="cs-CZ" altLang="cs-CZ" sz="2400" dirty="0" smtClean="0">
                <a:solidFill>
                  <a:srgbClr val="7030A0"/>
                </a:solidFill>
              </a:rPr>
            </a:br>
            <a:r>
              <a:rPr lang="cs-CZ" altLang="cs-CZ" sz="24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SP I - 28. </a:t>
            </a:r>
            <a:r>
              <a:rPr lang="cs-CZ" altLang="cs-CZ" sz="24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2. 2019 </a:t>
            </a:r>
            <a:endParaRPr lang="cs-CZ" altLang="cs-CZ" sz="20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7030A0"/>
                </a:solidFill>
              </a:rPr>
              <a:t>Pojem a charakteristika veřejné správy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dirty="0" smtClean="0">
                <a:solidFill>
                  <a:srgbClr val="C00000"/>
                </a:solidFill>
              </a:rPr>
              <a:t>VS vykonávaná státem</a:t>
            </a:r>
            <a:endParaRPr lang="cs-CZ" sz="1800" b="1" dirty="0" smtClean="0">
              <a:solidFill>
                <a:srgbClr val="C00000"/>
              </a:solidFill>
            </a:endParaRPr>
          </a:p>
          <a:p>
            <a:pPr lvl="1" eaLnBrk="1" hangingPunct="1"/>
            <a:r>
              <a:rPr lang="cs-CZ" sz="1800" dirty="0" smtClean="0"/>
              <a:t>tzv. </a:t>
            </a:r>
            <a:r>
              <a:rPr lang="cs-CZ" sz="1800" b="1" i="1" dirty="0" smtClean="0">
                <a:solidFill>
                  <a:srgbClr val="7030A0"/>
                </a:solidFill>
              </a:rPr>
              <a:t>negativní vymezení  </a:t>
            </a:r>
            <a:r>
              <a:rPr lang="cs-CZ" sz="1800" dirty="0" smtClean="0">
                <a:solidFill>
                  <a:srgbClr val="7030A0"/>
                </a:solidFill>
              </a:rPr>
              <a:t>= co není zákonodárstvím a soudnictvím</a:t>
            </a:r>
          </a:p>
          <a:p>
            <a:pPr lvl="1" eaLnBrk="1" hangingPunct="1"/>
            <a:r>
              <a:rPr lang="cs-CZ" sz="1800" i="1" dirty="0" smtClean="0">
                <a:solidFill>
                  <a:srgbClr val="00287D"/>
                </a:solidFill>
              </a:rPr>
              <a:t>oproti zákonodárství </a:t>
            </a:r>
            <a:r>
              <a:rPr lang="cs-CZ" sz="1800" dirty="0" smtClean="0"/>
              <a:t>jde o provádění (výkon), nikoli tvorbu zákonů                     (ačkoli VS se na tvorbě zákonů také podílí)</a:t>
            </a:r>
          </a:p>
          <a:p>
            <a:pPr lvl="1" eaLnBrk="1" hangingPunct="1"/>
            <a:r>
              <a:rPr lang="cs-CZ" sz="1800" i="1" dirty="0" smtClean="0">
                <a:solidFill>
                  <a:srgbClr val="00287D"/>
                </a:solidFill>
              </a:rPr>
              <a:t>oproti soudnictví </a:t>
            </a:r>
            <a:r>
              <a:rPr lang="cs-CZ" sz="1800" dirty="0" smtClean="0"/>
              <a:t>nejde o nalézání práva v nejširším smyslu, nýbrž o realizaci veřejných zájmů v mezích práva (také organizační odlišnosti)</a:t>
            </a:r>
          </a:p>
          <a:p>
            <a:pPr lvl="1" eaLnBrk="1" hangingPunct="1"/>
            <a:endParaRPr lang="cs-CZ" sz="1800" dirty="0" smtClean="0"/>
          </a:p>
          <a:p>
            <a:pPr eaLnBrk="1" hangingPunct="1"/>
            <a:r>
              <a:rPr lang="cs-CZ" sz="1800" dirty="0" smtClean="0">
                <a:solidFill>
                  <a:srgbClr val="C00000"/>
                </a:solidFill>
              </a:rPr>
              <a:t>charakteristické rysy </a:t>
            </a:r>
            <a:r>
              <a:rPr lang="cs-CZ" sz="1800" b="1" dirty="0" smtClean="0">
                <a:solidFill>
                  <a:srgbClr val="C00000"/>
                </a:solidFill>
              </a:rPr>
              <a:t>státní správy</a:t>
            </a:r>
          </a:p>
          <a:p>
            <a:pPr lvl="1" eaLnBrk="1" hangingPunct="1"/>
            <a:r>
              <a:rPr lang="cs-CZ" sz="1800" i="1" dirty="0" smtClean="0">
                <a:solidFill>
                  <a:srgbClr val="00287D"/>
                </a:solidFill>
              </a:rPr>
              <a:t>základem (</a:t>
            </a:r>
            <a:r>
              <a:rPr lang="cs-CZ" sz="1800" b="1" i="1" dirty="0" smtClean="0">
                <a:solidFill>
                  <a:srgbClr val="00287D"/>
                </a:solidFill>
              </a:rPr>
              <a:t>jádrem</a:t>
            </a:r>
            <a:r>
              <a:rPr lang="cs-CZ" sz="1800" i="1" dirty="0" smtClean="0">
                <a:solidFill>
                  <a:srgbClr val="00287D"/>
                </a:solidFill>
              </a:rPr>
              <a:t>) VS</a:t>
            </a:r>
          </a:p>
          <a:p>
            <a:pPr lvl="1" eaLnBrk="1" hangingPunct="1"/>
            <a:r>
              <a:rPr lang="cs-CZ" sz="1800" i="1" dirty="0" smtClean="0">
                <a:solidFill>
                  <a:srgbClr val="00287D"/>
                </a:solidFill>
              </a:rPr>
              <a:t>vykonávána </a:t>
            </a:r>
            <a:r>
              <a:rPr lang="cs-CZ" sz="1800" b="1" i="1" dirty="0" smtClean="0">
                <a:solidFill>
                  <a:srgbClr val="00287D"/>
                </a:solidFill>
              </a:rPr>
              <a:t>orgány státní správy</a:t>
            </a:r>
          </a:p>
          <a:p>
            <a:pPr lvl="1" eaLnBrk="1" hangingPunct="1"/>
            <a:r>
              <a:rPr lang="cs-CZ" sz="1800" i="1" dirty="0" smtClean="0">
                <a:solidFill>
                  <a:srgbClr val="00287D"/>
                </a:solidFill>
              </a:rPr>
              <a:t>má </a:t>
            </a:r>
            <a:r>
              <a:rPr lang="cs-CZ" sz="1800" b="1" i="1" dirty="0" smtClean="0">
                <a:solidFill>
                  <a:srgbClr val="00287D"/>
                </a:solidFill>
              </a:rPr>
              <a:t>výkonný</a:t>
            </a:r>
            <a:r>
              <a:rPr lang="cs-CZ" sz="1800" i="1" dirty="0" smtClean="0">
                <a:solidFill>
                  <a:srgbClr val="00287D"/>
                </a:solidFill>
              </a:rPr>
              <a:t> (provádění zákonů), </a:t>
            </a:r>
            <a:r>
              <a:rPr lang="cs-CZ" sz="1800" b="1" i="1" dirty="0" smtClean="0">
                <a:solidFill>
                  <a:srgbClr val="00287D"/>
                </a:solidFill>
              </a:rPr>
              <a:t>nařizovací </a:t>
            </a:r>
            <a:r>
              <a:rPr lang="cs-CZ" sz="1800" i="1" dirty="0" smtClean="0">
                <a:solidFill>
                  <a:srgbClr val="00287D"/>
                </a:solidFill>
              </a:rPr>
              <a:t>(mocenská převaha orgánů státní správy) a </a:t>
            </a:r>
            <a:r>
              <a:rPr lang="cs-CZ" sz="1800" b="1" i="1" dirty="0" err="1" smtClean="0">
                <a:solidFill>
                  <a:srgbClr val="00287D"/>
                </a:solidFill>
              </a:rPr>
              <a:t>podzák</a:t>
            </a:r>
            <a:r>
              <a:rPr lang="cs-CZ" sz="1800" b="1" i="1" dirty="0" smtClean="0">
                <a:solidFill>
                  <a:srgbClr val="00287D"/>
                </a:solidFill>
              </a:rPr>
              <a:t>. charakter </a:t>
            </a:r>
            <a:r>
              <a:rPr lang="cs-CZ" sz="1800" i="1" dirty="0" smtClean="0">
                <a:solidFill>
                  <a:srgbClr val="00287D"/>
                </a:solidFill>
              </a:rPr>
              <a:t>(vázanost zákony, právem)</a:t>
            </a:r>
          </a:p>
          <a:p>
            <a:pPr lvl="1" eaLnBrk="1" hangingPunct="1"/>
            <a:r>
              <a:rPr lang="cs-CZ" sz="1800" i="1" dirty="0" smtClean="0">
                <a:solidFill>
                  <a:srgbClr val="00287D"/>
                </a:solidFill>
              </a:rPr>
              <a:t>působí uvnitř (procesy ve státní správě) i vně (vlastní poslání)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Správní právo 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8F0757-7629-484D-8FA8-3A48990495DD}" type="slidenum">
              <a:rPr lang="cs-CZ" altLang="cs-CZ" smtClean="0"/>
              <a:pPr>
                <a:defRPr/>
              </a:pPr>
              <a:t>10</a:t>
            </a:fld>
            <a:endParaRPr lang="cs-CZ" alt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7030A0"/>
                </a:solidFill>
              </a:rPr>
              <a:t>Pojem a charakteristika veřejné správy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dirty="0" smtClean="0">
                <a:solidFill>
                  <a:srgbClr val="C00000"/>
                </a:solidFill>
              </a:rPr>
              <a:t>charakteristické rysy </a:t>
            </a:r>
            <a:r>
              <a:rPr lang="cs-CZ" sz="1800" b="1" dirty="0" smtClean="0">
                <a:solidFill>
                  <a:srgbClr val="C00000"/>
                </a:solidFill>
              </a:rPr>
              <a:t>samosprávy</a:t>
            </a:r>
          </a:p>
          <a:p>
            <a:pPr lvl="1" eaLnBrk="1" hangingPunct="1"/>
            <a:r>
              <a:rPr lang="cs-CZ" sz="1800" i="1" dirty="0" smtClean="0">
                <a:solidFill>
                  <a:srgbClr val="00287D"/>
                </a:solidFill>
              </a:rPr>
              <a:t>= VS uskutečňovaná </a:t>
            </a:r>
            <a:r>
              <a:rPr lang="cs-CZ" sz="1800" b="1" i="1" dirty="0" smtClean="0">
                <a:solidFill>
                  <a:srgbClr val="00287D"/>
                </a:solidFill>
              </a:rPr>
              <a:t>jinými veřejnoprávními subjekty </a:t>
            </a:r>
            <a:r>
              <a:rPr lang="cs-CZ" sz="1800" i="1" dirty="0" smtClean="0">
                <a:solidFill>
                  <a:srgbClr val="00287D"/>
                </a:solidFill>
              </a:rPr>
              <a:t>nežli státem (provádění úkolů správy státu samostatnými, státem aprobovanými veřejnoprávními subjekty)</a:t>
            </a:r>
          </a:p>
          <a:p>
            <a:pPr lvl="1" eaLnBrk="1" hangingPunct="1"/>
            <a:r>
              <a:rPr lang="cs-CZ" sz="1800" i="1" dirty="0" smtClean="0">
                <a:solidFill>
                  <a:srgbClr val="00287D"/>
                </a:solidFill>
              </a:rPr>
              <a:t>projevem </a:t>
            </a:r>
            <a:r>
              <a:rPr lang="cs-CZ" sz="1800" b="1" i="1" dirty="0" smtClean="0">
                <a:solidFill>
                  <a:srgbClr val="00287D"/>
                </a:solidFill>
              </a:rPr>
              <a:t>decentralizace</a:t>
            </a:r>
            <a:r>
              <a:rPr lang="cs-CZ" sz="1800" i="1" dirty="0" smtClean="0">
                <a:solidFill>
                  <a:srgbClr val="00287D"/>
                </a:solidFill>
              </a:rPr>
              <a:t> státní moci</a:t>
            </a:r>
          </a:p>
          <a:p>
            <a:pPr lvl="1" eaLnBrk="1" hangingPunct="1"/>
            <a:r>
              <a:rPr lang="cs-CZ" sz="1800" i="1" dirty="0" smtClean="0">
                <a:solidFill>
                  <a:srgbClr val="00287D"/>
                </a:solidFill>
              </a:rPr>
              <a:t>realizace </a:t>
            </a:r>
            <a:r>
              <a:rPr lang="cs-CZ" sz="1800" b="1" i="1" dirty="0" smtClean="0">
                <a:solidFill>
                  <a:srgbClr val="00287D"/>
                </a:solidFill>
              </a:rPr>
              <a:t>vlastní samosprávné moci </a:t>
            </a:r>
            <a:r>
              <a:rPr lang="cs-CZ" sz="1800" i="1" dirty="0" smtClean="0">
                <a:solidFill>
                  <a:srgbClr val="00287D"/>
                </a:solidFill>
              </a:rPr>
              <a:t>(taktéž výkonný, </a:t>
            </a:r>
            <a:r>
              <a:rPr lang="cs-CZ" sz="1800" i="1" dirty="0" smtClean="0">
                <a:solidFill>
                  <a:srgbClr val="00287D"/>
                </a:solidFill>
              </a:rPr>
              <a:t>nařizovací </a:t>
            </a:r>
            <a:r>
              <a:rPr lang="cs-CZ" sz="1800" i="1" dirty="0" smtClean="0">
                <a:solidFill>
                  <a:srgbClr val="00287D"/>
                </a:solidFill>
              </a:rPr>
              <a:t>a </a:t>
            </a:r>
            <a:r>
              <a:rPr lang="cs-CZ" sz="1800" i="1" dirty="0" smtClean="0">
                <a:solidFill>
                  <a:srgbClr val="00287D"/>
                </a:solidFill>
              </a:rPr>
              <a:t>podzákonný </a:t>
            </a:r>
            <a:r>
              <a:rPr lang="cs-CZ" sz="1800" i="1" dirty="0" smtClean="0">
                <a:solidFill>
                  <a:srgbClr val="00287D"/>
                </a:solidFill>
              </a:rPr>
              <a:t>charakter)</a:t>
            </a:r>
            <a:endParaRPr lang="cs-CZ" sz="1800" i="1" dirty="0" smtClean="0">
              <a:solidFill>
                <a:srgbClr val="00287D"/>
              </a:solidFill>
            </a:endParaRPr>
          </a:p>
          <a:p>
            <a:pPr lvl="1" eaLnBrk="1" hangingPunct="1"/>
            <a:r>
              <a:rPr lang="cs-CZ" sz="1800" i="1" dirty="0" smtClean="0">
                <a:solidFill>
                  <a:srgbClr val="00287D"/>
                </a:solidFill>
              </a:rPr>
              <a:t>vykonávána </a:t>
            </a:r>
            <a:r>
              <a:rPr lang="cs-CZ" sz="1800" b="1" i="1" dirty="0" smtClean="0">
                <a:solidFill>
                  <a:srgbClr val="00287D"/>
                </a:solidFill>
              </a:rPr>
              <a:t>samosprávnými orgány </a:t>
            </a:r>
            <a:r>
              <a:rPr lang="cs-CZ" sz="1800" i="1" dirty="0" smtClean="0">
                <a:solidFill>
                  <a:srgbClr val="00287D"/>
                </a:solidFill>
              </a:rPr>
              <a:t>jménem a v zájmu samosprávného společenství</a:t>
            </a:r>
          </a:p>
          <a:p>
            <a:pPr lvl="1" eaLnBrk="1" hangingPunct="1"/>
            <a:endParaRPr lang="cs-CZ" sz="1800" dirty="0" smtClean="0"/>
          </a:p>
          <a:p>
            <a:pPr eaLnBrk="1" hangingPunct="1"/>
            <a:r>
              <a:rPr lang="cs-CZ" sz="1800" b="1" dirty="0" smtClean="0">
                <a:solidFill>
                  <a:srgbClr val="C00000"/>
                </a:solidFill>
              </a:rPr>
              <a:t>základní členění</a:t>
            </a:r>
          </a:p>
          <a:p>
            <a:pPr lvl="1" eaLnBrk="1" hangingPunct="1"/>
            <a:r>
              <a:rPr lang="cs-CZ" sz="1800" i="1" dirty="0" smtClean="0">
                <a:solidFill>
                  <a:srgbClr val="7030A0"/>
                </a:solidFill>
              </a:rPr>
              <a:t>územní samosprávy</a:t>
            </a:r>
          </a:p>
          <a:p>
            <a:pPr lvl="1" eaLnBrk="1" hangingPunct="1"/>
            <a:r>
              <a:rPr lang="cs-CZ" sz="1800" i="1" dirty="0" smtClean="0">
                <a:solidFill>
                  <a:srgbClr val="7030A0"/>
                </a:solidFill>
              </a:rPr>
              <a:t>zájmová samospráva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Správní právo 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8F0757-7629-484D-8FA8-3A48990495DD}" type="slidenum">
              <a:rPr lang="cs-CZ" altLang="cs-CZ" smtClean="0"/>
              <a:pPr>
                <a:defRPr/>
              </a:pPr>
              <a:t>11</a:t>
            </a:fld>
            <a:endParaRPr lang="cs-CZ" alt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7030A0"/>
                </a:solidFill>
              </a:rPr>
              <a:t>Vědecké </a:t>
            </a:r>
            <a:r>
              <a:rPr lang="cs-CZ" dirty="0" smtClean="0">
                <a:solidFill>
                  <a:srgbClr val="7030A0"/>
                </a:solidFill>
              </a:rPr>
              <a:t>přístupy ke </a:t>
            </a:r>
            <a:r>
              <a:rPr lang="cs-CZ" dirty="0" smtClean="0">
                <a:solidFill>
                  <a:srgbClr val="7030A0"/>
                </a:solidFill>
              </a:rPr>
              <a:t>SP a </a:t>
            </a:r>
            <a:r>
              <a:rPr lang="cs-CZ" dirty="0" smtClean="0">
                <a:solidFill>
                  <a:srgbClr val="7030A0"/>
                </a:solidFill>
              </a:rPr>
              <a:t>k </a:t>
            </a:r>
            <a:r>
              <a:rPr lang="cs-CZ" dirty="0" smtClean="0">
                <a:solidFill>
                  <a:srgbClr val="7030A0"/>
                </a:solidFill>
              </a:rPr>
              <a:t>VS</a:t>
            </a:r>
            <a:endParaRPr lang="cs-CZ" dirty="0" smtClean="0">
              <a:solidFill>
                <a:srgbClr val="7030A0"/>
              </a:solidFill>
            </a:endParaRP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dirty="0" smtClean="0">
                <a:solidFill>
                  <a:srgbClr val="C00000"/>
                </a:solidFill>
              </a:rPr>
              <a:t>VS může být předmětem:</a:t>
            </a:r>
          </a:p>
          <a:p>
            <a:pPr eaLnBrk="1" hangingPunct="1"/>
            <a:r>
              <a:rPr lang="cs-CZ" sz="1800" b="1" i="1" dirty="0" smtClean="0">
                <a:solidFill>
                  <a:srgbClr val="7030A0"/>
                </a:solidFill>
              </a:rPr>
              <a:t>vědy </a:t>
            </a:r>
            <a:r>
              <a:rPr lang="cs-CZ" sz="1800" b="1" i="1" dirty="0" smtClean="0">
                <a:solidFill>
                  <a:srgbClr val="7030A0"/>
                </a:solidFill>
              </a:rPr>
              <a:t>správního práva</a:t>
            </a:r>
          </a:p>
          <a:p>
            <a:pPr lvl="1" eaLnBrk="1" hangingPunct="1"/>
            <a:r>
              <a:rPr lang="cs-CZ" sz="1800" dirty="0" smtClean="0">
                <a:solidFill>
                  <a:srgbClr val="00287D"/>
                </a:solidFill>
              </a:rPr>
              <a:t>= věda o normativní regulaci VS</a:t>
            </a:r>
          </a:p>
          <a:p>
            <a:pPr lvl="1" eaLnBrk="1" hangingPunct="1"/>
            <a:r>
              <a:rPr lang="cs-CZ" sz="1800" dirty="0" smtClean="0"/>
              <a:t>společenská věda, systémová věda </a:t>
            </a:r>
            <a:r>
              <a:rPr lang="cs-CZ" sz="1800" dirty="0" smtClean="0">
                <a:solidFill>
                  <a:srgbClr val="00287D"/>
                </a:solidFill>
              </a:rPr>
              <a:t>zkoumající SP jako </a:t>
            </a:r>
            <a:r>
              <a:rPr lang="cs-CZ" sz="1800" dirty="0" smtClean="0">
                <a:solidFill>
                  <a:srgbClr val="00287D"/>
                </a:solidFill>
              </a:rPr>
              <a:t>odvětví</a:t>
            </a:r>
          </a:p>
          <a:p>
            <a:pPr eaLnBrk="1" hangingPunct="1"/>
            <a:r>
              <a:rPr lang="cs-CZ" sz="1800" b="1" i="1" dirty="0" smtClean="0">
                <a:solidFill>
                  <a:srgbClr val="7030A0"/>
                </a:solidFill>
              </a:rPr>
              <a:t>správní vědy</a:t>
            </a:r>
          </a:p>
          <a:p>
            <a:pPr lvl="1" eaLnBrk="1" hangingPunct="1"/>
            <a:r>
              <a:rPr lang="cs-CZ" sz="1800" dirty="0" smtClean="0">
                <a:solidFill>
                  <a:srgbClr val="00287D"/>
                </a:solidFill>
              </a:rPr>
              <a:t>= věda o VS</a:t>
            </a:r>
          </a:p>
          <a:p>
            <a:pPr lvl="1" eaLnBrk="1" hangingPunct="1"/>
            <a:r>
              <a:rPr lang="cs-CZ" sz="1800" dirty="0" smtClean="0"/>
              <a:t>společenská věda (s prvky věd přírodních a technických)</a:t>
            </a:r>
          </a:p>
          <a:p>
            <a:pPr lvl="1" eaLnBrk="1" hangingPunct="1"/>
            <a:r>
              <a:rPr lang="cs-CZ" sz="1800" dirty="0" smtClean="0">
                <a:solidFill>
                  <a:srgbClr val="00287D"/>
                </a:solidFill>
              </a:rPr>
              <a:t>zkoumá realitu VS </a:t>
            </a:r>
            <a:r>
              <a:rPr lang="cs-CZ" sz="1800" dirty="0" smtClean="0"/>
              <a:t>(faktickou efektivnost vnitřní organizace i postupů)</a:t>
            </a:r>
          </a:p>
          <a:p>
            <a:pPr lvl="1" eaLnBrk="1" hangingPunct="1"/>
            <a:r>
              <a:rPr lang="cs-CZ" sz="1800" dirty="0" smtClean="0"/>
              <a:t>doplňuje vědu správního práva, cílem je zdokonalování VS</a:t>
            </a:r>
          </a:p>
          <a:p>
            <a:pPr eaLnBrk="1" hangingPunct="1"/>
            <a:r>
              <a:rPr lang="cs-CZ" sz="1800" i="1" dirty="0" smtClean="0">
                <a:solidFill>
                  <a:srgbClr val="7030A0"/>
                </a:solidFill>
              </a:rPr>
              <a:t>správní politiky</a:t>
            </a:r>
          </a:p>
          <a:p>
            <a:pPr lvl="1" eaLnBrk="1" hangingPunct="1"/>
            <a:r>
              <a:rPr lang="cs-CZ" sz="1800" dirty="0" smtClean="0">
                <a:solidFill>
                  <a:srgbClr val="00287D"/>
                </a:solidFill>
              </a:rPr>
              <a:t>= ideová východiska VS </a:t>
            </a:r>
            <a:r>
              <a:rPr lang="cs-CZ" sz="1800" dirty="0" smtClean="0"/>
              <a:t>(politická, kulturní, ekonomická…)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Správní právo 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8F0757-7629-484D-8FA8-3A48990495DD}" type="slidenum">
              <a:rPr lang="cs-CZ" altLang="cs-CZ" smtClean="0"/>
              <a:pPr>
                <a:defRPr/>
              </a:pPr>
              <a:t>12</a:t>
            </a:fld>
            <a:endParaRPr lang="cs-CZ" alt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7030A0"/>
                </a:solidFill>
              </a:rPr>
              <a:t>Správní právo jako odvětví</a:t>
            </a:r>
            <a:endParaRPr lang="cs-CZ" dirty="0" smtClean="0">
              <a:solidFill>
                <a:srgbClr val="7030A0"/>
              </a:solidFill>
            </a:endParaRP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dirty="0" smtClean="0"/>
              <a:t>správní právo v kontextu kontinentální Evropy chápáno jako </a:t>
            </a:r>
            <a:r>
              <a:rPr lang="cs-CZ" sz="1800" b="1" dirty="0" smtClean="0">
                <a:solidFill>
                  <a:srgbClr val="7030A0"/>
                </a:solidFill>
              </a:rPr>
              <a:t>samostatné</a:t>
            </a:r>
            <a:r>
              <a:rPr lang="cs-CZ" sz="1800" dirty="0" smtClean="0">
                <a:solidFill>
                  <a:srgbClr val="7030A0"/>
                </a:solidFill>
              </a:rPr>
              <a:t> a </a:t>
            </a:r>
            <a:r>
              <a:rPr lang="cs-CZ" sz="1800" b="1" dirty="0" smtClean="0">
                <a:solidFill>
                  <a:srgbClr val="7030A0"/>
                </a:solidFill>
              </a:rPr>
              <a:t>významné</a:t>
            </a:r>
            <a:r>
              <a:rPr lang="cs-CZ" sz="1800" dirty="0" smtClean="0">
                <a:solidFill>
                  <a:srgbClr val="7030A0"/>
                </a:solidFill>
              </a:rPr>
              <a:t> odvětví práva</a:t>
            </a:r>
          </a:p>
          <a:p>
            <a:pPr eaLnBrk="1" hangingPunct="1"/>
            <a:endParaRPr lang="cs-CZ" sz="1800" dirty="0" smtClean="0"/>
          </a:p>
          <a:p>
            <a:pPr eaLnBrk="1" hangingPunct="1"/>
            <a:r>
              <a:rPr lang="cs-CZ" sz="1800" dirty="0" smtClean="0"/>
              <a:t>pro uznání existence samostatného právního odvětví významná               </a:t>
            </a:r>
            <a:r>
              <a:rPr lang="cs-CZ" sz="1800" b="1" dirty="0" smtClean="0">
                <a:solidFill>
                  <a:srgbClr val="C00000"/>
                </a:solidFill>
              </a:rPr>
              <a:t>tzv</a:t>
            </a:r>
            <a:r>
              <a:rPr lang="cs-CZ" sz="1800" b="1" dirty="0" smtClean="0">
                <a:solidFill>
                  <a:srgbClr val="C00000"/>
                </a:solidFill>
              </a:rPr>
              <a:t>. </a:t>
            </a:r>
            <a:r>
              <a:rPr lang="cs-CZ" sz="1800" b="1" dirty="0" err="1" smtClean="0">
                <a:solidFill>
                  <a:srgbClr val="C00000"/>
                </a:solidFill>
              </a:rPr>
              <a:t>odvětvotvorná</a:t>
            </a:r>
            <a:r>
              <a:rPr lang="cs-CZ" sz="1800" b="1" dirty="0" smtClean="0">
                <a:solidFill>
                  <a:srgbClr val="C00000"/>
                </a:solidFill>
              </a:rPr>
              <a:t> kriteria</a:t>
            </a:r>
          </a:p>
          <a:p>
            <a:pPr lvl="1" eaLnBrk="1" hangingPunct="1"/>
            <a:r>
              <a:rPr lang="cs-CZ" sz="1800" i="1" dirty="0" smtClean="0">
                <a:solidFill>
                  <a:srgbClr val="00287D"/>
                </a:solidFill>
              </a:rPr>
              <a:t>samostatný </a:t>
            </a:r>
            <a:r>
              <a:rPr lang="cs-CZ" sz="1800" b="1" i="1" dirty="0" smtClean="0">
                <a:solidFill>
                  <a:srgbClr val="00287D"/>
                </a:solidFill>
              </a:rPr>
              <a:t>předmět</a:t>
            </a:r>
            <a:r>
              <a:rPr lang="cs-CZ" sz="1800" i="1" dirty="0" smtClean="0">
                <a:solidFill>
                  <a:srgbClr val="00287D"/>
                </a:solidFill>
              </a:rPr>
              <a:t> právní úpravy (a jeho odlišitelnost)</a:t>
            </a:r>
          </a:p>
          <a:p>
            <a:pPr lvl="1" eaLnBrk="1" hangingPunct="1"/>
            <a:r>
              <a:rPr lang="cs-CZ" sz="1800" b="1" i="1" dirty="0" smtClean="0">
                <a:solidFill>
                  <a:srgbClr val="00287D"/>
                </a:solidFill>
              </a:rPr>
              <a:t>metoda</a:t>
            </a:r>
            <a:r>
              <a:rPr lang="cs-CZ" sz="1800" i="1" dirty="0" smtClean="0">
                <a:solidFill>
                  <a:srgbClr val="00287D"/>
                </a:solidFill>
              </a:rPr>
              <a:t> právní regulace</a:t>
            </a:r>
          </a:p>
          <a:p>
            <a:pPr lvl="1" eaLnBrk="1" hangingPunct="1"/>
            <a:r>
              <a:rPr lang="cs-CZ" sz="1800" i="1" dirty="0" smtClean="0">
                <a:solidFill>
                  <a:srgbClr val="00287D"/>
                </a:solidFill>
              </a:rPr>
              <a:t>vnitřní systémová </a:t>
            </a:r>
            <a:r>
              <a:rPr lang="cs-CZ" sz="1800" b="1" i="1" dirty="0" smtClean="0">
                <a:solidFill>
                  <a:srgbClr val="00287D"/>
                </a:solidFill>
              </a:rPr>
              <a:t>soudržnost</a:t>
            </a:r>
            <a:r>
              <a:rPr lang="cs-CZ" sz="1800" i="1" dirty="0" smtClean="0">
                <a:solidFill>
                  <a:srgbClr val="00287D"/>
                </a:solidFill>
              </a:rPr>
              <a:t> (systémová charakteristika)</a:t>
            </a:r>
          </a:p>
          <a:p>
            <a:pPr lvl="1" eaLnBrk="1" hangingPunct="1"/>
            <a:r>
              <a:rPr lang="cs-CZ" sz="1800" i="1" dirty="0" smtClean="0">
                <a:solidFill>
                  <a:srgbClr val="00287D"/>
                </a:solidFill>
              </a:rPr>
              <a:t>objektivní </a:t>
            </a:r>
            <a:r>
              <a:rPr lang="cs-CZ" sz="1800" b="1" i="1" dirty="0" smtClean="0">
                <a:solidFill>
                  <a:srgbClr val="00287D"/>
                </a:solidFill>
              </a:rPr>
              <a:t>zájem společnosti </a:t>
            </a:r>
            <a:r>
              <a:rPr lang="cs-CZ" sz="1800" i="1" dirty="0" smtClean="0">
                <a:solidFill>
                  <a:srgbClr val="00287D"/>
                </a:solidFill>
              </a:rPr>
              <a:t>na existenci odvětví               (společenská opodstatněnost)</a:t>
            </a:r>
            <a:endParaRPr lang="cs-CZ" sz="1800" i="1" dirty="0" smtClean="0">
              <a:solidFill>
                <a:srgbClr val="00287D"/>
              </a:solidFill>
            </a:endParaRPr>
          </a:p>
          <a:p>
            <a:pPr lvl="1" eaLnBrk="1" hangingPunct="1"/>
            <a:endParaRPr lang="cs-CZ" sz="1800" dirty="0" smtClean="0">
              <a:solidFill>
                <a:srgbClr val="C00000"/>
              </a:solidFill>
            </a:endParaRPr>
          </a:p>
          <a:p>
            <a:pPr eaLnBrk="1" hangingPunct="1"/>
            <a:endParaRPr lang="cs-CZ" sz="1800" dirty="0" smtClean="0">
              <a:solidFill>
                <a:srgbClr val="C00000"/>
              </a:solidFill>
            </a:endParaRPr>
          </a:p>
          <a:p>
            <a:pPr lvl="1" eaLnBrk="1" hangingPunct="1"/>
            <a:endParaRPr lang="cs-CZ" sz="1800" b="1" dirty="0" smtClean="0">
              <a:solidFill>
                <a:srgbClr val="7030A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Správní právo I</a:t>
            </a:r>
            <a:endParaRPr lang="cs-CZ" alt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8F0757-7629-484D-8FA8-3A48990495DD}" type="slidenum">
              <a:rPr lang="cs-CZ" altLang="cs-CZ" smtClean="0"/>
              <a:pPr>
                <a:defRPr/>
              </a:pPr>
              <a:t>2</a:t>
            </a:fld>
            <a:endParaRPr lang="cs-CZ" alt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7030A0"/>
                </a:solidFill>
              </a:rPr>
              <a:t>Předmět správního práva</a:t>
            </a:r>
            <a:endParaRPr lang="cs-CZ" dirty="0" smtClean="0">
              <a:solidFill>
                <a:srgbClr val="7030A0"/>
              </a:solidFill>
            </a:endParaRP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dirty="0" smtClean="0"/>
              <a:t>upravuje </a:t>
            </a:r>
            <a:r>
              <a:rPr lang="cs-CZ" sz="1800" dirty="0" smtClean="0">
                <a:solidFill>
                  <a:srgbClr val="7030A0"/>
                </a:solidFill>
              </a:rPr>
              <a:t>postavení a chování subjektů ve </a:t>
            </a:r>
            <a:r>
              <a:rPr lang="cs-CZ" sz="1800" b="1" dirty="0" smtClean="0">
                <a:solidFill>
                  <a:srgbClr val="7030A0"/>
                </a:solidFill>
              </a:rPr>
              <a:t>specifických vztazích</a:t>
            </a:r>
          </a:p>
          <a:p>
            <a:pPr lvl="1" eaLnBrk="1" hangingPunct="1"/>
            <a:r>
              <a:rPr lang="cs-CZ" sz="1800" dirty="0" smtClean="0"/>
              <a:t>které vznikají a uskutečňují se v souvislosti s</a:t>
            </a:r>
            <a:r>
              <a:rPr lang="cs-CZ" sz="1800" dirty="0" smtClean="0">
                <a:solidFill>
                  <a:srgbClr val="00287D"/>
                </a:solidFill>
              </a:rPr>
              <a:t> realizací výkonu moci ve státě ve sféře veřejné správy</a:t>
            </a:r>
          </a:p>
          <a:p>
            <a:pPr lvl="1" eaLnBrk="1" hangingPunct="1"/>
            <a:r>
              <a:rPr lang="cs-CZ" sz="1800" dirty="0" smtClean="0"/>
              <a:t>jedním ze subjektů vždy orgán </a:t>
            </a:r>
            <a:r>
              <a:rPr lang="cs-CZ" sz="1800" dirty="0" smtClean="0">
                <a:solidFill>
                  <a:srgbClr val="00287D"/>
                </a:solidFill>
              </a:rPr>
              <a:t>veřejné správy </a:t>
            </a:r>
            <a:r>
              <a:rPr lang="cs-CZ" sz="1800" dirty="0" smtClean="0"/>
              <a:t>jako nositel veřejné moci (na druhé straně různí adresáti)</a:t>
            </a:r>
          </a:p>
          <a:p>
            <a:pPr eaLnBrk="1" hangingPunct="1">
              <a:buNone/>
            </a:pPr>
            <a:endParaRPr lang="cs-CZ" sz="1800" dirty="0" smtClean="0"/>
          </a:p>
          <a:p>
            <a:pPr eaLnBrk="1" hangingPunct="1"/>
            <a:r>
              <a:rPr lang="cs-CZ" sz="1800" dirty="0" smtClean="0"/>
              <a:t>zjednodušeně</a:t>
            </a:r>
            <a:r>
              <a:rPr lang="cs-CZ" sz="1800" dirty="0" smtClean="0"/>
              <a:t> </a:t>
            </a:r>
            <a:r>
              <a:rPr lang="cs-CZ" sz="1800" b="1" dirty="0" smtClean="0">
                <a:solidFill>
                  <a:srgbClr val="C00000"/>
                </a:solidFill>
              </a:rPr>
              <a:t>předmět regulace správního práva</a:t>
            </a:r>
            <a:endParaRPr lang="cs-CZ" sz="1800" b="1" dirty="0" smtClean="0">
              <a:solidFill>
                <a:srgbClr val="C00000"/>
              </a:solidFill>
            </a:endParaRPr>
          </a:p>
          <a:p>
            <a:pPr lvl="1" eaLnBrk="1" hangingPunct="1"/>
            <a:r>
              <a:rPr lang="cs-CZ" sz="1800" dirty="0" smtClean="0"/>
              <a:t>= </a:t>
            </a:r>
            <a:r>
              <a:rPr lang="cs-CZ" sz="1800" dirty="0" smtClean="0">
                <a:solidFill>
                  <a:srgbClr val="7030A0"/>
                </a:solidFill>
              </a:rPr>
              <a:t>společenské vztahy</a:t>
            </a:r>
            <a:r>
              <a:rPr lang="cs-CZ" sz="1800" dirty="0" smtClean="0"/>
              <a:t>, které vznikají a realizují se </a:t>
            </a:r>
            <a:r>
              <a:rPr lang="cs-CZ" sz="1800" dirty="0" smtClean="0">
                <a:solidFill>
                  <a:srgbClr val="7030A0"/>
                </a:solidFill>
              </a:rPr>
              <a:t>v souvislosti s výkonem veřejné správy </a:t>
            </a:r>
          </a:p>
          <a:p>
            <a:pPr lvl="1" eaLnBrk="1" hangingPunct="1"/>
            <a:r>
              <a:rPr lang="cs-CZ" sz="1800" b="1" dirty="0" smtClean="0">
                <a:solidFill>
                  <a:srgbClr val="7030A0"/>
                </a:solidFill>
              </a:rPr>
              <a:t>= veřejná správa</a:t>
            </a:r>
          </a:p>
          <a:p>
            <a:pPr eaLnBrk="1" hangingPunct="1"/>
            <a:endParaRPr lang="cs-CZ" sz="1800" dirty="0" smtClean="0"/>
          </a:p>
          <a:p>
            <a:pPr lvl="1" eaLnBrk="1" hangingPunct="1"/>
            <a:endParaRPr lang="cs-CZ" sz="1800" dirty="0" smtClean="0">
              <a:solidFill>
                <a:srgbClr val="C00000"/>
              </a:solidFill>
            </a:endParaRPr>
          </a:p>
          <a:p>
            <a:pPr eaLnBrk="1" hangingPunct="1"/>
            <a:endParaRPr lang="cs-CZ" sz="1800" dirty="0" smtClean="0">
              <a:solidFill>
                <a:srgbClr val="C00000"/>
              </a:solidFill>
            </a:endParaRPr>
          </a:p>
          <a:p>
            <a:pPr lvl="1" eaLnBrk="1" hangingPunct="1"/>
            <a:endParaRPr lang="cs-CZ" sz="1800" b="1" dirty="0" smtClean="0">
              <a:solidFill>
                <a:srgbClr val="7030A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Správní právo 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8F0757-7629-484D-8FA8-3A48990495DD}" type="slidenum">
              <a:rPr lang="cs-CZ" altLang="cs-CZ" smtClean="0"/>
              <a:pPr>
                <a:defRPr/>
              </a:pPr>
              <a:t>3</a:t>
            </a:fld>
            <a:endParaRPr lang="cs-CZ" alt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7030A0"/>
                </a:solidFill>
              </a:rPr>
              <a:t>Metoda regulace správního práva</a:t>
            </a:r>
            <a:endParaRPr lang="cs-CZ" dirty="0" smtClean="0">
              <a:solidFill>
                <a:srgbClr val="7030A0"/>
              </a:solidFill>
            </a:endParaRP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dirty="0" smtClean="0"/>
              <a:t>zatímco předmět odpovídá na otázku </a:t>
            </a:r>
            <a:r>
              <a:rPr lang="cs-CZ" sz="1800" i="1" dirty="0" smtClean="0">
                <a:solidFill>
                  <a:srgbClr val="00287D"/>
                </a:solidFill>
              </a:rPr>
              <a:t>„co“</a:t>
            </a:r>
            <a:r>
              <a:rPr lang="cs-CZ" sz="1800" dirty="0" smtClean="0"/>
              <a:t>, metoda říká </a:t>
            </a:r>
            <a:r>
              <a:rPr lang="cs-CZ" sz="1800" i="1" dirty="0" smtClean="0">
                <a:solidFill>
                  <a:srgbClr val="00287D"/>
                </a:solidFill>
              </a:rPr>
              <a:t>„jak“</a:t>
            </a:r>
          </a:p>
          <a:p>
            <a:pPr lvl="1" eaLnBrk="1" hangingPunct="1"/>
            <a:r>
              <a:rPr lang="cs-CZ" sz="1800" dirty="0" err="1" smtClean="0">
                <a:solidFill>
                  <a:srgbClr val="C00000"/>
                </a:solidFill>
              </a:rPr>
              <a:t>správněprávní</a:t>
            </a:r>
            <a:r>
              <a:rPr lang="cs-CZ" sz="1800" dirty="0" smtClean="0">
                <a:solidFill>
                  <a:srgbClr val="C00000"/>
                </a:solidFill>
              </a:rPr>
              <a:t> povahu </a:t>
            </a:r>
            <a:r>
              <a:rPr lang="cs-CZ" sz="1800" dirty="0" smtClean="0"/>
              <a:t>mají </a:t>
            </a:r>
            <a:r>
              <a:rPr lang="cs-CZ" sz="1800" dirty="0" smtClean="0">
                <a:solidFill>
                  <a:srgbClr val="00287D"/>
                </a:solidFill>
              </a:rPr>
              <a:t>vztahy </a:t>
            </a:r>
            <a:r>
              <a:rPr lang="cs-CZ" sz="1800" dirty="0" smtClean="0">
                <a:solidFill>
                  <a:srgbClr val="00287D"/>
                </a:solidFill>
              </a:rPr>
              <a:t>mající </a:t>
            </a:r>
            <a:r>
              <a:rPr lang="cs-CZ" sz="1800" b="1" dirty="0" smtClean="0">
                <a:solidFill>
                  <a:srgbClr val="00287D"/>
                </a:solidFill>
              </a:rPr>
              <a:t>příslušný předmět </a:t>
            </a:r>
            <a:r>
              <a:rPr lang="cs-CZ" sz="1800" dirty="0" smtClean="0">
                <a:solidFill>
                  <a:srgbClr val="00287D"/>
                </a:solidFill>
              </a:rPr>
              <a:t>a jsou regulovány </a:t>
            </a:r>
            <a:r>
              <a:rPr lang="cs-CZ" sz="1800" b="1" dirty="0" smtClean="0">
                <a:solidFill>
                  <a:srgbClr val="00287D"/>
                </a:solidFill>
              </a:rPr>
              <a:t>příslušnou metodou</a:t>
            </a:r>
          </a:p>
          <a:p>
            <a:pPr eaLnBrk="1" hangingPunct="1">
              <a:buNone/>
            </a:pPr>
            <a:endParaRPr lang="cs-CZ" sz="1800" dirty="0" smtClean="0"/>
          </a:p>
          <a:p>
            <a:pPr eaLnBrk="1" hangingPunct="1"/>
            <a:r>
              <a:rPr lang="cs-CZ" sz="1800" dirty="0" smtClean="0"/>
              <a:t>specifická (profilující) </a:t>
            </a:r>
            <a:r>
              <a:rPr lang="cs-CZ" sz="1800" dirty="0" smtClean="0">
                <a:solidFill>
                  <a:srgbClr val="C00000"/>
                </a:solidFill>
              </a:rPr>
              <a:t>metoda správního práva </a:t>
            </a:r>
          </a:p>
          <a:p>
            <a:pPr eaLnBrk="1" hangingPunct="1"/>
            <a:r>
              <a:rPr lang="cs-CZ" sz="1800" dirty="0" smtClean="0"/>
              <a:t>= </a:t>
            </a:r>
            <a:r>
              <a:rPr lang="cs-CZ" sz="1800" b="1" dirty="0" smtClean="0">
                <a:solidFill>
                  <a:srgbClr val="7030A0"/>
                </a:solidFill>
              </a:rPr>
              <a:t>administrativně-právní metoda regulace </a:t>
            </a:r>
            <a:r>
              <a:rPr lang="cs-CZ" sz="1800" dirty="0" smtClean="0"/>
              <a:t>společenských vztahů</a:t>
            </a:r>
          </a:p>
          <a:p>
            <a:pPr lvl="1" eaLnBrk="1" hangingPunct="1"/>
            <a:r>
              <a:rPr lang="cs-CZ" sz="1800" dirty="0" smtClean="0"/>
              <a:t>vyjadřuje </a:t>
            </a:r>
            <a:r>
              <a:rPr lang="cs-CZ" sz="1800" b="1" i="1" dirty="0" smtClean="0">
                <a:solidFill>
                  <a:srgbClr val="00287D"/>
                </a:solidFill>
              </a:rPr>
              <a:t>mocenskou převahu </a:t>
            </a:r>
            <a:r>
              <a:rPr lang="cs-CZ" sz="1800" dirty="0" smtClean="0"/>
              <a:t>subjektů veřejné správy jako nositelů veřejné moci (nad adresáty těchto vztahů)</a:t>
            </a:r>
          </a:p>
          <a:p>
            <a:pPr lvl="1" eaLnBrk="1" hangingPunct="1"/>
            <a:r>
              <a:rPr lang="cs-CZ" sz="1800" i="1" dirty="0" smtClean="0">
                <a:solidFill>
                  <a:srgbClr val="00287D"/>
                </a:solidFill>
              </a:rPr>
              <a:t>právní nerovnost </a:t>
            </a:r>
            <a:r>
              <a:rPr lang="cs-CZ" sz="1800" dirty="0" smtClean="0"/>
              <a:t>(oproti regulaci smlouvou)</a:t>
            </a:r>
          </a:p>
          <a:p>
            <a:pPr lvl="1" eaLnBrk="1" hangingPunct="1"/>
            <a:endParaRPr lang="cs-CZ" sz="1800" dirty="0" smtClean="0"/>
          </a:p>
          <a:p>
            <a:pPr eaLnBrk="1" hangingPunct="1"/>
            <a:endParaRPr lang="cs-CZ" sz="1800" dirty="0" smtClean="0">
              <a:solidFill>
                <a:srgbClr val="C00000"/>
              </a:solidFill>
            </a:endParaRPr>
          </a:p>
          <a:p>
            <a:pPr lvl="1" eaLnBrk="1" hangingPunct="1"/>
            <a:endParaRPr lang="cs-CZ" sz="1800" b="1" dirty="0" smtClean="0">
              <a:solidFill>
                <a:srgbClr val="7030A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Správní právo 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8F0757-7629-484D-8FA8-3A48990495DD}" type="slidenum">
              <a:rPr lang="cs-CZ" altLang="cs-CZ" smtClean="0"/>
              <a:pPr>
                <a:defRPr/>
              </a:pPr>
              <a:t>4</a:t>
            </a:fld>
            <a:endParaRPr lang="cs-CZ" alt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7030A0"/>
                </a:solidFill>
              </a:rPr>
              <a:t>Soudržnost norem správního práva</a:t>
            </a:r>
            <a:endParaRPr lang="cs-CZ" dirty="0" smtClean="0">
              <a:solidFill>
                <a:srgbClr val="7030A0"/>
              </a:solidFill>
            </a:endParaRP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dirty="0" smtClean="0">
                <a:solidFill>
                  <a:srgbClr val="C00000"/>
                </a:solidFill>
              </a:rPr>
              <a:t>vnitřní systémová soudržnost </a:t>
            </a:r>
            <a:r>
              <a:rPr lang="cs-CZ" sz="1800" dirty="0" smtClean="0"/>
              <a:t>(systémová charakteristika) souboru norem</a:t>
            </a:r>
            <a:r>
              <a:rPr lang="cs-CZ" sz="1800" dirty="0" smtClean="0"/>
              <a:t> </a:t>
            </a:r>
            <a:r>
              <a:rPr lang="cs-CZ" sz="1800" dirty="0" smtClean="0"/>
              <a:t>přesněji ohraničuje dané právní odvětví</a:t>
            </a:r>
          </a:p>
          <a:p>
            <a:pPr lvl="1" eaLnBrk="1" hangingPunct="1"/>
            <a:r>
              <a:rPr lang="cs-CZ" sz="1800" dirty="0" smtClean="0"/>
              <a:t>vyšší </a:t>
            </a:r>
            <a:r>
              <a:rPr lang="cs-CZ" sz="1800" i="1" dirty="0" smtClean="0">
                <a:solidFill>
                  <a:srgbClr val="00287D"/>
                </a:solidFill>
              </a:rPr>
              <a:t>míra vzájemné soudržnosti </a:t>
            </a:r>
            <a:r>
              <a:rPr lang="cs-CZ" sz="1800" dirty="0" smtClean="0"/>
              <a:t>do něj patřících právních norem</a:t>
            </a:r>
          </a:p>
          <a:p>
            <a:pPr lvl="1" eaLnBrk="1" hangingPunct="1"/>
            <a:r>
              <a:rPr lang="cs-CZ" sz="1800" dirty="0" smtClean="0"/>
              <a:t>relativní systémová </a:t>
            </a:r>
            <a:r>
              <a:rPr lang="cs-CZ" sz="1800" i="1" dirty="0" smtClean="0">
                <a:solidFill>
                  <a:srgbClr val="00287D"/>
                </a:solidFill>
              </a:rPr>
              <a:t>samostatnost</a:t>
            </a:r>
            <a:r>
              <a:rPr lang="cs-CZ" sz="1800" dirty="0" smtClean="0"/>
              <a:t> předmětného okruhu právních norem</a:t>
            </a:r>
          </a:p>
          <a:p>
            <a:pPr eaLnBrk="1" hangingPunct="1"/>
            <a:endParaRPr lang="cs-CZ" sz="1800" dirty="0" smtClean="0">
              <a:solidFill>
                <a:srgbClr val="C00000"/>
              </a:solidFill>
            </a:endParaRPr>
          </a:p>
          <a:p>
            <a:pPr eaLnBrk="1" hangingPunct="1"/>
            <a:r>
              <a:rPr lang="cs-CZ" sz="1800" dirty="0" smtClean="0"/>
              <a:t>u některých právních odvětví vyjadřuje naplnění tohoto kritéria </a:t>
            </a:r>
            <a:r>
              <a:rPr lang="cs-CZ" sz="1800" b="1" dirty="0" smtClean="0">
                <a:solidFill>
                  <a:srgbClr val="7030A0"/>
                </a:solidFill>
              </a:rPr>
              <a:t>kodifikace</a:t>
            </a:r>
          </a:p>
          <a:p>
            <a:pPr eaLnBrk="1" hangingPunct="1"/>
            <a:r>
              <a:rPr lang="cs-CZ" sz="1800" dirty="0" smtClean="0"/>
              <a:t>povaha správního práva však </a:t>
            </a:r>
            <a:r>
              <a:rPr lang="cs-CZ" sz="1800" dirty="0" smtClean="0">
                <a:solidFill>
                  <a:srgbClr val="C00000"/>
                </a:solidFill>
              </a:rPr>
              <a:t>kodifikaci neumožňuje</a:t>
            </a:r>
          </a:p>
          <a:p>
            <a:pPr lvl="1" eaLnBrk="1" hangingPunct="1"/>
            <a:r>
              <a:rPr lang="cs-CZ" sz="1800" i="1" dirty="0" smtClean="0">
                <a:solidFill>
                  <a:srgbClr val="00287D"/>
                </a:solidFill>
              </a:rPr>
              <a:t>rozsah a věcná různost regulace</a:t>
            </a:r>
          </a:p>
          <a:p>
            <a:pPr lvl="1" eaLnBrk="1" hangingPunct="1"/>
            <a:r>
              <a:rPr lang="cs-CZ" sz="1800" i="1" dirty="0" smtClean="0">
                <a:solidFill>
                  <a:srgbClr val="00287D"/>
                </a:solidFill>
              </a:rPr>
              <a:t>rozdílná právní síla právních předpisů</a:t>
            </a:r>
          </a:p>
          <a:p>
            <a:pPr lvl="1" eaLnBrk="1" hangingPunct="1"/>
            <a:r>
              <a:rPr lang="cs-CZ" sz="1800" i="1" dirty="0" smtClean="0">
                <a:solidFill>
                  <a:srgbClr val="00287D"/>
                </a:solidFill>
              </a:rPr>
              <a:t>vysoká dynamika právní regulace</a:t>
            </a:r>
            <a:endParaRPr lang="cs-CZ" sz="1800" i="1" dirty="0" smtClean="0">
              <a:solidFill>
                <a:srgbClr val="00287D"/>
              </a:solidFill>
            </a:endParaRPr>
          </a:p>
          <a:p>
            <a:pPr lvl="1" eaLnBrk="1" hangingPunct="1"/>
            <a:r>
              <a:rPr lang="cs-CZ" sz="1800" dirty="0" smtClean="0">
                <a:solidFill>
                  <a:srgbClr val="00287D"/>
                </a:solidFill>
              </a:rPr>
              <a:t>soudržnost norem správního práva je tedy vyjádřena volněji</a:t>
            </a:r>
            <a:endParaRPr lang="cs-CZ" sz="1800" dirty="0" smtClean="0">
              <a:solidFill>
                <a:srgbClr val="00287D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Správní právo 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8F0757-7629-484D-8FA8-3A48990495DD}" type="slidenum">
              <a:rPr lang="cs-CZ" altLang="cs-CZ" smtClean="0"/>
              <a:pPr>
                <a:defRPr/>
              </a:pPr>
              <a:t>5</a:t>
            </a:fld>
            <a:endParaRPr lang="cs-CZ" alt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7030A0"/>
                </a:solidFill>
              </a:rPr>
              <a:t>Společenská opodstatněnost správního práva</a:t>
            </a:r>
            <a:endParaRPr lang="cs-CZ" dirty="0" smtClean="0">
              <a:solidFill>
                <a:srgbClr val="7030A0"/>
              </a:solidFill>
            </a:endParaRP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dirty="0" smtClean="0">
                <a:solidFill>
                  <a:srgbClr val="C00000"/>
                </a:solidFill>
              </a:rPr>
              <a:t>objektivní zájem společnosti </a:t>
            </a:r>
            <a:r>
              <a:rPr lang="cs-CZ" sz="1800" dirty="0" smtClean="0">
                <a:solidFill>
                  <a:srgbClr val="C00000"/>
                </a:solidFill>
              </a:rPr>
              <a:t>na samostatnosti odvětví </a:t>
            </a:r>
            <a:r>
              <a:rPr lang="cs-CZ" sz="1800" dirty="0" smtClean="0"/>
              <a:t>odráží</a:t>
            </a:r>
          </a:p>
          <a:p>
            <a:pPr lvl="1" eaLnBrk="1" hangingPunct="1"/>
            <a:r>
              <a:rPr lang="cs-CZ" sz="1800" i="1" dirty="0" smtClean="0">
                <a:solidFill>
                  <a:srgbClr val="00287D"/>
                </a:solidFill>
              </a:rPr>
              <a:t>důležitost</a:t>
            </a:r>
            <a:r>
              <a:rPr lang="cs-CZ" sz="1800" dirty="0" smtClean="0"/>
              <a:t> a </a:t>
            </a:r>
            <a:r>
              <a:rPr lang="cs-CZ" sz="1800" i="1" dirty="0" smtClean="0">
                <a:solidFill>
                  <a:srgbClr val="00287D"/>
                </a:solidFill>
              </a:rPr>
              <a:t>význam</a:t>
            </a:r>
            <a:r>
              <a:rPr lang="cs-CZ" sz="1800" dirty="0" smtClean="0"/>
              <a:t> přiznaný společností</a:t>
            </a:r>
          </a:p>
          <a:p>
            <a:pPr lvl="1" eaLnBrk="1" hangingPunct="1"/>
            <a:endParaRPr lang="cs-CZ" sz="1800" dirty="0" smtClean="0"/>
          </a:p>
          <a:p>
            <a:pPr eaLnBrk="1" hangingPunct="1"/>
            <a:r>
              <a:rPr lang="cs-CZ" sz="1800" dirty="0" smtClean="0"/>
              <a:t>v evropském (kontinentálním) kontextu tato </a:t>
            </a:r>
            <a:r>
              <a:rPr lang="cs-CZ" sz="1800" dirty="0" smtClean="0">
                <a:solidFill>
                  <a:srgbClr val="7030A0"/>
                </a:solidFill>
              </a:rPr>
              <a:t>důležitost a význam správnímu právu </a:t>
            </a:r>
            <a:r>
              <a:rPr lang="cs-CZ" sz="1800" b="1" dirty="0" smtClean="0">
                <a:solidFill>
                  <a:srgbClr val="7030A0"/>
                </a:solidFill>
              </a:rPr>
              <a:t>zřetelně přiznávána</a:t>
            </a:r>
          </a:p>
          <a:p>
            <a:pPr eaLnBrk="1" hangingPunct="1"/>
            <a:endParaRPr lang="cs-CZ" sz="1800" dirty="0" smtClean="0"/>
          </a:p>
          <a:p>
            <a:pPr eaLnBrk="1" hangingPunct="1"/>
            <a:r>
              <a:rPr lang="cs-CZ" sz="1800" dirty="0" smtClean="0"/>
              <a:t>společně s </a:t>
            </a:r>
            <a:r>
              <a:rPr lang="cs-CZ" sz="1800" dirty="0" smtClean="0"/>
              <a:t>dalšími </a:t>
            </a:r>
            <a:r>
              <a:rPr lang="cs-CZ" sz="1800" dirty="0" err="1" smtClean="0"/>
              <a:t>odvětvotvornými</a:t>
            </a:r>
            <a:r>
              <a:rPr lang="cs-CZ" sz="1800" dirty="0" smtClean="0"/>
              <a:t> </a:t>
            </a:r>
            <a:r>
              <a:rPr lang="cs-CZ" sz="1800" dirty="0" smtClean="0"/>
              <a:t>kritérii umožňuje charakterizovat                              </a:t>
            </a:r>
            <a:r>
              <a:rPr lang="cs-CZ" sz="1800" i="1" dirty="0" smtClean="0">
                <a:solidFill>
                  <a:srgbClr val="7030A0"/>
                </a:solidFill>
              </a:rPr>
              <a:t>systém správního práva</a:t>
            </a:r>
          </a:p>
          <a:p>
            <a:pPr eaLnBrk="1" hangingPunct="1"/>
            <a:endParaRPr lang="cs-CZ" sz="1800" dirty="0" smtClean="0"/>
          </a:p>
          <a:p>
            <a:pPr eaLnBrk="1" hangingPunct="1"/>
            <a:endParaRPr lang="cs-CZ" sz="1800" dirty="0" smtClean="0"/>
          </a:p>
          <a:p>
            <a:pPr lvl="1" eaLnBrk="1" hangingPunct="1"/>
            <a:endParaRPr lang="cs-CZ" sz="1800" b="1" dirty="0" smtClean="0">
              <a:solidFill>
                <a:srgbClr val="7030A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Správní právo 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8F0757-7629-484D-8FA8-3A48990495DD}" type="slidenum">
              <a:rPr lang="cs-CZ" altLang="cs-CZ" smtClean="0"/>
              <a:pPr>
                <a:defRPr/>
              </a:pPr>
              <a:t>6</a:t>
            </a:fld>
            <a:endParaRPr lang="cs-CZ" alt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7030A0"/>
                </a:solidFill>
              </a:rPr>
              <a:t>Systém správního práva</a:t>
            </a:r>
            <a:endParaRPr lang="cs-CZ" dirty="0" smtClean="0">
              <a:solidFill>
                <a:srgbClr val="7030A0"/>
              </a:solidFill>
            </a:endParaRP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dirty="0" smtClean="0"/>
              <a:t>velké množství speciálních právních předpisů a zde obsažených právních norem vyžaduje určité </a:t>
            </a:r>
            <a:r>
              <a:rPr lang="cs-CZ" sz="1800" dirty="0" smtClean="0"/>
              <a:t>vnitřní členění na </a:t>
            </a:r>
            <a:r>
              <a:rPr lang="cs-CZ" sz="1800" b="1" dirty="0" smtClean="0">
                <a:solidFill>
                  <a:srgbClr val="7030A0"/>
                </a:solidFill>
              </a:rPr>
              <a:t>systémové prvky</a:t>
            </a:r>
          </a:p>
          <a:p>
            <a:pPr lvl="1" eaLnBrk="1" hangingPunct="1"/>
            <a:r>
              <a:rPr lang="cs-CZ" sz="1800" dirty="0" smtClean="0">
                <a:solidFill>
                  <a:srgbClr val="C00000"/>
                </a:solidFill>
              </a:rPr>
              <a:t>prameny</a:t>
            </a:r>
          </a:p>
          <a:p>
            <a:pPr lvl="1" eaLnBrk="1" hangingPunct="1"/>
            <a:r>
              <a:rPr lang="cs-CZ" sz="1800" dirty="0" smtClean="0">
                <a:solidFill>
                  <a:srgbClr val="C00000"/>
                </a:solidFill>
              </a:rPr>
              <a:t>normy</a:t>
            </a:r>
          </a:p>
          <a:p>
            <a:pPr lvl="1" eaLnBrk="1" hangingPunct="1"/>
            <a:r>
              <a:rPr lang="cs-CZ" sz="1800" dirty="0" smtClean="0">
                <a:solidFill>
                  <a:srgbClr val="C00000"/>
                </a:solidFill>
              </a:rPr>
              <a:t>základní pojmy a instituty</a:t>
            </a:r>
          </a:p>
          <a:p>
            <a:pPr lvl="1" eaLnBrk="1" hangingPunct="1"/>
            <a:r>
              <a:rPr lang="cs-CZ" sz="1800" b="1" dirty="0" smtClean="0">
                <a:solidFill>
                  <a:srgbClr val="C00000"/>
                </a:solidFill>
              </a:rPr>
              <a:t>subsystémy správního práva</a:t>
            </a:r>
            <a:endParaRPr lang="cs-CZ" sz="1800" b="1" dirty="0" smtClean="0">
              <a:solidFill>
                <a:srgbClr val="C00000"/>
              </a:solidFill>
            </a:endParaRPr>
          </a:p>
          <a:p>
            <a:pPr lvl="2" eaLnBrk="1" hangingPunct="1">
              <a:buFont typeface="Wingdings" pitchFamily="2" charset="2"/>
              <a:buChar char="Ø"/>
            </a:pPr>
            <a:r>
              <a:rPr lang="cs-CZ" sz="1800" dirty="0" smtClean="0">
                <a:solidFill>
                  <a:srgbClr val="C00000"/>
                </a:solidFill>
              </a:rPr>
              <a:t> </a:t>
            </a:r>
            <a:r>
              <a:rPr lang="cs-CZ" sz="1800" b="1" i="1" dirty="0" smtClean="0">
                <a:solidFill>
                  <a:srgbClr val="00287D"/>
                </a:solidFill>
              </a:rPr>
              <a:t>SP </a:t>
            </a:r>
            <a:r>
              <a:rPr lang="cs-CZ" sz="1800" b="1" i="1" dirty="0" smtClean="0">
                <a:solidFill>
                  <a:srgbClr val="00287D"/>
                </a:solidFill>
              </a:rPr>
              <a:t>organizační </a:t>
            </a:r>
            <a:r>
              <a:rPr lang="cs-CZ" sz="1800" i="1" dirty="0" smtClean="0">
                <a:solidFill>
                  <a:srgbClr val="00287D"/>
                </a:solidFill>
              </a:rPr>
              <a:t>(základní zásady organizace, postavení</a:t>
            </a:r>
            <a:r>
              <a:rPr lang="cs-CZ" sz="1800" i="1" dirty="0" smtClean="0">
                <a:solidFill>
                  <a:srgbClr val="00287D"/>
                </a:solidFill>
              </a:rPr>
              <a:t>, organizace, pravomoc a působnost subjektů </a:t>
            </a:r>
            <a:r>
              <a:rPr lang="cs-CZ" sz="1800" i="1" dirty="0" smtClean="0">
                <a:solidFill>
                  <a:srgbClr val="00287D"/>
                </a:solidFill>
              </a:rPr>
              <a:t>VS)</a:t>
            </a:r>
            <a:endParaRPr lang="cs-CZ" sz="1800" i="1" dirty="0" smtClean="0">
              <a:solidFill>
                <a:srgbClr val="00287D"/>
              </a:solidFill>
            </a:endParaRPr>
          </a:p>
          <a:p>
            <a:pPr lvl="2" eaLnBrk="1" hangingPunct="1">
              <a:buFont typeface="Wingdings" pitchFamily="2" charset="2"/>
              <a:buChar char="Ø"/>
            </a:pPr>
            <a:r>
              <a:rPr lang="cs-CZ" sz="1800" i="1" dirty="0" smtClean="0">
                <a:solidFill>
                  <a:srgbClr val="00287D"/>
                </a:solidFill>
              </a:rPr>
              <a:t> </a:t>
            </a:r>
            <a:r>
              <a:rPr lang="cs-CZ" sz="1800" b="1" i="1" dirty="0" smtClean="0">
                <a:solidFill>
                  <a:srgbClr val="00287D"/>
                </a:solidFill>
              </a:rPr>
              <a:t>SP </a:t>
            </a:r>
            <a:r>
              <a:rPr lang="cs-CZ" sz="1800" b="1" i="1" dirty="0" smtClean="0">
                <a:solidFill>
                  <a:srgbClr val="00287D"/>
                </a:solidFill>
              </a:rPr>
              <a:t>hmotné </a:t>
            </a:r>
            <a:r>
              <a:rPr lang="cs-CZ" sz="1800" i="1" dirty="0" smtClean="0">
                <a:solidFill>
                  <a:srgbClr val="00287D"/>
                </a:solidFill>
              </a:rPr>
              <a:t>(</a:t>
            </a:r>
            <a:r>
              <a:rPr lang="cs-CZ" sz="1800" i="1" dirty="0" err="1" smtClean="0">
                <a:solidFill>
                  <a:srgbClr val="00287D"/>
                </a:solidFill>
              </a:rPr>
              <a:t>hmotněprávní</a:t>
            </a:r>
            <a:r>
              <a:rPr lang="cs-CZ" sz="1800" i="1" dirty="0" smtClean="0">
                <a:solidFill>
                  <a:srgbClr val="00287D"/>
                </a:solidFill>
              </a:rPr>
              <a:t> </a:t>
            </a:r>
            <a:r>
              <a:rPr lang="cs-CZ" sz="1800" i="1" dirty="0" smtClean="0">
                <a:solidFill>
                  <a:srgbClr val="00287D"/>
                </a:solidFill>
              </a:rPr>
              <a:t>úprava </a:t>
            </a:r>
            <a:r>
              <a:rPr lang="cs-CZ" sz="1800" i="1" dirty="0" smtClean="0">
                <a:solidFill>
                  <a:srgbClr val="00287D"/>
                </a:solidFill>
              </a:rPr>
              <a:t>oblastí a úseků SP)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sz="1800" i="1" dirty="0" smtClean="0">
                <a:solidFill>
                  <a:srgbClr val="00287D"/>
                </a:solidFill>
              </a:rPr>
              <a:t> </a:t>
            </a:r>
            <a:r>
              <a:rPr lang="cs-CZ" sz="1800" b="1" i="1" dirty="0" smtClean="0">
                <a:solidFill>
                  <a:srgbClr val="00287D"/>
                </a:solidFill>
              </a:rPr>
              <a:t>SP </a:t>
            </a:r>
            <a:r>
              <a:rPr lang="cs-CZ" sz="1800" b="1" i="1" dirty="0" smtClean="0">
                <a:solidFill>
                  <a:srgbClr val="00287D"/>
                </a:solidFill>
              </a:rPr>
              <a:t>procesní </a:t>
            </a:r>
            <a:r>
              <a:rPr lang="cs-CZ" sz="1800" i="1" dirty="0" smtClean="0">
                <a:solidFill>
                  <a:srgbClr val="00287D"/>
                </a:solidFill>
              </a:rPr>
              <a:t>(</a:t>
            </a:r>
            <a:r>
              <a:rPr lang="cs-CZ" sz="1800" i="1" dirty="0" err="1" smtClean="0">
                <a:solidFill>
                  <a:srgbClr val="00287D"/>
                </a:solidFill>
              </a:rPr>
              <a:t>procesněprávní</a:t>
            </a:r>
            <a:r>
              <a:rPr lang="cs-CZ" sz="1800" i="1" dirty="0" smtClean="0">
                <a:solidFill>
                  <a:srgbClr val="00287D"/>
                </a:solidFill>
              </a:rPr>
              <a:t> </a:t>
            </a:r>
            <a:r>
              <a:rPr lang="cs-CZ" sz="1800" i="1" dirty="0" smtClean="0">
                <a:solidFill>
                  <a:srgbClr val="00287D"/>
                </a:solidFill>
              </a:rPr>
              <a:t>postavení subjektů tzv. správního řízení, jakož i samotný postup v rámci tohoto řízení)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Správní právo 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8F0757-7629-484D-8FA8-3A48990495DD}" type="slidenum">
              <a:rPr lang="cs-CZ" altLang="cs-CZ" smtClean="0"/>
              <a:pPr>
                <a:defRPr/>
              </a:pPr>
              <a:t>7</a:t>
            </a:fld>
            <a:endParaRPr lang="cs-CZ" alt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7030A0"/>
                </a:solidFill>
              </a:rPr>
              <a:t>Systém správního práva</a:t>
            </a:r>
            <a:endParaRPr lang="cs-CZ" dirty="0" smtClean="0">
              <a:solidFill>
                <a:srgbClr val="7030A0"/>
              </a:solidFill>
            </a:endParaRP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 eaLnBrk="1" hangingPunct="1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</a:pPr>
            <a:r>
              <a:rPr lang="cs-CZ" sz="1800" dirty="0" smtClean="0"/>
              <a:t>zvláštním subsystémem</a:t>
            </a:r>
            <a:r>
              <a:rPr lang="cs-CZ" sz="1800" i="1" dirty="0" smtClean="0">
                <a:solidFill>
                  <a:srgbClr val="00287D"/>
                </a:solidFill>
              </a:rPr>
              <a:t> </a:t>
            </a:r>
            <a:r>
              <a:rPr lang="cs-CZ" sz="1800" b="1" i="1" dirty="0" smtClean="0">
                <a:solidFill>
                  <a:srgbClr val="00287D"/>
                </a:solidFill>
              </a:rPr>
              <a:t>SP </a:t>
            </a:r>
            <a:r>
              <a:rPr lang="cs-CZ" sz="1800" b="1" i="1" dirty="0" smtClean="0">
                <a:solidFill>
                  <a:srgbClr val="00287D"/>
                </a:solidFill>
              </a:rPr>
              <a:t>trestní</a:t>
            </a:r>
            <a:endParaRPr lang="cs-CZ" sz="1800" dirty="0" smtClean="0"/>
          </a:p>
          <a:p>
            <a:pPr lvl="1" eaLnBrk="1" hangingPunct="1"/>
            <a:r>
              <a:rPr lang="cs-CZ" sz="1800" dirty="0" smtClean="0">
                <a:solidFill>
                  <a:srgbClr val="00287D"/>
                </a:solidFill>
              </a:rPr>
              <a:t>upravuje základy </a:t>
            </a:r>
            <a:r>
              <a:rPr lang="cs-CZ" sz="1800" dirty="0" smtClean="0">
                <a:solidFill>
                  <a:srgbClr val="00287D"/>
                </a:solidFill>
              </a:rPr>
              <a:t>a následky odpovědnosti za správní </a:t>
            </a:r>
            <a:r>
              <a:rPr lang="cs-CZ" sz="1800" dirty="0" smtClean="0">
                <a:solidFill>
                  <a:srgbClr val="00287D"/>
                </a:solidFill>
              </a:rPr>
              <a:t>delikty </a:t>
            </a:r>
          </a:p>
          <a:p>
            <a:pPr lvl="1" eaLnBrk="1" hangingPunct="1"/>
            <a:r>
              <a:rPr lang="cs-CZ" sz="1800" dirty="0" smtClean="0">
                <a:solidFill>
                  <a:srgbClr val="00287D"/>
                </a:solidFill>
              </a:rPr>
              <a:t>„prolíná“ </a:t>
            </a:r>
            <a:r>
              <a:rPr lang="cs-CZ" sz="1800" dirty="0" smtClean="0">
                <a:solidFill>
                  <a:srgbClr val="00287D"/>
                </a:solidFill>
              </a:rPr>
              <a:t>výše uvedenými </a:t>
            </a:r>
            <a:r>
              <a:rPr lang="cs-CZ" sz="1800" dirty="0" smtClean="0">
                <a:solidFill>
                  <a:srgbClr val="00287D"/>
                </a:solidFill>
              </a:rPr>
              <a:t>subsystémy SP</a:t>
            </a:r>
          </a:p>
          <a:p>
            <a:pPr eaLnBrk="1" hangingPunct="1">
              <a:buNone/>
            </a:pPr>
            <a:endParaRPr lang="cs-CZ" sz="1800" dirty="0" smtClean="0"/>
          </a:p>
          <a:p>
            <a:pPr eaLnBrk="1" hangingPunct="1"/>
            <a:r>
              <a:rPr lang="cs-CZ" sz="1800" dirty="0" smtClean="0"/>
              <a:t>současně také </a:t>
            </a:r>
            <a:r>
              <a:rPr lang="cs-CZ" sz="1800" b="1" dirty="0" smtClean="0">
                <a:solidFill>
                  <a:srgbClr val="7030A0"/>
                </a:solidFill>
              </a:rPr>
              <a:t>vnější systémové vztahy SP</a:t>
            </a:r>
            <a:r>
              <a:rPr lang="cs-CZ" sz="1800" dirty="0" smtClean="0">
                <a:solidFill>
                  <a:srgbClr val="7030A0"/>
                </a:solidFill>
              </a:rPr>
              <a:t> k jiným právním odvětvím</a:t>
            </a:r>
          </a:p>
          <a:p>
            <a:pPr lvl="1" eaLnBrk="1" hangingPunct="1"/>
            <a:r>
              <a:rPr lang="cs-CZ" sz="1800" i="1" dirty="0" smtClean="0">
                <a:solidFill>
                  <a:srgbClr val="C00000"/>
                </a:solidFill>
              </a:rPr>
              <a:t>k ústavnímu právu</a:t>
            </a:r>
          </a:p>
          <a:p>
            <a:pPr lvl="1" eaLnBrk="1" hangingPunct="1"/>
            <a:r>
              <a:rPr lang="cs-CZ" sz="1800" i="1" dirty="0" smtClean="0">
                <a:solidFill>
                  <a:srgbClr val="C00000"/>
                </a:solidFill>
              </a:rPr>
              <a:t>k finančnímu právu</a:t>
            </a:r>
          </a:p>
          <a:p>
            <a:pPr lvl="1" eaLnBrk="1" hangingPunct="1"/>
            <a:r>
              <a:rPr lang="cs-CZ" sz="1800" i="1" dirty="0" smtClean="0">
                <a:solidFill>
                  <a:srgbClr val="C00000"/>
                </a:solidFill>
              </a:rPr>
              <a:t>k trestnímu právu</a:t>
            </a:r>
          </a:p>
          <a:p>
            <a:pPr lvl="1" eaLnBrk="1" hangingPunct="1"/>
            <a:r>
              <a:rPr lang="cs-CZ" sz="1800" i="1" dirty="0" smtClean="0">
                <a:solidFill>
                  <a:srgbClr val="C00000"/>
                </a:solidFill>
              </a:rPr>
              <a:t>k pracovnímu právu</a:t>
            </a:r>
          </a:p>
          <a:p>
            <a:pPr lvl="1" eaLnBrk="1" hangingPunct="1"/>
            <a:r>
              <a:rPr lang="cs-CZ" sz="1800" i="1" dirty="0" smtClean="0">
                <a:solidFill>
                  <a:srgbClr val="C00000"/>
                </a:solidFill>
              </a:rPr>
              <a:t>k občanskému právu</a:t>
            </a:r>
          </a:p>
          <a:p>
            <a:pPr lvl="1" eaLnBrk="1" hangingPunct="1"/>
            <a:r>
              <a:rPr lang="cs-CZ" sz="1800" dirty="0" smtClean="0">
                <a:solidFill>
                  <a:srgbClr val="C00000"/>
                </a:solidFill>
              </a:rPr>
              <a:t>případně k jiným právním odvětvím</a:t>
            </a:r>
            <a:endParaRPr lang="cs-CZ" sz="1800" dirty="0" smtClean="0">
              <a:solidFill>
                <a:srgbClr val="C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Správní právo 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8F0757-7629-484D-8FA8-3A48990495DD}" type="slidenum">
              <a:rPr lang="cs-CZ" altLang="cs-CZ" smtClean="0"/>
              <a:pPr>
                <a:defRPr/>
              </a:pPr>
              <a:t>8</a:t>
            </a:fld>
            <a:endParaRPr lang="cs-CZ" alt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7030A0"/>
                </a:solidFill>
              </a:rPr>
              <a:t>Pojem </a:t>
            </a:r>
            <a:r>
              <a:rPr lang="cs-CZ" dirty="0" smtClean="0">
                <a:solidFill>
                  <a:srgbClr val="7030A0"/>
                </a:solidFill>
              </a:rPr>
              <a:t>a charakteristika veřejné </a:t>
            </a:r>
            <a:r>
              <a:rPr lang="cs-CZ" dirty="0" smtClean="0">
                <a:solidFill>
                  <a:srgbClr val="7030A0"/>
                </a:solidFill>
              </a:rPr>
              <a:t>správy</a:t>
            </a:r>
            <a:endParaRPr lang="cs-CZ" dirty="0" smtClean="0">
              <a:solidFill>
                <a:srgbClr val="7030A0"/>
              </a:solidFill>
            </a:endParaRP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dirty="0" smtClean="0"/>
              <a:t>veřejná správa</a:t>
            </a:r>
            <a:r>
              <a:rPr lang="cs-CZ" sz="1800" dirty="0" smtClean="0"/>
              <a:t> = </a:t>
            </a:r>
            <a:r>
              <a:rPr lang="cs-CZ" sz="1800" b="1" dirty="0" smtClean="0">
                <a:solidFill>
                  <a:srgbClr val="C00000"/>
                </a:solidFill>
              </a:rPr>
              <a:t>ústřední pojem SP</a:t>
            </a:r>
          </a:p>
          <a:p>
            <a:pPr eaLnBrk="1" hangingPunct="1"/>
            <a:r>
              <a:rPr lang="cs-CZ" sz="1800" dirty="0" smtClean="0"/>
              <a:t>je </a:t>
            </a:r>
            <a:r>
              <a:rPr lang="cs-CZ" sz="1800" dirty="0" smtClean="0">
                <a:solidFill>
                  <a:srgbClr val="7030A0"/>
                </a:solidFill>
              </a:rPr>
              <a:t>výrazem</a:t>
            </a:r>
            <a:r>
              <a:rPr lang="cs-CZ" sz="1800" b="1" dirty="0" smtClean="0">
                <a:solidFill>
                  <a:srgbClr val="7030A0"/>
                </a:solidFill>
              </a:rPr>
              <a:t> veřejné moci</a:t>
            </a:r>
          </a:p>
          <a:p>
            <a:pPr lvl="1" eaLnBrk="1" hangingPunct="1"/>
            <a:r>
              <a:rPr lang="cs-CZ" sz="1800" i="1" dirty="0" smtClean="0">
                <a:solidFill>
                  <a:srgbClr val="00287D"/>
                </a:solidFill>
              </a:rPr>
              <a:t>moc</a:t>
            </a:r>
            <a:r>
              <a:rPr lang="cs-CZ" sz="1800" dirty="0" smtClean="0"/>
              <a:t> = zjednodušeně schopnost vnutit jinému způsob chování</a:t>
            </a:r>
          </a:p>
          <a:p>
            <a:pPr lvl="1" eaLnBrk="1" hangingPunct="1"/>
            <a:r>
              <a:rPr lang="cs-CZ" sz="1800" dirty="0" smtClean="0"/>
              <a:t>veřejná moc = státní moc + zbývající veřejná moc</a:t>
            </a:r>
            <a:endParaRPr lang="cs-CZ" sz="1800" dirty="0" smtClean="0"/>
          </a:p>
          <a:p>
            <a:pPr eaLnBrk="1" hangingPunct="1"/>
            <a:r>
              <a:rPr lang="cs-CZ" sz="1800" dirty="0" smtClean="0"/>
              <a:t>pojem VS se užívá v tzv.</a:t>
            </a:r>
          </a:p>
          <a:p>
            <a:pPr lvl="1" eaLnBrk="1" hangingPunct="1"/>
            <a:r>
              <a:rPr lang="cs-CZ" sz="1800" b="1" i="1" dirty="0" smtClean="0">
                <a:solidFill>
                  <a:srgbClr val="00287D"/>
                </a:solidFill>
              </a:rPr>
              <a:t>organizačním pojetí </a:t>
            </a:r>
            <a:r>
              <a:rPr lang="cs-CZ" sz="1800" dirty="0" smtClean="0">
                <a:solidFill>
                  <a:srgbClr val="00287D"/>
                </a:solidFill>
              </a:rPr>
              <a:t>(orgány VS)</a:t>
            </a:r>
          </a:p>
          <a:p>
            <a:pPr lvl="1" eaLnBrk="1" hangingPunct="1"/>
            <a:r>
              <a:rPr lang="cs-CZ" sz="1800" b="1" i="1" dirty="0" smtClean="0">
                <a:solidFill>
                  <a:srgbClr val="00287D"/>
                </a:solidFill>
              </a:rPr>
              <a:t>funkčním pojetí </a:t>
            </a:r>
            <a:r>
              <a:rPr lang="cs-CZ" sz="1800" dirty="0" smtClean="0">
                <a:solidFill>
                  <a:srgbClr val="00287D"/>
                </a:solidFill>
              </a:rPr>
              <a:t>(výkon VS jako činnost orgánů VS)</a:t>
            </a:r>
            <a:endParaRPr lang="cs-CZ" sz="1800" dirty="0" smtClean="0">
              <a:solidFill>
                <a:srgbClr val="00287D"/>
              </a:solidFill>
            </a:endParaRPr>
          </a:p>
          <a:p>
            <a:pPr eaLnBrk="1" hangingPunct="1"/>
            <a:r>
              <a:rPr lang="cs-CZ" sz="1800" dirty="0" smtClean="0"/>
              <a:t>souvisí s pojmem </a:t>
            </a:r>
            <a:r>
              <a:rPr lang="cs-CZ" sz="1800" b="1" dirty="0" smtClean="0">
                <a:solidFill>
                  <a:srgbClr val="C00000"/>
                </a:solidFill>
              </a:rPr>
              <a:t>správy</a:t>
            </a:r>
            <a:r>
              <a:rPr lang="cs-CZ" sz="1800" dirty="0" smtClean="0"/>
              <a:t> jakožto společenského řízení</a:t>
            </a:r>
          </a:p>
          <a:p>
            <a:pPr lvl="1" eaLnBrk="1" hangingPunct="1"/>
            <a:r>
              <a:rPr lang="cs-CZ" sz="1800" dirty="0" smtClean="0"/>
              <a:t>v případě VS se jedná o </a:t>
            </a:r>
            <a:r>
              <a:rPr lang="cs-CZ" sz="1800" dirty="0" smtClean="0">
                <a:solidFill>
                  <a:srgbClr val="7030A0"/>
                </a:solidFill>
              </a:rPr>
              <a:t>správu </a:t>
            </a:r>
            <a:r>
              <a:rPr lang="cs-CZ" sz="1800" b="1" dirty="0" smtClean="0">
                <a:solidFill>
                  <a:srgbClr val="7030A0"/>
                </a:solidFill>
              </a:rPr>
              <a:t>ve veřejném zájmu                       </a:t>
            </a:r>
            <a:r>
              <a:rPr lang="cs-CZ" sz="1800" dirty="0" smtClean="0"/>
              <a:t>(často akcentovány </a:t>
            </a:r>
            <a:r>
              <a:rPr lang="cs-CZ" sz="1800" i="1" dirty="0" smtClean="0"/>
              <a:t>principy dobré správy</a:t>
            </a:r>
            <a:r>
              <a:rPr lang="cs-CZ" sz="1800" dirty="0" smtClean="0"/>
              <a:t>)</a:t>
            </a:r>
          </a:p>
          <a:p>
            <a:pPr lvl="1" eaLnBrk="1" hangingPunct="1"/>
            <a:endParaRPr lang="cs-CZ" sz="1800" dirty="0" smtClean="0"/>
          </a:p>
          <a:p>
            <a:pPr eaLnBrk="1" hangingPunct="1"/>
            <a:r>
              <a:rPr lang="cs-CZ" sz="1800" dirty="0" smtClean="0"/>
              <a:t>základní členění VS = </a:t>
            </a:r>
            <a:r>
              <a:rPr lang="cs-CZ" sz="1800" b="1" i="1" dirty="0" smtClean="0">
                <a:solidFill>
                  <a:srgbClr val="7030A0"/>
                </a:solidFill>
              </a:rPr>
              <a:t>státní správa</a:t>
            </a:r>
            <a:r>
              <a:rPr lang="cs-CZ" sz="1800" i="1" dirty="0" smtClean="0">
                <a:solidFill>
                  <a:srgbClr val="7030A0"/>
                </a:solidFill>
              </a:rPr>
              <a:t> </a:t>
            </a:r>
            <a:r>
              <a:rPr lang="cs-CZ" sz="1800" dirty="0" smtClean="0"/>
              <a:t>a </a:t>
            </a:r>
            <a:r>
              <a:rPr lang="cs-CZ" sz="1800" b="1" i="1" dirty="0" smtClean="0">
                <a:solidFill>
                  <a:srgbClr val="7030A0"/>
                </a:solidFill>
              </a:rPr>
              <a:t>samospráva</a:t>
            </a:r>
            <a:endParaRPr lang="cs-CZ" sz="1800" b="1" i="1" dirty="0" smtClean="0">
              <a:solidFill>
                <a:srgbClr val="7030A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Správní právo 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8F0757-7629-484D-8FA8-3A48990495DD}" type="slidenum">
              <a:rPr lang="cs-CZ" altLang="cs-CZ" smtClean="0"/>
              <a:pPr>
                <a:defRPr/>
              </a:pPr>
              <a:t>9</a:t>
            </a:fld>
            <a:endParaRPr lang="cs-CZ" alt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w_sablona_cz (1)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law_sablona_cz (1)</Template>
  <TotalTime>66423</TotalTime>
  <Words>831</Words>
  <Application>Microsoft Office PowerPoint</Application>
  <PresentationFormat>Předvádění na obrazovce (4:3)</PresentationFormat>
  <Paragraphs>137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law_sablona_cz (1)</vt:lpstr>
      <vt:lpstr>Předmět a systém správního práva jako právního odvětví, věda správního práva a správní věda Teze přednášky SP I - 28. 2. 2019 </vt:lpstr>
      <vt:lpstr>Správní právo jako odvětví</vt:lpstr>
      <vt:lpstr>Předmět správního práva</vt:lpstr>
      <vt:lpstr>Metoda regulace správního práva</vt:lpstr>
      <vt:lpstr>Soudržnost norem správního práva</vt:lpstr>
      <vt:lpstr>Společenská opodstatněnost správního práva</vt:lpstr>
      <vt:lpstr>Systém správního práva</vt:lpstr>
      <vt:lpstr>Systém správního práva</vt:lpstr>
      <vt:lpstr>Pojem a charakteristika veřejné správy</vt:lpstr>
      <vt:lpstr>Pojem a charakteristika veřejné správy</vt:lpstr>
      <vt:lpstr>Pojem a charakteristika veřejné správy</vt:lpstr>
      <vt:lpstr>Vědecké přístupy ke SP a k VS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Určení nezákonnosti zásahu v kontextu odpovědnosti za újmu při výkonu veřejné moci  Mgr. Tomáš Svoboda</dc:title>
  <dc:creator>Admin</dc:creator>
  <cp:lastModifiedBy>Admin</cp:lastModifiedBy>
  <cp:revision>3284</cp:revision>
  <cp:lastPrinted>1601-01-01T00:00:00Z</cp:lastPrinted>
  <dcterms:created xsi:type="dcterms:W3CDTF">2016-03-09T14:49:29Z</dcterms:created>
  <dcterms:modified xsi:type="dcterms:W3CDTF">2019-03-11T13:29:27Z</dcterms:modified>
</cp:coreProperties>
</file>