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9" r:id="rId9"/>
    <p:sldId id="320" r:id="rId10"/>
    <p:sldId id="321" r:id="rId11"/>
    <p:sldId id="322" r:id="rId12"/>
    <p:sldId id="32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1158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FDCADA-16D0-41C3-AF00-7D3D91BC2C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C9285-7B33-4451-B9CE-B049E55079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8CB6B4C-77EC-4913-A796-EA53E687CA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8A67-CBAC-47AE-BEB7-FDBB46CD08B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D4BE-0CF8-4221-AF79-F717450800B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3C86-B1C1-489A-966F-5E2D2BB787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2ED4-E148-4B7C-907B-A6F9C43B7D2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B83F-68CC-4AAD-AE37-14866EABE8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CC7A-C139-4416-B916-24D7A069808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7447-9A49-4F73-A34B-4C420664F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8E0F-95D4-459E-A6DC-4077F1FD7E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5E4A-B8D0-4A53-9FC9-603E94C458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7D6C-2E04-4E11-ADF9-9FB154D1FAB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C31340-C70E-49D5-AC92-087AA5E9DF2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B287E6C-715C-448C-8C7E-71112E173EA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>Předmět </a:t>
            </a:r>
            <a:r>
              <a:rPr lang="cs-CZ" altLang="cs-CZ" sz="2400" dirty="0" smtClean="0">
                <a:solidFill>
                  <a:srgbClr val="7030A0"/>
                </a:solidFill>
              </a:rPr>
              <a:t>a systém správního práva jako právního odvětví, věda správního práva a správní </a:t>
            </a:r>
            <a:r>
              <a:rPr lang="cs-CZ" altLang="cs-CZ" sz="2400" dirty="0" smtClean="0">
                <a:solidFill>
                  <a:srgbClr val="7030A0"/>
                </a:solidFill>
              </a:rPr>
              <a:t>věda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Teze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přednášky</a:t>
            </a:r>
            <a:r>
              <a:rPr lang="cs-CZ" altLang="cs-CZ" sz="2400" dirty="0" smtClean="0">
                <a:solidFill>
                  <a:srgbClr val="7030A0"/>
                </a:solidFill>
              </a:rPr>
              <a:t/>
            </a:r>
            <a:br>
              <a:rPr lang="cs-CZ" altLang="cs-CZ" sz="2400" dirty="0" smtClean="0">
                <a:solidFill>
                  <a:srgbClr val="7030A0"/>
                </a:solidFill>
              </a:rPr>
            </a:b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 I - 28. </a:t>
            </a: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2. 2019 </a:t>
            </a: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Pojem a charakteristika veřejné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VS vykonávaná státem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tzv. </a:t>
            </a:r>
            <a:r>
              <a:rPr lang="cs-CZ" sz="1800" b="1" i="1" dirty="0" smtClean="0">
                <a:solidFill>
                  <a:srgbClr val="7030A0"/>
                </a:solidFill>
              </a:rPr>
              <a:t>negativní vymezení  </a:t>
            </a:r>
            <a:r>
              <a:rPr lang="cs-CZ" sz="1800" dirty="0" smtClean="0">
                <a:solidFill>
                  <a:srgbClr val="7030A0"/>
                </a:solidFill>
              </a:rPr>
              <a:t>= co není zákonodárstvím a soudnictvím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oproti zákonodárství </a:t>
            </a:r>
            <a:r>
              <a:rPr lang="cs-CZ" sz="1800" dirty="0" smtClean="0"/>
              <a:t>jde o provádění (výkon), nikoli tvorbu zákonů                     (ačkoli VS se na tvorbě zákonů také podílí)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oproti soudnictví </a:t>
            </a:r>
            <a:r>
              <a:rPr lang="cs-CZ" sz="1800" dirty="0" smtClean="0"/>
              <a:t>nejde o nalézání práva v nejširším smyslu, nýbrž o realizaci veřejných zájmů v mezích práva (také organizační odlišnosti)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charakteristické rysy </a:t>
            </a:r>
            <a:r>
              <a:rPr lang="cs-CZ" sz="1800" b="1" dirty="0" smtClean="0">
                <a:solidFill>
                  <a:srgbClr val="C00000"/>
                </a:solidFill>
              </a:rPr>
              <a:t>státní správy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základem (</a:t>
            </a:r>
            <a:r>
              <a:rPr lang="cs-CZ" sz="1800" b="1" i="1" dirty="0" smtClean="0">
                <a:solidFill>
                  <a:srgbClr val="00287D"/>
                </a:solidFill>
              </a:rPr>
              <a:t>jádrem</a:t>
            </a:r>
            <a:r>
              <a:rPr lang="cs-CZ" sz="1800" i="1" dirty="0" smtClean="0">
                <a:solidFill>
                  <a:srgbClr val="00287D"/>
                </a:solidFill>
              </a:rPr>
              <a:t>) VS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vykonávána </a:t>
            </a:r>
            <a:r>
              <a:rPr lang="cs-CZ" sz="1800" b="1" i="1" dirty="0" smtClean="0">
                <a:solidFill>
                  <a:srgbClr val="00287D"/>
                </a:solidFill>
              </a:rPr>
              <a:t>orgány státní správy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má </a:t>
            </a:r>
            <a:r>
              <a:rPr lang="cs-CZ" sz="1800" b="1" i="1" dirty="0" smtClean="0">
                <a:solidFill>
                  <a:srgbClr val="00287D"/>
                </a:solidFill>
              </a:rPr>
              <a:t>výkonný</a:t>
            </a:r>
            <a:r>
              <a:rPr lang="cs-CZ" sz="1800" i="1" dirty="0" smtClean="0">
                <a:solidFill>
                  <a:srgbClr val="00287D"/>
                </a:solidFill>
              </a:rPr>
              <a:t> (provádění zákonů), </a:t>
            </a:r>
            <a:r>
              <a:rPr lang="cs-CZ" sz="1800" b="1" i="1" dirty="0" smtClean="0">
                <a:solidFill>
                  <a:srgbClr val="00287D"/>
                </a:solidFill>
              </a:rPr>
              <a:t>nařizovací </a:t>
            </a:r>
            <a:r>
              <a:rPr lang="cs-CZ" sz="1800" i="1" dirty="0" smtClean="0">
                <a:solidFill>
                  <a:srgbClr val="00287D"/>
                </a:solidFill>
              </a:rPr>
              <a:t>(mocenská převaha orgánů státní správy) a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podzák</a:t>
            </a:r>
            <a:r>
              <a:rPr lang="cs-CZ" sz="1800" b="1" i="1" dirty="0" smtClean="0">
                <a:solidFill>
                  <a:srgbClr val="00287D"/>
                </a:solidFill>
              </a:rPr>
              <a:t>. charakter </a:t>
            </a:r>
            <a:r>
              <a:rPr lang="cs-CZ" sz="1800" i="1" dirty="0" smtClean="0">
                <a:solidFill>
                  <a:srgbClr val="00287D"/>
                </a:solidFill>
              </a:rPr>
              <a:t>(vázanost zákony, právem)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působí uvnitř (procesy ve státní správě) i vně (vlastní poslání)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Pojem a charakteristika veřejné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charakteristické rysy </a:t>
            </a:r>
            <a:r>
              <a:rPr lang="cs-CZ" sz="1800" b="1" dirty="0" smtClean="0">
                <a:solidFill>
                  <a:srgbClr val="C00000"/>
                </a:solidFill>
              </a:rPr>
              <a:t>samosprávy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= VS uskutečňovaná </a:t>
            </a:r>
            <a:r>
              <a:rPr lang="cs-CZ" sz="1800" b="1" i="1" dirty="0" smtClean="0">
                <a:solidFill>
                  <a:srgbClr val="00287D"/>
                </a:solidFill>
              </a:rPr>
              <a:t>jinými veřejnoprávními subjekty </a:t>
            </a:r>
            <a:r>
              <a:rPr lang="cs-CZ" sz="1800" i="1" dirty="0" smtClean="0">
                <a:solidFill>
                  <a:srgbClr val="00287D"/>
                </a:solidFill>
              </a:rPr>
              <a:t>nežli státem (provádění úkolů správy státu samostatnými, státem aprobovanými veřejnoprávními subjekty)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projevem </a:t>
            </a:r>
            <a:r>
              <a:rPr lang="cs-CZ" sz="1800" b="1" i="1" dirty="0" smtClean="0">
                <a:solidFill>
                  <a:srgbClr val="00287D"/>
                </a:solidFill>
              </a:rPr>
              <a:t>decentralizace</a:t>
            </a:r>
            <a:r>
              <a:rPr lang="cs-CZ" sz="1800" i="1" dirty="0" smtClean="0">
                <a:solidFill>
                  <a:srgbClr val="00287D"/>
                </a:solidFill>
              </a:rPr>
              <a:t> státní moci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realizace </a:t>
            </a:r>
            <a:r>
              <a:rPr lang="cs-CZ" sz="1800" b="1" i="1" dirty="0" smtClean="0">
                <a:solidFill>
                  <a:srgbClr val="00287D"/>
                </a:solidFill>
              </a:rPr>
              <a:t>vlastní samosprávné moci </a:t>
            </a:r>
            <a:r>
              <a:rPr lang="cs-CZ" sz="1800" i="1" dirty="0" smtClean="0">
                <a:solidFill>
                  <a:srgbClr val="00287D"/>
                </a:solidFill>
              </a:rPr>
              <a:t>(taktéž výkonný, </a:t>
            </a:r>
            <a:r>
              <a:rPr lang="cs-CZ" sz="1800" i="1" dirty="0" smtClean="0">
                <a:solidFill>
                  <a:srgbClr val="00287D"/>
                </a:solidFill>
              </a:rPr>
              <a:t>nařizovací </a:t>
            </a:r>
            <a:r>
              <a:rPr lang="cs-CZ" sz="1800" i="1" dirty="0" smtClean="0">
                <a:solidFill>
                  <a:srgbClr val="00287D"/>
                </a:solidFill>
              </a:rPr>
              <a:t>a </a:t>
            </a:r>
            <a:r>
              <a:rPr lang="cs-CZ" sz="1800" i="1" dirty="0" smtClean="0">
                <a:solidFill>
                  <a:srgbClr val="00287D"/>
                </a:solidFill>
              </a:rPr>
              <a:t>podzákonný </a:t>
            </a:r>
            <a:r>
              <a:rPr lang="cs-CZ" sz="1800" i="1" dirty="0" smtClean="0">
                <a:solidFill>
                  <a:srgbClr val="00287D"/>
                </a:solidFill>
              </a:rPr>
              <a:t>charakter)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vykonávána </a:t>
            </a:r>
            <a:r>
              <a:rPr lang="cs-CZ" sz="1800" b="1" i="1" dirty="0" smtClean="0">
                <a:solidFill>
                  <a:srgbClr val="00287D"/>
                </a:solidFill>
              </a:rPr>
              <a:t>samosprávnými orgány </a:t>
            </a:r>
            <a:r>
              <a:rPr lang="cs-CZ" sz="1800" i="1" dirty="0" smtClean="0">
                <a:solidFill>
                  <a:srgbClr val="00287D"/>
                </a:solidFill>
              </a:rPr>
              <a:t>jménem a v zájmu samosprávného společenství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základní členění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územní samosprávy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zájmová samospráva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Vědecké </a:t>
            </a:r>
            <a:r>
              <a:rPr lang="cs-CZ" dirty="0" smtClean="0">
                <a:solidFill>
                  <a:srgbClr val="7030A0"/>
                </a:solidFill>
              </a:rPr>
              <a:t>přístupy ke </a:t>
            </a:r>
            <a:r>
              <a:rPr lang="cs-CZ" dirty="0" smtClean="0">
                <a:solidFill>
                  <a:srgbClr val="7030A0"/>
                </a:solidFill>
              </a:rPr>
              <a:t>SP a </a:t>
            </a:r>
            <a:r>
              <a:rPr lang="cs-CZ" dirty="0" smtClean="0">
                <a:solidFill>
                  <a:srgbClr val="7030A0"/>
                </a:solidFill>
              </a:rPr>
              <a:t>k </a:t>
            </a:r>
            <a:r>
              <a:rPr lang="cs-CZ" dirty="0" smtClean="0">
                <a:solidFill>
                  <a:srgbClr val="7030A0"/>
                </a:solidFill>
              </a:rPr>
              <a:t>VS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VS může být předmětem:</a:t>
            </a:r>
          </a:p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vědy </a:t>
            </a:r>
            <a:r>
              <a:rPr lang="cs-CZ" sz="1800" b="1" i="1" dirty="0" smtClean="0">
                <a:solidFill>
                  <a:srgbClr val="7030A0"/>
                </a:solidFill>
              </a:rPr>
              <a:t>správního práva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= věda o normativní regulaci VS</a:t>
            </a:r>
          </a:p>
          <a:p>
            <a:pPr lvl="1" eaLnBrk="1" hangingPunct="1"/>
            <a:r>
              <a:rPr lang="cs-CZ" sz="1800" dirty="0" smtClean="0"/>
              <a:t>společenská věda, systémová věda </a:t>
            </a:r>
            <a:r>
              <a:rPr lang="cs-CZ" sz="1800" dirty="0" smtClean="0">
                <a:solidFill>
                  <a:srgbClr val="00287D"/>
                </a:solidFill>
              </a:rPr>
              <a:t>zkoumající SP jako </a:t>
            </a:r>
            <a:r>
              <a:rPr lang="cs-CZ" sz="1800" dirty="0" smtClean="0">
                <a:solidFill>
                  <a:srgbClr val="00287D"/>
                </a:solidFill>
              </a:rPr>
              <a:t>odvětví</a:t>
            </a:r>
          </a:p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správní vědy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= věda o VS</a:t>
            </a:r>
          </a:p>
          <a:p>
            <a:pPr lvl="1" eaLnBrk="1" hangingPunct="1"/>
            <a:r>
              <a:rPr lang="cs-CZ" sz="1800" dirty="0" smtClean="0"/>
              <a:t>společenská věda (s prvky věd přírodních a technických)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zkoumá realitu VS </a:t>
            </a:r>
            <a:r>
              <a:rPr lang="cs-CZ" sz="1800" dirty="0" smtClean="0"/>
              <a:t>(faktickou efektivnost vnitřní organizace i postupů)</a:t>
            </a:r>
          </a:p>
          <a:p>
            <a:pPr lvl="1" eaLnBrk="1" hangingPunct="1"/>
            <a:r>
              <a:rPr lang="cs-CZ" sz="1800" dirty="0" smtClean="0"/>
              <a:t>doplňuje vědu správního práva, cílem je zdokonalování VS</a:t>
            </a:r>
          </a:p>
          <a:p>
            <a:pPr eaLnBrk="1" hangingPunct="1"/>
            <a:r>
              <a:rPr lang="cs-CZ" sz="1800" i="1" dirty="0" smtClean="0">
                <a:solidFill>
                  <a:srgbClr val="7030A0"/>
                </a:solidFill>
              </a:rPr>
              <a:t>správní politiky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= ideová východiska VS </a:t>
            </a:r>
            <a:r>
              <a:rPr lang="cs-CZ" sz="1800" dirty="0" smtClean="0"/>
              <a:t>(politická, kulturní, ekonomická…)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Správní právo jako odvětví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správní právo v kontextu kontinentální Evropy chápáno jako </a:t>
            </a:r>
            <a:r>
              <a:rPr lang="cs-CZ" sz="1800" b="1" dirty="0" smtClean="0">
                <a:solidFill>
                  <a:srgbClr val="7030A0"/>
                </a:solidFill>
              </a:rPr>
              <a:t>samostatné</a:t>
            </a:r>
            <a:r>
              <a:rPr lang="cs-CZ" sz="1800" dirty="0" smtClean="0">
                <a:solidFill>
                  <a:srgbClr val="7030A0"/>
                </a:solidFill>
              </a:rPr>
              <a:t> a </a:t>
            </a:r>
            <a:r>
              <a:rPr lang="cs-CZ" sz="1800" b="1" dirty="0" smtClean="0">
                <a:solidFill>
                  <a:srgbClr val="7030A0"/>
                </a:solidFill>
              </a:rPr>
              <a:t>významné</a:t>
            </a:r>
            <a:r>
              <a:rPr lang="cs-CZ" sz="1800" dirty="0" smtClean="0">
                <a:solidFill>
                  <a:srgbClr val="7030A0"/>
                </a:solidFill>
              </a:rPr>
              <a:t> odvětví práva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pro uznání existence samostatného právního odvětví významná               </a:t>
            </a:r>
            <a:r>
              <a:rPr lang="cs-CZ" sz="1800" b="1" dirty="0" smtClean="0">
                <a:solidFill>
                  <a:srgbClr val="C00000"/>
                </a:solidFill>
              </a:rPr>
              <a:t>tzv</a:t>
            </a:r>
            <a:r>
              <a:rPr lang="cs-CZ" sz="1800" b="1" dirty="0" smtClean="0">
                <a:solidFill>
                  <a:srgbClr val="C00000"/>
                </a:solidFill>
              </a:rPr>
              <a:t>. </a:t>
            </a:r>
            <a:r>
              <a:rPr lang="cs-CZ" sz="1800" b="1" dirty="0" err="1" smtClean="0">
                <a:solidFill>
                  <a:srgbClr val="C00000"/>
                </a:solidFill>
              </a:rPr>
              <a:t>odvětvotvorná</a:t>
            </a:r>
            <a:r>
              <a:rPr lang="cs-CZ" sz="1800" b="1" dirty="0" smtClean="0">
                <a:solidFill>
                  <a:srgbClr val="C00000"/>
                </a:solidFill>
              </a:rPr>
              <a:t> kriteria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samostatný </a:t>
            </a:r>
            <a:r>
              <a:rPr lang="cs-CZ" sz="1800" b="1" i="1" dirty="0" smtClean="0">
                <a:solidFill>
                  <a:srgbClr val="00287D"/>
                </a:solidFill>
              </a:rPr>
              <a:t>předmět</a:t>
            </a:r>
            <a:r>
              <a:rPr lang="cs-CZ" sz="1800" i="1" dirty="0" smtClean="0">
                <a:solidFill>
                  <a:srgbClr val="00287D"/>
                </a:solidFill>
              </a:rPr>
              <a:t> právní úpravy (a jeho odlišitelnost)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metoda</a:t>
            </a:r>
            <a:r>
              <a:rPr lang="cs-CZ" sz="1800" i="1" dirty="0" smtClean="0">
                <a:solidFill>
                  <a:srgbClr val="00287D"/>
                </a:solidFill>
              </a:rPr>
              <a:t> právní regulace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vnitřní systémová </a:t>
            </a:r>
            <a:r>
              <a:rPr lang="cs-CZ" sz="1800" b="1" i="1" dirty="0" smtClean="0">
                <a:solidFill>
                  <a:srgbClr val="00287D"/>
                </a:solidFill>
              </a:rPr>
              <a:t>soudržnost</a:t>
            </a:r>
            <a:r>
              <a:rPr lang="cs-CZ" sz="1800" i="1" dirty="0" smtClean="0">
                <a:solidFill>
                  <a:srgbClr val="00287D"/>
                </a:solidFill>
              </a:rPr>
              <a:t> (systémová charakteristika)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objektivní </a:t>
            </a:r>
            <a:r>
              <a:rPr lang="cs-CZ" sz="1800" b="1" i="1" dirty="0" smtClean="0">
                <a:solidFill>
                  <a:srgbClr val="00287D"/>
                </a:solidFill>
              </a:rPr>
              <a:t>zájem společnosti </a:t>
            </a:r>
            <a:r>
              <a:rPr lang="cs-CZ" sz="1800" i="1" dirty="0" smtClean="0">
                <a:solidFill>
                  <a:srgbClr val="00287D"/>
                </a:solidFill>
              </a:rPr>
              <a:t>na existenci odvětví               (společenská opodstatněnost)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Předmět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upravuje </a:t>
            </a:r>
            <a:r>
              <a:rPr lang="cs-CZ" sz="1800" dirty="0" smtClean="0">
                <a:solidFill>
                  <a:srgbClr val="7030A0"/>
                </a:solidFill>
              </a:rPr>
              <a:t>postavení a chování subjektů ve </a:t>
            </a:r>
            <a:r>
              <a:rPr lang="cs-CZ" sz="1800" b="1" dirty="0" smtClean="0">
                <a:solidFill>
                  <a:srgbClr val="7030A0"/>
                </a:solidFill>
              </a:rPr>
              <a:t>specifických vztazích</a:t>
            </a:r>
          </a:p>
          <a:p>
            <a:pPr lvl="1" eaLnBrk="1" hangingPunct="1"/>
            <a:r>
              <a:rPr lang="cs-CZ" sz="1800" dirty="0" smtClean="0"/>
              <a:t>které vznikají a uskutečňují se v souvislosti s</a:t>
            </a:r>
            <a:r>
              <a:rPr lang="cs-CZ" sz="1800" dirty="0" smtClean="0">
                <a:solidFill>
                  <a:srgbClr val="00287D"/>
                </a:solidFill>
              </a:rPr>
              <a:t> realizací výkonu moci ve státě ve sféře veřejné správy</a:t>
            </a:r>
          </a:p>
          <a:p>
            <a:pPr lvl="1" eaLnBrk="1" hangingPunct="1"/>
            <a:r>
              <a:rPr lang="cs-CZ" sz="1800" dirty="0" smtClean="0"/>
              <a:t>jedním ze subjektů vždy orgán </a:t>
            </a:r>
            <a:r>
              <a:rPr lang="cs-CZ" sz="1800" dirty="0" smtClean="0">
                <a:solidFill>
                  <a:srgbClr val="00287D"/>
                </a:solidFill>
              </a:rPr>
              <a:t>veřejné správy </a:t>
            </a:r>
            <a:r>
              <a:rPr lang="cs-CZ" sz="1800" dirty="0" smtClean="0"/>
              <a:t>jako nositel veřejné moci (na druhé straně různí adresáti)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zjednodušeně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C00000"/>
                </a:solidFill>
              </a:rPr>
              <a:t>předmět regulace správního práva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7030A0"/>
                </a:solidFill>
              </a:rPr>
              <a:t>společenské vztahy</a:t>
            </a:r>
            <a:r>
              <a:rPr lang="cs-CZ" sz="1800" dirty="0" smtClean="0"/>
              <a:t>, které vznikají a realizují se </a:t>
            </a:r>
            <a:r>
              <a:rPr lang="cs-CZ" sz="1800" dirty="0" smtClean="0">
                <a:solidFill>
                  <a:srgbClr val="7030A0"/>
                </a:solidFill>
              </a:rPr>
              <a:t>v souvislosti s výkonem veřejné správy </a:t>
            </a:r>
          </a:p>
          <a:p>
            <a:pPr lvl="1" eaLnBrk="1" hangingPunct="1"/>
            <a:r>
              <a:rPr lang="cs-CZ" sz="1800" b="1" dirty="0" smtClean="0">
                <a:solidFill>
                  <a:srgbClr val="7030A0"/>
                </a:solidFill>
              </a:rPr>
              <a:t>= veřejná správa</a:t>
            </a:r>
          </a:p>
          <a:p>
            <a:pPr eaLnBrk="1" hangingPunct="1"/>
            <a:endParaRPr lang="cs-CZ" sz="1800" dirty="0" smtClean="0"/>
          </a:p>
          <a:p>
            <a:pPr lvl="1"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Metoda regulace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zatímco předmět odpovídá na otázku </a:t>
            </a:r>
            <a:r>
              <a:rPr lang="cs-CZ" sz="1800" i="1" dirty="0" smtClean="0">
                <a:solidFill>
                  <a:srgbClr val="00287D"/>
                </a:solidFill>
              </a:rPr>
              <a:t>„co“</a:t>
            </a:r>
            <a:r>
              <a:rPr lang="cs-CZ" sz="1800" dirty="0" smtClean="0"/>
              <a:t>, metoda říká </a:t>
            </a:r>
            <a:r>
              <a:rPr lang="cs-CZ" sz="1800" i="1" dirty="0" smtClean="0">
                <a:solidFill>
                  <a:srgbClr val="00287D"/>
                </a:solidFill>
              </a:rPr>
              <a:t>„jak“</a:t>
            </a:r>
          </a:p>
          <a:p>
            <a:pPr lvl="1" eaLnBrk="1" hangingPunct="1"/>
            <a:r>
              <a:rPr lang="cs-CZ" sz="1800" dirty="0" err="1" smtClean="0">
                <a:solidFill>
                  <a:srgbClr val="C00000"/>
                </a:solidFill>
              </a:rPr>
              <a:t>správněprávní</a:t>
            </a:r>
            <a:r>
              <a:rPr lang="cs-CZ" sz="1800" dirty="0" smtClean="0">
                <a:solidFill>
                  <a:srgbClr val="C00000"/>
                </a:solidFill>
              </a:rPr>
              <a:t> povahu </a:t>
            </a:r>
            <a:r>
              <a:rPr lang="cs-CZ" sz="1800" dirty="0" smtClean="0"/>
              <a:t>mají </a:t>
            </a:r>
            <a:r>
              <a:rPr lang="cs-CZ" sz="1800" dirty="0" smtClean="0">
                <a:solidFill>
                  <a:srgbClr val="00287D"/>
                </a:solidFill>
              </a:rPr>
              <a:t>vztahy </a:t>
            </a:r>
            <a:r>
              <a:rPr lang="cs-CZ" sz="1800" dirty="0" smtClean="0">
                <a:solidFill>
                  <a:srgbClr val="00287D"/>
                </a:solidFill>
              </a:rPr>
              <a:t>mající </a:t>
            </a:r>
            <a:r>
              <a:rPr lang="cs-CZ" sz="1800" b="1" dirty="0" smtClean="0">
                <a:solidFill>
                  <a:srgbClr val="00287D"/>
                </a:solidFill>
              </a:rPr>
              <a:t>příslušný předmět </a:t>
            </a:r>
            <a:r>
              <a:rPr lang="cs-CZ" sz="1800" dirty="0" smtClean="0">
                <a:solidFill>
                  <a:srgbClr val="00287D"/>
                </a:solidFill>
              </a:rPr>
              <a:t>a jsou regulovány </a:t>
            </a:r>
            <a:r>
              <a:rPr lang="cs-CZ" sz="1800" b="1" dirty="0" smtClean="0">
                <a:solidFill>
                  <a:srgbClr val="00287D"/>
                </a:solidFill>
              </a:rPr>
              <a:t>příslušnou metodou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specifická (profilující) </a:t>
            </a:r>
            <a:r>
              <a:rPr lang="cs-CZ" sz="1800" dirty="0" smtClean="0">
                <a:solidFill>
                  <a:srgbClr val="C00000"/>
                </a:solidFill>
              </a:rPr>
              <a:t>metoda správního práva </a:t>
            </a:r>
          </a:p>
          <a:p>
            <a:pPr eaLnBrk="1" hangingPunct="1"/>
            <a:r>
              <a:rPr lang="cs-CZ" sz="1800" dirty="0" smtClean="0"/>
              <a:t>= </a:t>
            </a:r>
            <a:r>
              <a:rPr lang="cs-CZ" sz="1800" b="1" dirty="0" smtClean="0">
                <a:solidFill>
                  <a:srgbClr val="7030A0"/>
                </a:solidFill>
              </a:rPr>
              <a:t>administrativně-právní metoda regulace </a:t>
            </a:r>
            <a:r>
              <a:rPr lang="cs-CZ" sz="1800" dirty="0" smtClean="0"/>
              <a:t>společenských vztahů</a:t>
            </a:r>
          </a:p>
          <a:p>
            <a:pPr lvl="1" eaLnBrk="1" hangingPunct="1"/>
            <a:r>
              <a:rPr lang="cs-CZ" sz="1800" dirty="0" smtClean="0"/>
              <a:t>vyjadřuje </a:t>
            </a:r>
            <a:r>
              <a:rPr lang="cs-CZ" sz="1800" b="1" i="1" dirty="0" smtClean="0">
                <a:solidFill>
                  <a:srgbClr val="00287D"/>
                </a:solidFill>
              </a:rPr>
              <a:t>mocenskou převahu </a:t>
            </a:r>
            <a:r>
              <a:rPr lang="cs-CZ" sz="1800" dirty="0" smtClean="0"/>
              <a:t>subjektů veřejné správy jako nositelů veřejné moci (nad adresáty těchto vztahů)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právní nerovnost </a:t>
            </a:r>
            <a:r>
              <a:rPr lang="cs-CZ" sz="1800" dirty="0" smtClean="0"/>
              <a:t>(oproti regulaci smlouvou)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Soudržnost norem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vnitřní systémová soudržnost </a:t>
            </a:r>
            <a:r>
              <a:rPr lang="cs-CZ" sz="1800" dirty="0" smtClean="0"/>
              <a:t>(systémová charakteristika) souboru norem</a:t>
            </a:r>
            <a:r>
              <a:rPr lang="cs-CZ" sz="1800" dirty="0" smtClean="0"/>
              <a:t> </a:t>
            </a:r>
            <a:r>
              <a:rPr lang="cs-CZ" sz="1800" dirty="0" smtClean="0"/>
              <a:t>přesněji ohraničuje dané právní odvětví</a:t>
            </a:r>
          </a:p>
          <a:p>
            <a:pPr lvl="1" eaLnBrk="1" hangingPunct="1"/>
            <a:r>
              <a:rPr lang="cs-CZ" sz="1800" dirty="0" smtClean="0"/>
              <a:t>vyšší </a:t>
            </a:r>
            <a:r>
              <a:rPr lang="cs-CZ" sz="1800" i="1" dirty="0" smtClean="0">
                <a:solidFill>
                  <a:srgbClr val="00287D"/>
                </a:solidFill>
              </a:rPr>
              <a:t>míra vzájemné soudržnosti </a:t>
            </a:r>
            <a:r>
              <a:rPr lang="cs-CZ" sz="1800" dirty="0" smtClean="0"/>
              <a:t>do něj patřících právních norem</a:t>
            </a:r>
          </a:p>
          <a:p>
            <a:pPr lvl="1" eaLnBrk="1" hangingPunct="1"/>
            <a:r>
              <a:rPr lang="cs-CZ" sz="1800" dirty="0" smtClean="0"/>
              <a:t>relativní systémová </a:t>
            </a:r>
            <a:r>
              <a:rPr lang="cs-CZ" sz="1800" i="1" dirty="0" smtClean="0">
                <a:solidFill>
                  <a:srgbClr val="00287D"/>
                </a:solidFill>
              </a:rPr>
              <a:t>samostatnost</a:t>
            </a:r>
            <a:r>
              <a:rPr lang="cs-CZ" sz="1800" dirty="0" smtClean="0"/>
              <a:t> předmětného okruhu právních norem</a:t>
            </a: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dirty="0" smtClean="0"/>
              <a:t>u některých právních odvětví vyjadřuje naplnění tohoto kritéria </a:t>
            </a:r>
            <a:r>
              <a:rPr lang="cs-CZ" sz="1800" b="1" dirty="0" smtClean="0">
                <a:solidFill>
                  <a:srgbClr val="7030A0"/>
                </a:solidFill>
              </a:rPr>
              <a:t>kodifikace</a:t>
            </a:r>
          </a:p>
          <a:p>
            <a:pPr eaLnBrk="1" hangingPunct="1"/>
            <a:r>
              <a:rPr lang="cs-CZ" sz="1800" dirty="0" smtClean="0"/>
              <a:t>povaha správního práva však </a:t>
            </a:r>
            <a:r>
              <a:rPr lang="cs-CZ" sz="1800" dirty="0" smtClean="0">
                <a:solidFill>
                  <a:srgbClr val="C00000"/>
                </a:solidFill>
              </a:rPr>
              <a:t>kodifikaci neumožňuje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rozsah a věcná různost regulace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rozdílná právní síla právních předpisů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vysoká dynamika právní regulace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soudržnost norem správního práva je tedy vyjádřena volněji</a:t>
            </a:r>
            <a:endParaRPr lang="cs-CZ" sz="1800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Společenská opodstatněnost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objektivní zájem společnosti </a:t>
            </a:r>
            <a:r>
              <a:rPr lang="cs-CZ" sz="1800" dirty="0" smtClean="0">
                <a:solidFill>
                  <a:srgbClr val="C00000"/>
                </a:solidFill>
              </a:rPr>
              <a:t>na samostatnosti odvětví </a:t>
            </a:r>
            <a:r>
              <a:rPr lang="cs-CZ" sz="1800" dirty="0" smtClean="0"/>
              <a:t>odráží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důležitost</a:t>
            </a:r>
            <a:r>
              <a:rPr lang="cs-CZ" sz="1800" dirty="0" smtClean="0"/>
              <a:t> a </a:t>
            </a:r>
            <a:r>
              <a:rPr lang="cs-CZ" sz="1800" i="1" dirty="0" smtClean="0">
                <a:solidFill>
                  <a:srgbClr val="00287D"/>
                </a:solidFill>
              </a:rPr>
              <a:t>význam</a:t>
            </a:r>
            <a:r>
              <a:rPr lang="cs-CZ" sz="1800" dirty="0" smtClean="0"/>
              <a:t> přiznaný společností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v evropském (kontinentálním) kontextu tato </a:t>
            </a:r>
            <a:r>
              <a:rPr lang="cs-CZ" sz="1800" dirty="0" smtClean="0">
                <a:solidFill>
                  <a:srgbClr val="7030A0"/>
                </a:solidFill>
              </a:rPr>
              <a:t>důležitost a význam správnímu právu </a:t>
            </a:r>
            <a:r>
              <a:rPr lang="cs-CZ" sz="1800" b="1" dirty="0" smtClean="0">
                <a:solidFill>
                  <a:srgbClr val="7030A0"/>
                </a:solidFill>
              </a:rPr>
              <a:t>zřetelně přiznávána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společně s </a:t>
            </a:r>
            <a:r>
              <a:rPr lang="cs-CZ" sz="1800" dirty="0" smtClean="0"/>
              <a:t>dalšími </a:t>
            </a:r>
            <a:r>
              <a:rPr lang="cs-CZ" sz="1800" dirty="0" err="1" smtClean="0"/>
              <a:t>odvětvotvornými</a:t>
            </a:r>
            <a:r>
              <a:rPr lang="cs-CZ" sz="1800" dirty="0" smtClean="0"/>
              <a:t> </a:t>
            </a:r>
            <a:r>
              <a:rPr lang="cs-CZ" sz="1800" dirty="0" smtClean="0"/>
              <a:t>kritérii umožňuje charakterizovat                              </a:t>
            </a:r>
            <a:r>
              <a:rPr lang="cs-CZ" sz="1800" i="1" dirty="0" smtClean="0">
                <a:solidFill>
                  <a:srgbClr val="7030A0"/>
                </a:solidFill>
              </a:rPr>
              <a:t>systém správního práva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Systém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velké množství speciálních právních předpisů a zde obsažených právních norem vyžaduje určité </a:t>
            </a:r>
            <a:r>
              <a:rPr lang="cs-CZ" sz="1800" dirty="0" smtClean="0"/>
              <a:t>vnitřní členění na </a:t>
            </a:r>
            <a:r>
              <a:rPr lang="cs-CZ" sz="1800" b="1" dirty="0" smtClean="0">
                <a:solidFill>
                  <a:srgbClr val="7030A0"/>
                </a:solidFill>
              </a:rPr>
              <a:t>systémové prvky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prameny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normy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základní pojmy a instituty</a:t>
            </a:r>
          </a:p>
          <a:p>
            <a:pPr lvl="1" eaLnBrk="1" hangingPunct="1"/>
            <a:r>
              <a:rPr lang="cs-CZ" sz="1800" b="1" dirty="0" smtClean="0">
                <a:solidFill>
                  <a:srgbClr val="C00000"/>
                </a:solidFill>
              </a:rPr>
              <a:t>subsystémy správního práva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b="1" i="1" dirty="0" smtClean="0">
                <a:solidFill>
                  <a:srgbClr val="00287D"/>
                </a:solidFill>
              </a:rPr>
              <a:t>SP </a:t>
            </a:r>
            <a:r>
              <a:rPr lang="cs-CZ" sz="1800" b="1" i="1" dirty="0" smtClean="0">
                <a:solidFill>
                  <a:srgbClr val="00287D"/>
                </a:solidFill>
              </a:rPr>
              <a:t>organizační </a:t>
            </a:r>
            <a:r>
              <a:rPr lang="cs-CZ" sz="1800" i="1" dirty="0" smtClean="0">
                <a:solidFill>
                  <a:srgbClr val="00287D"/>
                </a:solidFill>
              </a:rPr>
              <a:t>(základní zásady organizace, postavení</a:t>
            </a:r>
            <a:r>
              <a:rPr lang="cs-CZ" sz="1800" i="1" dirty="0" smtClean="0">
                <a:solidFill>
                  <a:srgbClr val="00287D"/>
                </a:solidFill>
              </a:rPr>
              <a:t>, organizace, pravomoc a působnost subjektů </a:t>
            </a:r>
            <a:r>
              <a:rPr lang="cs-CZ" sz="1800" i="1" dirty="0" smtClean="0">
                <a:solidFill>
                  <a:srgbClr val="00287D"/>
                </a:solidFill>
              </a:rPr>
              <a:t>VS)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b="1" i="1" dirty="0" smtClean="0">
                <a:solidFill>
                  <a:srgbClr val="00287D"/>
                </a:solidFill>
              </a:rPr>
              <a:t>SP </a:t>
            </a:r>
            <a:r>
              <a:rPr lang="cs-CZ" sz="1800" b="1" i="1" dirty="0" smtClean="0">
                <a:solidFill>
                  <a:srgbClr val="00287D"/>
                </a:solidFill>
              </a:rPr>
              <a:t>hmotné </a:t>
            </a:r>
            <a:r>
              <a:rPr lang="cs-CZ" sz="1800" i="1" dirty="0" smtClean="0">
                <a:solidFill>
                  <a:srgbClr val="00287D"/>
                </a:solidFill>
              </a:rPr>
              <a:t>(</a:t>
            </a:r>
            <a:r>
              <a:rPr lang="cs-CZ" sz="1800" i="1" dirty="0" err="1" smtClean="0">
                <a:solidFill>
                  <a:srgbClr val="00287D"/>
                </a:solidFill>
              </a:rPr>
              <a:t>hmotněprávní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</a:rPr>
              <a:t>úprava </a:t>
            </a:r>
            <a:r>
              <a:rPr lang="cs-CZ" sz="1800" i="1" dirty="0" smtClean="0">
                <a:solidFill>
                  <a:srgbClr val="00287D"/>
                </a:solidFill>
              </a:rPr>
              <a:t>oblastí a úseků SP)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b="1" i="1" dirty="0" smtClean="0">
                <a:solidFill>
                  <a:srgbClr val="00287D"/>
                </a:solidFill>
              </a:rPr>
              <a:t>SP </a:t>
            </a:r>
            <a:r>
              <a:rPr lang="cs-CZ" sz="1800" b="1" i="1" dirty="0" smtClean="0">
                <a:solidFill>
                  <a:srgbClr val="00287D"/>
                </a:solidFill>
              </a:rPr>
              <a:t>procesní </a:t>
            </a:r>
            <a:r>
              <a:rPr lang="cs-CZ" sz="1800" i="1" dirty="0" smtClean="0">
                <a:solidFill>
                  <a:srgbClr val="00287D"/>
                </a:solidFill>
              </a:rPr>
              <a:t>(</a:t>
            </a:r>
            <a:r>
              <a:rPr lang="cs-CZ" sz="1800" i="1" dirty="0" err="1" smtClean="0">
                <a:solidFill>
                  <a:srgbClr val="00287D"/>
                </a:solidFill>
              </a:rPr>
              <a:t>procesněprávní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</a:rPr>
              <a:t>postavení subjektů tzv. správního řízení, jakož i samotný postup v rámci tohoto řízení)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Systém správního práva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eaLnBrk="1" hangingPunct="1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1800" dirty="0" smtClean="0"/>
              <a:t>zvláštním subsystémem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b="1" i="1" dirty="0" smtClean="0">
                <a:solidFill>
                  <a:srgbClr val="00287D"/>
                </a:solidFill>
              </a:rPr>
              <a:t>SP </a:t>
            </a:r>
            <a:r>
              <a:rPr lang="cs-CZ" sz="1800" b="1" i="1" dirty="0" smtClean="0">
                <a:solidFill>
                  <a:srgbClr val="00287D"/>
                </a:solidFill>
              </a:rPr>
              <a:t>trestní</a:t>
            </a:r>
            <a:endParaRPr lang="cs-CZ" sz="1800" dirty="0" smtClean="0"/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upravuje základy </a:t>
            </a:r>
            <a:r>
              <a:rPr lang="cs-CZ" sz="1800" dirty="0" smtClean="0">
                <a:solidFill>
                  <a:srgbClr val="00287D"/>
                </a:solidFill>
              </a:rPr>
              <a:t>a následky odpovědnosti za správní </a:t>
            </a:r>
            <a:r>
              <a:rPr lang="cs-CZ" sz="1800" dirty="0" smtClean="0">
                <a:solidFill>
                  <a:srgbClr val="00287D"/>
                </a:solidFill>
              </a:rPr>
              <a:t>delikty 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„prolíná“ </a:t>
            </a:r>
            <a:r>
              <a:rPr lang="cs-CZ" sz="1800" dirty="0" smtClean="0">
                <a:solidFill>
                  <a:srgbClr val="00287D"/>
                </a:solidFill>
              </a:rPr>
              <a:t>výše uvedenými </a:t>
            </a:r>
            <a:r>
              <a:rPr lang="cs-CZ" sz="1800" dirty="0" smtClean="0">
                <a:solidFill>
                  <a:srgbClr val="00287D"/>
                </a:solidFill>
              </a:rPr>
              <a:t>subsystémy SP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současně také </a:t>
            </a:r>
            <a:r>
              <a:rPr lang="cs-CZ" sz="1800" b="1" dirty="0" smtClean="0">
                <a:solidFill>
                  <a:srgbClr val="7030A0"/>
                </a:solidFill>
              </a:rPr>
              <a:t>vnější systémové vztahy SP</a:t>
            </a:r>
            <a:r>
              <a:rPr lang="cs-CZ" sz="1800" dirty="0" smtClean="0">
                <a:solidFill>
                  <a:srgbClr val="7030A0"/>
                </a:solidFill>
              </a:rPr>
              <a:t> k jiným právním odvětvím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k ústavnímu právu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k finančnímu právu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k trestnímu právu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k pracovnímu právu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k občanskému právu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případně k jiným právním odvětvím</a:t>
            </a:r>
            <a:endParaRPr lang="cs-CZ" sz="1800" dirty="0" smtClean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Pojem </a:t>
            </a:r>
            <a:r>
              <a:rPr lang="cs-CZ" dirty="0" smtClean="0">
                <a:solidFill>
                  <a:srgbClr val="7030A0"/>
                </a:solidFill>
              </a:rPr>
              <a:t>a charakteristika veřejné </a:t>
            </a:r>
            <a:r>
              <a:rPr lang="cs-CZ" dirty="0" smtClean="0">
                <a:solidFill>
                  <a:srgbClr val="7030A0"/>
                </a:solidFill>
              </a:rPr>
              <a:t>správy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veřejná správa</a:t>
            </a:r>
            <a:r>
              <a:rPr lang="cs-CZ" sz="1800" dirty="0" smtClean="0"/>
              <a:t> = </a:t>
            </a:r>
            <a:r>
              <a:rPr lang="cs-CZ" sz="1800" b="1" dirty="0" smtClean="0">
                <a:solidFill>
                  <a:srgbClr val="C00000"/>
                </a:solidFill>
              </a:rPr>
              <a:t>ústřední pojem SP</a:t>
            </a:r>
          </a:p>
          <a:p>
            <a:pPr eaLnBrk="1" hangingPunct="1"/>
            <a:r>
              <a:rPr lang="cs-CZ" sz="1800" dirty="0" smtClean="0"/>
              <a:t>je </a:t>
            </a:r>
            <a:r>
              <a:rPr lang="cs-CZ" sz="1800" dirty="0" smtClean="0">
                <a:solidFill>
                  <a:srgbClr val="7030A0"/>
                </a:solidFill>
              </a:rPr>
              <a:t>výrazem</a:t>
            </a:r>
            <a:r>
              <a:rPr lang="cs-CZ" sz="1800" b="1" dirty="0" smtClean="0">
                <a:solidFill>
                  <a:srgbClr val="7030A0"/>
                </a:solidFill>
              </a:rPr>
              <a:t> veřejné moci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moc</a:t>
            </a:r>
            <a:r>
              <a:rPr lang="cs-CZ" sz="1800" dirty="0" smtClean="0"/>
              <a:t> = zjednodušeně schopnost vnutit jinému způsob chování</a:t>
            </a:r>
          </a:p>
          <a:p>
            <a:pPr lvl="1" eaLnBrk="1" hangingPunct="1"/>
            <a:r>
              <a:rPr lang="cs-CZ" sz="1800" dirty="0" smtClean="0"/>
              <a:t>veřejná moc = státní moc + zbývající veřejná moc</a:t>
            </a:r>
            <a:endParaRPr lang="cs-CZ" sz="1800" dirty="0" smtClean="0"/>
          </a:p>
          <a:p>
            <a:pPr eaLnBrk="1" hangingPunct="1"/>
            <a:r>
              <a:rPr lang="cs-CZ" sz="1800" dirty="0" smtClean="0"/>
              <a:t>pojem VS se užívá v tzv.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organizačním pojetí </a:t>
            </a:r>
            <a:r>
              <a:rPr lang="cs-CZ" sz="1800" dirty="0" smtClean="0">
                <a:solidFill>
                  <a:srgbClr val="00287D"/>
                </a:solidFill>
              </a:rPr>
              <a:t>(orgány VS)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funkčním pojetí </a:t>
            </a:r>
            <a:r>
              <a:rPr lang="cs-CZ" sz="1800" dirty="0" smtClean="0">
                <a:solidFill>
                  <a:srgbClr val="00287D"/>
                </a:solidFill>
              </a:rPr>
              <a:t>(výkon VS jako činnost orgánů VS)</a:t>
            </a:r>
            <a:endParaRPr lang="cs-CZ" sz="1800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dirty="0" smtClean="0"/>
              <a:t>souvisí s pojmem </a:t>
            </a:r>
            <a:r>
              <a:rPr lang="cs-CZ" sz="1800" b="1" dirty="0" smtClean="0">
                <a:solidFill>
                  <a:srgbClr val="C00000"/>
                </a:solidFill>
              </a:rPr>
              <a:t>správy</a:t>
            </a:r>
            <a:r>
              <a:rPr lang="cs-CZ" sz="1800" dirty="0" smtClean="0"/>
              <a:t> jakožto společenského řízení</a:t>
            </a:r>
          </a:p>
          <a:p>
            <a:pPr lvl="1" eaLnBrk="1" hangingPunct="1"/>
            <a:r>
              <a:rPr lang="cs-CZ" sz="1800" dirty="0" smtClean="0"/>
              <a:t>v případě VS se jedná o </a:t>
            </a:r>
            <a:r>
              <a:rPr lang="cs-CZ" sz="1800" dirty="0" smtClean="0">
                <a:solidFill>
                  <a:srgbClr val="7030A0"/>
                </a:solidFill>
              </a:rPr>
              <a:t>správu </a:t>
            </a:r>
            <a:r>
              <a:rPr lang="cs-CZ" sz="1800" b="1" dirty="0" smtClean="0">
                <a:solidFill>
                  <a:srgbClr val="7030A0"/>
                </a:solidFill>
              </a:rPr>
              <a:t>ve veřejném zájmu                       </a:t>
            </a:r>
            <a:r>
              <a:rPr lang="cs-CZ" sz="1800" dirty="0" smtClean="0"/>
              <a:t>(často akcentovány </a:t>
            </a:r>
            <a:r>
              <a:rPr lang="cs-CZ" sz="1800" i="1" dirty="0" smtClean="0"/>
              <a:t>principy dobré správy</a:t>
            </a:r>
            <a:r>
              <a:rPr lang="cs-CZ" sz="1800" dirty="0" smtClean="0"/>
              <a:t>)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základní členění VS = </a:t>
            </a:r>
            <a:r>
              <a:rPr lang="cs-CZ" sz="1800" b="1" i="1" dirty="0" smtClean="0">
                <a:solidFill>
                  <a:srgbClr val="7030A0"/>
                </a:solidFill>
              </a:rPr>
              <a:t>státní správa</a:t>
            </a:r>
            <a:r>
              <a:rPr lang="cs-CZ" sz="1800" i="1" dirty="0" smtClean="0">
                <a:solidFill>
                  <a:srgbClr val="7030A0"/>
                </a:solidFill>
              </a:rPr>
              <a:t> </a:t>
            </a:r>
            <a:r>
              <a:rPr lang="cs-CZ" sz="1800" dirty="0" smtClean="0"/>
              <a:t>a </a:t>
            </a:r>
            <a:r>
              <a:rPr lang="cs-CZ" sz="1800" b="1" i="1" dirty="0" smtClean="0">
                <a:solidFill>
                  <a:srgbClr val="7030A0"/>
                </a:solidFill>
              </a:rPr>
              <a:t>samospráva</a:t>
            </a:r>
            <a:endParaRPr lang="cs-CZ" sz="1800" b="1" i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66423</TotalTime>
  <Words>831</Words>
  <Application>Microsoft Office PowerPoint</Application>
  <PresentationFormat>Předvádění na obrazovce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law_sablona_cz (1)</vt:lpstr>
      <vt:lpstr>Předmět a systém správního práva jako právního odvětví, věda správního práva a správní věda Teze přednášky SP I - 28. 2. 2019 </vt:lpstr>
      <vt:lpstr>Správní právo jako odvětví</vt:lpstr>
      <vt:lpstr>Předmět správního práva</vt:lpstr>
      <vt:lpstr>Metoda regulace správního práva</vt:lpstr>
      <vt:lpstr>Soudržnost norem správního práva</vt:lpstr>
      <vt:lpstr>Společenská opodstatněnost správního práva</vt:lpstr>
      <vt:lpstr>Systém správního práva</vt:lpstr>
      <vt:lpstr>Systém správního práva</vt:lpstr>
      <vt:lpstr>Pojem a charakteristika veřejné správy</vt:lpstr>
      <vt:lpstr>Pojem a charakteristika veřejné správy</vt:lpstr>
      <vt:lpstr>Pojem a charakteristika veřejné správy</vt:lpstr>
      <vt:lpstr>Vědecké přístupy ke SP a k VS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3284</cp:revision>
  <cp:lastPrinted>1601-01-01T00:00:00Z</cp:lastPrinted>
  <dcterms:created xsi:type="dcterms:W3CDTF">2016-03-09T14:49:29Z</dcterms:created>
  <dcterms:modified xsi:type="dcterms:W3CDTF">2019-03-11T13:29:27Z</dcterms:modified>
</cp:coreProperties>
</file>