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312" r:id="rId3"/>
    <p:sldId id="326" r:id="rId4"/>
    <p:sldId id="329" r:id="rId5"/>
    <p:sldId id="324" r:id="rId6"/>
    <p:sldId id="328" r:id="rId7"/>
    <p:sldId id="331" r:id="rId8"/>
    <p:sldId id="330" r:id="rId9"/>
    <p:sldId id="327" r:id="rId10"/>
    <p:sldId id="313" r:id="rId11"/>
    <p:sldId id="332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7D"/>
    <a:srgbClr val="96969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115" d="100"/>
          <a:sy n="115" d="100"/>
        </p:scale>
        <p:origin x="-516" y="-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D8FDCADA-16D0-41C3-AF00-7D3D91BC2C7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 smtClean="0"/>
              <a:t>Klepnutím lze upravit styly předlohy textu.</a:t>
            </a:r>
          </a:p>
          <a:p>
            <a:pPr lvl="1"/>
            <a:r>
              <a:rPr lang="cs-CZ" altLang="cs-CZ" noProof="0" smtClean="0"/>
              <a:t>Druhá úroveň</a:t>
            </a:r>
          </a:p>
          <a:p>
            <a:pPr lvl="2"/>
            <a:r>
              <a:rPr lang="cs-CZ" altLang="cs-CZ" noProof="0" smtClean="0"/>
              <a:t>Třetí úroveň</a:t>
            </a:r>
          </a:p>
          <a:p>
            <a:pPr lvl="3"/>
            <a:r>
              <a:rPr lang="cs-CZ" altLang="cs-CZ" noProof="0" smtClean="0"/>
              <a:t>Čtvrtá úroveň</a:t>
            </a:r>
          </a:p>
          <a:p>
            <a:pPr lvl="4"/>
            <a:r>
              <a:rPr lang="cs-CZ" altLang="cs-CZ" noProof="0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3EC9285-7B33-4451-B9CE-B049E550798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  <a:endParaRPr lang="cs-CZ" altLang="cs-CZ" noProof="0" dirty="0" smtClean="0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38CB6B4C-77EC-4913-A796-EA53E687CA7B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E8A67-CBAC-47AE-BEB7-FDBB46CD08B6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AD4BE-0CF8-4221-AF79-F717450800B5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283C86-B1C1-489A-966F-5E2D2BB78726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72ED4-E148-4B7C-907B-A6F9C43B7D2D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AB83F-68CC-4AAD-AE37-14866EABE858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ACC7A-C139-4416-B916-24D7A0698089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317447-9A49-4F73-A34B-4C420664FD3D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588E0F-95D4-459E-A6DC-4077F1FD7EB3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955E4A-B8D0-4A53-9FC9-603E94C458D7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D7D6C-2E04-4E11-ADF9-9FB154D1FAB4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8" y="1125538"/>
            <a:ext cx="80867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8" y="2017713"/>
            <a:ext cx="808196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275" y="6248400"/>
            <a:ext cx="6305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77C31340-C70E-49D5-AC92-087AA5E9DF25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58000" y="6248400"/>
            <a:ext cx="1833563" cy="457200"/>
          </a:xfrm>
        </p:spPr>
        <p:txBody>
          <a:bodyPr/>
          <a:lstStyle/>
          <a:p>
            <a:pPr>
              <a:defRPr/>
            </a:pPr>
            <a:fld id="{4B287E6C-715C-448C-8C7E-71112E173EAB}" type="slidenum">
              <a:rPr lang="cs-CZ" altLang="cs-CZ"/>
              <a:pPr>
                <a:defRPr/>
              </a:pPr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2675" y="2565400"/>
            <a:ext cx="7518400" cy="26638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400" dirty="0" smtClean="0">
                <a:solidFill>
                  <a:srgbClr val="7030A0"/>
                </a:solidFill>
              </a:rPr>
              <a:t>Vláda jako vrcholný orgán moci výkonné, ministerstva a jiné ústřední správní úřady, územně dekoncentrované orgány státní správy</a:t>
            </a:r>
            <a:r>
              <a:rPr lang="cs-CZ" altLang="cs-CZ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cs-CZ" altLang="cs-CZ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Teze přednášky</a:t>
            </a:r>
            <a:r>
              <a:rPr lang="cs-CZ" altLang="cs-CZ" sz="2400" dirty="0" smtClean="0">
                <a:solidFill>
                  <a:srgbClr val="7030A0"/>
                </a:solidFill>
              </a:rPr>
              <a:t/>
            </a:r>
            <a:br>
              <a:rPr lang="cs-CZ" altLang="cs-CZ" sz="2400" dirty="0" smtClean="0">
                <a:solidFill>
                  <a:srgbClr val="7030A0"/>
                </a:solidFill>
              </a:rPr>
            </a:br>
            <a:r>
              <a:rPr lang="cs-CZ" altLang="cs-CZ" sz="2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 I - 28. 3. 2019 </a:t>
            </a:r>
            <a:endParaRPr lang="cs-CZ" altLang="cs-CZ" sz="20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solidFill>
                  <a:srgbClr val="7030A0"/>
                </a:solidFill>
              </a:rPr>
              <a:t>Územně </a:t>
            </a:r>
            <a:r>
              <a:rPr lang="cs-CZ" altLang="cs-CZ" dirty="0" smtClean="0">
                <a:solidFill>
                  <a:srgbClr val="7030A0"/>
                </a:solidFill>
              </a:rPr>
              <a:t>dekoncentrované orgány státní správy</a:t>
            </a:r>
            <a:endParaRPr lang="cs-CZ" dirty="0" smtClean="0">
              <a:solidFill>
                <a:srgbClr val="7030A0"/>
              </a:solidFill>
            </a:endParaRP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>
                <a:solidFill>
                  <a:srgbClr val="C00000"/>
                </a:solidFill>
              </a:rPr>
              <a:t>specializované orgány</a:t>
            </a:r>
            <a:r>
              <a:rPr lang="cs-CZ" sz="1800" dirty="0" smtClean="0"/>
              <a:t>, které  působí </a:t>
            </a:r>
            <a:r>
              <a:rPr lang="cs-CZ" sz="1800" dirty="0" smtClean="0">
                <a:solidFill>
                  <a:srgbClr val="C00000"/>
                </a:solidFill>
              </a:rPr>
              <a:t>v jednotlivých územních jednotkách </a:t>
            </a:r>
            <a:r>
              <a:rPr lang="cs-CZ" sz="1800" dirty="0" smtClean="0"/>
              <a:t>územní organizace státu na základě ustanovení zvláštních zákonů</a:t>
            </a:r>
          </a:p>
          <a:p>
            <a:pPr lvl="1" eaLnBrk="1" hangingPunct="1"/>
            <a:r>
              <a:rPr lang="cs-CZ" sz="1800" dirty="0" smtClean="0"/>
              <a:t>specializují </a:t>
            </a:r>
            <a:r>
              <a:rPr lang="cs-CZ" sz="1800" dirty="0" smtClean="0">
                <a:solidFill>
                  <a:srgbClr val="00287D"/>
                </a:solidFill>
              </a:rPr>
              <a:t>jen na některý úsek státní správy </a:t>
            </a:r>
            <a:r>
              <a:rPr lang="cs-CZ" sz="1800" dirty="0" smtClean="0"/>
              <a:t>nebo část takového úseku, či jen některé činnosti, případně na zvláštní funkci výkonu státní správy (např. na inspekci</a:t>
            </a:r>
            <a:r>
              <a:rPr lang="cs-CZ" sz="1800" dirty="0" smtClean="0"/>
              <a:t>)</a:t>
            </a:r>
          </a:p>
          <a:p>
            <a:pPr lvl="1" eaLnBrk="1" hangingPunct="1"/>
            <a:r>
              <a:rPr lang="cs-CZ" sz="1800" dirty="0" smtClean="0"/>
              <a:t>vždy </a:t>
            </a:r>
            <a:r>
              <a:rPr lang="cs-CZ" sz="1800" dirty="0" smtClean="0"/>
              <a:t>se však </a:t>
            </a:r>
            <a:r>
              <a:rPr lang="cs-CZ" sz="1800" dirty="0" smtClean="0">
                <a:solidFill>
                  <a:srgbClr val="00287D"/>
                </a:solidFill>
              </a:rPr>
              <a:t>nekryjí s územním členěním státu </a:t>
            </a:r>
            <a:r>
              <a:rPr lang="cs-CZ" sz="1800" dirty="0" smtClean="0"/>
              <a:t>(kraje, okresy, obce</a:t>
            </a:r>
            <a:r>
              <a:rPr lang="cs-CZ" sz="1800" dirty="0" smtClean="0"/>
              <a:t>)</a:t>
            </a:r>
          </a:p>
          <a:p>
            <a:pPr eaLnBrk="1" hangingPunct="1"/>
            <a:r>
              <a:rPr lang="cs-CZ" sz="1800" dirty="0" smtClean="0"/>
              <a:t>zpravidla </a:t>
            </a:r>
            <a:r>
              <a:rPr lang="cs-CZ" sz="1800" dirty="0" smtClean="0">
                <a:solidFill>
                  <a:srgbClr val="00287D"/>
                </a:solidFill>
              </a:rPr>
              <a:t>přímo </a:t>
            </a:r>
            <a:r>
              <a:rPr lang="cs-CZ" sz="1800" dirty="0" smtClean="0">
                <a:solidFill>
                  <a:srgbClr val="00287D"/>
                </a:solidFill>
              </a:rPr>
              <a:t>odvozované </a:t>
            </a:r>
            <a:r>
              <a:rPr lang="cs-CZ" sz="1800" dirty="0" smtClean="0"/>
              <a:t>od některých ústředních orgánů státní </a:t>
            </a:r>
            <a:r>
              <a:rPr lang="cs-CZ" sz="1800" dirty="0" smtClean="0"/>
              <a:t>správy</a:t>
            </a:r>
            <a:endParaRPr lang="cs-CZ" sz="1800" b="1" dirty="0" smtClean="0"/>
          </a:p>
          <a:p>
            <a:endParaRPr lang="cs-CZ" sz="1800" dirty="0" smtClean="0"/>
          </a:p>
          <a:p>
            <a:r>
              <a:rPr lang="cs-CZ" sz="1800" b="1" dirty="0" smtClean="0">
                <a:solidFill>
                  <a:srgbClr val="7030A0"/>
                </a:solidFill>
              </a:rPr>
              <a:t>důvod pro </a:t>
            </a:r>
            <a:r>
              <a:rPr lang="cs-CZ" sz="1800" b="1" dirty="0" smtClean="0">
                <a:solidFill>
                  <a:srgbClr val="7030A0"/>
                </a:solidFill>
              </a:rPr>
              <a:t>zřízení = </a:t>
            </a:r>
          </a:p>
          <a:p>
            <a:pPr lvl="1"/>
            <a:r>
              <a:rPr lang="cs-CZ" sz="1800" dirty="0" smtClean="0"/>
              <a:t>v </a:t>
            </a:r>
            <a:r>
              <a:rPr lang="cs-CZ" sz="1800" dirty="0" smtClean="0"/>
              <a:t>případech, kdy vzhledem k jejich úzce specializovaně pojaté působnosti by ji </a:t>
            </a:r>
            <a:r>
              <a:rPr lang="cs-CZ" sz="1800" dirty="0" smtClean="0">
                <a:solidFill>
                  <a:srgbClr val="00287D"/>
                </a:solidFill>
              </a:rPr>
              <a:t>nebylo </a:t>
            </a:r>
            <a:r>
              <a:rPr lang="cs-CZ" sz="1800" dirty="0" smtClean="0">
                <a:solidFill>
                  <a:srgbClr val="00287D"/>
                </a:solidFill>
              </a:rPr>
              <a:t>možné </a:t>
            </a:r>
            <a:r>
              <a:rPr lang="cs-CZ" sz="1800" dirty="0" smtClean="0">
                <a:solidFill>
                  <a:srgbClr val="00287D"/>
                </a:solidFill>
              </a:rPr>
              <a:t>vykonávat orgány obcí či krajů</a:t>
            </a:r>
            <a:r>
              <a:rPr lang="cs-CZ" sz="1800" dirty="0" smtClean="0"/>
              <a:t>, jako orgány s všeobecnou </a:t>
            </a:r>
            <a:r>
              <a:rPr lang="cs-CZ" sz="1800" dirty="0" smtClean="0"/>
              <a:t>působností</a:t>
            </a:r>
          </a:p>
          <a:p>
            <a:pPr lvl="1"/>
            <a:r>
              <a:rPr lang="cs-CZ" sz="1800" dirty="0" smtClean="0"/>
              <a:t>a </a:t>
            </a:r>
            <a:r>
              <a:rPr lang="cs-CZ" sz="1800" dirty="0" smtClean="0"/>
              <a:t>kdy ji současně </a:t>
            </a:r>
            <a:r>
              <a:rPr lang="cs-CZ" sz="1800" dirty="0" smtClean="0">
                <a:solidFill>
                  <a:srgbClr val="00287D"/>
                </a:solidFill>
              </a:rPr>
              <a:t>není možné vykonávat samotnými ústředními orgány </a:t>
            </a:r>
            <a:r>
              <a:rPr lang="cs-CZ" sz="1800" dirty="0" smtClean="0"/>
              <a:t>státní správy v </a:t>
            </a:r>
            <a:r>
              <a:rPr lang="cs-CZ" sz="1800" dirty="0" smtClean="0"/>
              <a:t>centru</a:t>
            </a:r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Správní právo 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8F0757-7629-484D-8FA8-3A48990495DD}" type="slidenum">
              <a:rPr lang="cs-CZ" altLang="cs-CZ" smtClean="0"/>
              <a:pPr>
                <a:defRPr/>
              </a:pPr>
              <a:t>10</a:t>
            </a:fld>
            <a:endParaRPr lang="cs-CZ" alt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solidFill>
                  <a:srgbClr val="7030A0"/>
                </a:solidFill>
              </a:rPr>
              <a:t>Územně </a:t>
            </a:r>
            <a:r>
              <a:rPr lang="cs-CZ" altLang="cs-CZ" dirty="0" smtClean="0">
                <a:solidFill>
                  <a:srgbClr val="7030A0"/>
                </a:solidFill>
              </a:rPr>
              <a:t>dekoncentrované orgány státní správy</a:t>
            </a:r>
            <a:endParaRPr lang="cs-CZ" dirty="0" smtClean="0">
              <a:solidFill>
                <a:srgbClr val="7030A0"/>
              </a:solidFill>
            </a:endParaRP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dirty="0" smtClean="0">
                <a:solidFill>
                  <a:srgbClr val="C00000"/>
                </a:solidFill>
              </a:rPr>
              <a:t>jedná </a:t>
            </a:r>
            <a:r>
              <a:rPr lang="cs-CZ" sz="1800" dirty="0" smtClean="0">
                <a:solidFill>
                  <a:srgbClr val="C00000"/>
                </a:solidFill>
              </a:rPr>
              <a:t>se např. </a:t>
            </a:r>
            <a:r>
              <a:rPr lang="cs-CZ" sz="1800" dirty="0" smtClean="0">
                <a:solidFill>
                  <a:srgbClr val="C00000"/>
                </a:solidFill>
              </a:rPr>
              <a:t>o: </a:t>
            </a:r>
          </a:p>
          <a:p>
            <a:pPr lvl="1" eaLnBrk="1" hangingPunct="1"/>
            <a:r>
              <a:rPr lang="cs-CZ" sz="1400" i="1" dirty="0" smtClean="0">
                <a:solidFill>
                  <a:srgbClr val="00287D"/>
                </a:solidFill>
              </a:rPr>
              <a:t>krajské </a:t>
            </a:r>
            <a:r>
              <a:rPr lang="cs-CZ" sz="1400" i="1" dirty="0" smtClean="0">
                <a:solidFill>
                  <a:srgbClr val="00287D"/>
                </a:solidFill>
              </a:rPr>
              <a:t>ředitelství policie  (zákon č. 273/2008 Sb.)</a:t>
            </a:r>
          </a:p>
          <a:p>
            <a:pPr lvl="1" eaLnBrk="1" hangingPunct="1"/>
            <a:r>
              <a:rPr lang="cs-CZ" sz="1400" i="1" dirty="0" smtClean="0">
                <a:solidFill>
                  <a:srgbClr val="00287D"/>
                </a:solidFill>
              </a:rPr>
              <a:t>zeměměřické a katastrální inspektoráty (7 </a:t>
            </a:r>
            <a:r>
              <a:rPr lang="cs-CZ" sz="1400" i="1" dirty="0" smtClean="0">
                <a:solidFill>
                  <a:srgbClr val="00287D"/>
                </a:solidFill>
              </a:rPr>
              <a:t>obvodů) a KÚ pro </a:t>
            </a:r>
            <a:r>
              <a:rPr lang="cs-CZ" sz="1400" i="1" dirty="0" smtClean="0">
                <a:solidFill>
                  <a:srgbClr val="00287D"/>
                </a:solidFill>
              </a:rPr>
              <a:t>jednotlivé kraje (zákon č. 359/1992 Sb.)</a:t>
            </a:r>
          </a:p>
          <a:p>
            <a:pPr lvl="1" eaLnBrk="1" hangingPunct="1"/>
            <a:r>
              <a:rPr lang="cs-CZ" sz="1400" i="1" dirty="0" smtClean="0">
                <a:solidFill>
                  <a:srgbClr val="00287D"/>
                </a:solidFill>
              </a:rPr>
              <a:t>územní </a:t>
            </a:r>
            <a:r>
              <a:rPr lang="cs-CZ" sz="1400" i="1" dirty="0" smtClean="0">
                <a:solidFill>
                  <a:srgbClr val="00287D"/>
                </a:solidFill>
              </a:rPr>
              <a:t>inspektoráty České </a:t>
            </a:r>
            <a:r>
              <a:rPr lang="cs-CZ" sz="1400" i="1" dirty="0" smtClean="0">
                <a:solidFill>
                  <a:srgbClr val="00287D"/>
                </a:solidFill>
              </a:rPr>
              <a:t>obchodní inspekce  - 7 obvodů (zákon č. 64/1986 Sb.)</a:t>
            </a:r>
          </a:p>
          <a:p>
            <a:pPr lvl="1" eaLnBrk="1" hangingPunct="1"/>
            <a:r>
              <a:rPr lang="cs-CZ" sz="1400" i="1" dirty="0" smtClean="0">
                <a:solidFill>
                  <a:srgbClr val="00287D"/>
                </a:solidFill>
              </a:rPr>
              <a:t>krajské </a:t>
            </a:r>
            <a:r>
              <a:rPr lang="cs-CZ" sz="1400" i="1" dirty="0" smtClean="0">
                <a:solidFill>
                  <a:srgbClr val="00287D"/>
                </a:solidFill>
              </a:rPr>
              <a:t>veterinární správy (zákon č. 166/1999 Sb.) </a:t>
            </a:r>
          </a:p>
          <a:p>
            <a:pPr lvl="1" eaLnBrk="1" hangingPunct="1"/>
            <a:r>
              <a:rPr lang="cs-CZ" sz="1400" i="1" dirty="0" smtClean="0">
                <a:solidFill>
                  <a:srgbClr val="00287D"/>
                </a:solidFill>
              </a:rPr>
              <a:t>krajské hygienické stanice, s územními pracovišti (zákon č. 258/2000 Sb.),</a:t>
            </a:r>
          </a:p>
          <a:p>
            <a:pPr lvl="1" eaLnBrk="1" hangingPunct="1"/>
            <a:r>
              <a:rPr lang="cs-CZ" sz="1400" i="1" dirty="0" smtClean="0">
                <a:solidFill>
                  <a:srgbClr val="00287D"/>
                </a:solidFill>
              </a:rPr>
              <a:t>oblastní inspektoráty práce (</a:t>
            </a:r>
            <a:r>
              <a:rPr lang="cs-CZ" sz="1400" i="1" dirty="0" smtClean="0">
                <a:solidFill>
                  <a:srgbClr val="00287D"/>
                </a:solidFill>
              </a:rPr>
              <a:t>8 obvodů) </a:t>
            </a:r>
            <a:r>
              <a:rPr lang="cs-CZ" sz="1400" i="1" dirty="0" smtClean="0">
                <a:solidFill>
                  <a:srgbClr val="00287D"/>
                </a:solidFill>
              </a:rPr>
              <a:t>- navazují na Státní úřad inspekce práce (zákon č. 251/2005 Sb.),</a:t>
            </a:r>
          </a:p>
          <a:p>
            <a:pPr lvl="1" eaLnBrk="1" hangingPunct="1"/>
            <a:r>
              <a:rPr lang="cs-CZ" sz="1400" i="1" dirty="0" smtClean="0">
                <a:solidFill>
                  <a:srgbClr val="00287D"/>
                </a:solidFill>
              </a:rPr>
              <a:t>obvodní báňské úřady </a:t>
            </a:r>
            <a:r>
              <a:rPr lang="cs-CZ" sz="1400" i="1" dirty="0" smtClean="0">
                <a:solidFill>
                  <a:srgbClr val="00287D"/>
                </a:solidFill>
              </a:rPr>
              <a:t>(9 obvodů) </a:t>
            </a:r>
            <a:r>
              <a:rPr lang="cs-CZ" sz="1400" i="1" dirty="0" smtClean="0">
                <a:solidFill>
                  <a:srgbClr val="00287D"/>
                </a:solidFill>
              </a:rPr>
              <a:t>- navazují na Český báňský úřad (zákon č. 61/1988 Sb.),</a:t>
            </a:r>
          </a:p>
          <a:p>
            <a:pPr lvl="1" eaLnBrk="1" hangingPunct="1"/>
            <a:r>
              <a:rPr lang="cs-CZ" sz="1400" i="1" dirty="0" smtClean="0">
                <a:solidFill>
                  <a:srgbClr val="00287D"/>
                </a:solidFill>
              </a:rPr>
              <a:t>Generální ředitelství cel, celní úřady (zákon č. 17/2012 Sb.),</a:t>
            </a:r>
          </a:p>
          <a:p>
            <a:pPr lvl="1" eaLnBrk="1" hangingPunct="1"/>
            <a:r>
              <a:rPr lang="cs-CZ" sz="1400" i="1" dirty="0" smtClean="0">
                <a:solidFill>
                  <a:srgbClr val="00287D"/>
                </a:solidFill>
              </a:rPr>
              <a:t>okresní správy sociálního zabezpečení (zákon č. 582/1991 Sb.),</a:t>
            </a:r>
          </a:p>
          <a:p>
            <a:pPr lvl="1" eaLnBrk="1" hangingPunct="1"/>
            <a:r>
              <a:rPr lang="cs-CZ" sz="1400" i="1" dirty="0" smtClean="0">
                <a:solidFill>
                  <a:srgbClr val="00287D"/>
                </a:solidFill>
              </a:rPr>
              <a:t>generální </a:t>
            </a:r>
            <a:r>
              <a:rPr lang="cs-CZ" sz="1400" i="1" dirty="0" smtClean="0">
                <a:solidFill>
                  <a:srgbClr val="00287D"/>
                </a:solidFill>
              </a:rPr>
              <a:t>finanční ředitelství, odvolací finanční ředitelství a </a:t>
            </a:r>
            <a:r>
              <a:rPr lang="cs-CZ" sz="1400" i="1" dirty="0" smtClean="0">
                <a:solidFill>
                  <a:srgbClr val="00287D"/>
                </a:solidFill>
              </a:rPr>
              <a:t>FÚ (zákon </a:t>
            </a:r>
            <a:r>
              <a:rPr lang="cs-CZ" sz="1400" i="1" dirty="0" smtClean="0">
                <a:solidFill>
                  <a:srgbClr val="00287D"/>
                </a:solidFill>
              </a:rPr>
              <a:t>č. 456/2011 Sb.) </a:t>
            </a:r>
            <a:endParaRPr lang="cs-CZ" sz="1400" i="1" dirty="0" smtClean="0">
              <a:solidFill>
                <a:srgbClr val="00287D"/>
              </a:solidFill>
            </a:endParaRPr>
          </a:p>
          <a:p>
            <a:pPr eaLnBrk="1" hangingPunct="1"/>
            <a:endParaRPr lang="cs-CZ" sz="1800" i="1" dirty="0" smtClean="0">
              <a:solidFill>
                <a:srgbClr val="00287D"/>
              </a:solidFill>
            </a:endParaRPr>
          </a:p>
          <a:p>
            <a:pPr eaLnBrk="1" hangingPunct="1"/>
            <a:r>
              <a:rPr lang="cs-CZ" sz="1800" dirty="0" smtClean="0"/>
              <a:t>aktuálně </a:t>
            </a:r>
            <a:r>
              <a:rPr lang="cs-CZ" sz="1800" dirty="0" smtClean="0"/>
              <a:t>zvažováno </a:t>
            </a:r>
            <a:r>
              <a:rPr lang="cs-CZ" sz="1800" smtClean="0"/>
              <a:t>např. převedení </a:t>
            </a:r>
            <a:r>
              <a:rPr lang="cs-CZ" sz="1800" dirty="0" smtClean="0"/>
              <a:t>stavebních úřadů do tohoto </a:t>
            </a:r>
            <a:r>
              <a:rPr lang="cs-CZ" sz="1800" dirty="0" smtClean="0"/>
              <a:t>modelu</a:t>
            </a:r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Správní právo 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8F0757-7629-484D-8FA8-3A48990495DD}" type="slidenum">
              <a:rPr lang="cs-CZ" altLang="cs-CZ" smtClean="0"/>
              <a:pPr>
                <a:defRPr/>
              </a:pPr>
              <a:t>11</a:t>
            </a:fld>
            <a:endParaRPr lang="cs-CZ" alt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7030A0"/>
                </a:solidFill>
              </a:rPr>
              <a:t>Organizační subsystémy VS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i="1" u="sng" dirty="0" smtClean="0">
                <a:solidFill>
                  <a:srgbClr val="00287D"/>
                </a:solidFill>
              </a:rPr>
              <a:t>ústřední orgány </a:t>
            </a:r>
            <a:r>
              <a:rPr lang="cs-CZ" sz="1800" b="1" i="1" u="sng" dirty="0" smtClean="0">
                <a:solidFill>
                  <a:srgbClr val="00287D"/>
                </a:solidFill>
              </a:rPr>
              <a:t>státní správy</a:t>
            </a:r>
            <a:endParaRPr lang="cs-CZ" sz="1800" b="1" i="1" u="sng" dirty="0" smtClean="0">
              <a:solidFill>
                <a:srgbClr val="00287D"/>
              </a:solidFill>
            </a:endParaRPr>
          </a:p>
          <a:p>
            <a:pPr lvl="1" eaLnBrk="1" hangingPunct="1"/>
            <a:r>
              <a:rPr lang="cs-CZ" sz="1800" dirty="0" smtClean="0"/>
              <a:t>= vláda, ministerstva a jiné ústřední orgány státní správy</a:t>
            </a:r>
          </a:p>
          <a:p>
            <a:pPr eaLnBrk="1" hangingPunct="1"/>
            <a:r>
              <a:rPr lang="cs-CZ" sz="1800" b="1" i="1" u="sng" dirty="0" smtClean="0">
                <a:solidFill>
                  <a:srgbClr val="00287D"/>
                </a:solidFill>
              </a:rPr>
              <a:t>územně dekoncentrované orgány </a:t>
            </a:r>
            <a:r>
              <a:rPr lang="cs-CZ" sz="1800" b="1" i="1" u="sng" dirty="0" smtClean="0">
                <a:solidFill>
                  <a:srgbClr val="00287D"/>
                </a:solidFill>
              </a:rPr>
              <a:t>státní správy</a:t>
            </a:r>
            <a:endParaRPr lang="cs-CZ" sz="1800" b="1" i="1" u="sng" dirty="0" smtClean="0">
              <a:solidFill>
                <a:srgbClr val="00287D"/>
              </a:solidFill>
            </a:endParaRPr>
          </a:p>
          <a:p>
            <a:pPr lvl="1" eaLnBrk="1" hangingPunct="1"/>
            <a:r>
              <a:rPr lang="cs-CZ" sz="1800" dirty="0" smtClean="0"/>
              <a:t>přímo odvozené od některých ústředních orgánů státní správy</a:t>
            </a:r>
          </a:p>
          <a:p>
            <a:pPr lvl="1" eaLnBrk="1" hangingPunct="1"/>
            <a:r>
              <a:rPr lang="cs-CZ" sz="1800" dirty="0" smtClean="0"/>
              <a:t>specializovaná působnost (kterou by nebylo možné vykonávat v přenesené působnosti)</a:t>
            </a:r>
            <a:endParaRPr lang="cs-CZ" sz="1800" b="1" i="1" dirty="0" smtClean="0"/>
          </a:p>
          <a:p>
            <a:pPr eaLnBrk="1" hangingPunct="1"/>
            <a:r>
              <a:rPr lang="cs-CZ" sz="1800" b="1" i="1" dirty="0" smtClean="0">
                <a:solidFill>
                  <a:srgbClr val="00287D"/>
                </a:solidFill>
              </a:rPr>
              <a:t>územní orgány VS s všeobecnou působností</a:t>
            </a:r>
          </a:p>
          <a:p>
            <a:pPr lvl="1" eaLnBrk="1" hangingPunct="1"/>
            <a:r>
              <a:rPr lang="cs-CZ" sz="1800" dirty="0" smtClean="0"/>
              <a:t>územní samosprávné celky (obce a kraje)</a:t>
            </a:r>
          </a:p>
          <a:p>
            <a:pPr lvl="1" eaLnBrk="1" hangingPunct="1"/>
            <a:r>
              <a:rPr lang="cs-CZ" sz="1800" dirty="0" smtClean="0"/>
              <a:t>samostatná a přenesená působnost</a:t>
            </a:r>
            <a:endParaRPr lang="cs-CZ" sz="1800" i="1" dirty="0" smtClean="0">
              <a:solidFill>
                <a:srgbClr val="00287D"/>
              </a:solidFill>
            </a:endParaRPr>
          </a:p>
          <a:p>
            <a:pPr eaLnBrk="1" hangingPunct="1"/>
            <a:r>
              <a:rPr lang="cs-CZ" sz="1800" b="1" i="1" dirty="0" smtClean="0">
                <a:solidFill>
                  <a:srgbClr val="00287D"/>
                </a:solidFill>
              </a:rPr>
              <a:t>orgány (subjekty) zájmové samosprávy</a:t>
            </a:r>
          </a:p>
          <a:p>
            <a:pPr lvl="1" eaLnBrk="1" hangingPunct="1"/>
            <a:r>
              <a:rPr lang="cs-CZ" sz="1800" dirty="0" smtClean="0"/>
              <a:t>obdoba územní samosprávy, ale nikoli na územním principu</a:t>
            </a:r>
          </a:p>
          <a:p>
            <a:pPr eaLnBrk="1" hangingPunct="1"/>
            <a:endParaRPr lang="cs-CZ" sz="1800" dirty="0" smtClean="0">
              <a:solidFill>
                <a:srgbClr val="C00000"/>
              </a:solidFill>
            </a:endParaRPr>
          </a:p>
          <a:p>
            <a:pPr lvl="1" eaLnBrk="1" hangingPunct="1"/>
            <a:endParaRPr lang="cs-CZ" sz="1800" b="1" dirty="0" smtClean="0">
              <a:solidFill>
                <a:srgbClr val="7030A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Správní právo 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8F0757-7629-484D-8FA8-3A48990495DD}" type="slidenum">
              <a:rPr lang="cs-CZ" altLang="cs-CZ" smtClean="0"/>
              <a:pPr>
                <a:defRPr/>
              </a:pPr>
              <a:t>2</a:t>
            </a:fld>
            <a:endParaRPr lang="cs-CZ" alt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7030A0"/>
                </a:solidFill>
              </a:rPr>
              <a:t>Vláda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dirty="0" smtClean="0"/>
              <a:t>= </a:t>
            </a:r>
            <a:r>
              <a:rPr lang="cs-CZ" sz="1800" b="1" dirty="0" smtClean="0">
                <a:solidFill>
                  <a:srgbClr val="C00000"/>
                </a:solidFill>
              </a:rPr>
              <a:t>vrcholný orgán výkonné moci </a:t>
            </a:r>
            <a:r>
              <a:rPr lang="cs-CZ" sz="1800" dirty="0" smtClean="0"/>
              <a:t>(čl. 67 odst. 1 Ústavy)</a:t>
            </a:r>
          </a:p>
          <a:p>
            <a:pPr lvl="1" eaLnBrk="1" hangingPunct="1"/>
            <a:r>
              <a:rPr lang="cs-CZ" sz="1800" dirty="0" smtClean="0"/>
              <a:t>vrcholný koncepčním a řídící orgán státní správy</a:t>
            </a:r>
          </a:p>
          <a:p>
            <a:pPr lvl="1" eaLnBrk="1" hangingPunct="1"/>
            <a:r>
              <a:rPr lang="cs-CZ" sz="1800" dirty="0" smtClean="0"/>
              <a:t>řídí, kontroluje a sjednocuje činnost ministerstev</a:t>
            </a:r>
          </a:p>
          <a:p>
            <a:pPr lvl="1" eaLnBrk="1" hangingPunct="1"/>
            <a:r>
              <a:rPr lang="cs-CZ" sz="1800" dirty="0" smtClean="0"/>
              <a:t>disponuje tzv. </a:t>
            </a:r>
            <a:r>
              <a:rPr lang="cs-CZ" sz="1800" i="1" dirty="0" smtClean="0">
                <a:solidFill>
                  <a:srgbClr val="00287D"/>
                </a:solidFill>
              </a:rPr>
              <a:t>všeobecnou působností </a:t>
            </a:r>
          </a:p>
          <a:p>
            <a:pPr eaLnBrk="1" hangingPunct="1"/>
            <a:r>
              <a:rPr lang="cs-CZ" sz="1800" b="1" dirty="0" smtClean="0">
                <a:solidFill>
                  <a:srgbClr val="C00000"/>
                </a:solidFill>
              </a:rPr>
              <a:t>kolegiální orgán </a:t>
            </a:r>
            <a:r>
              <a:rPr lang="cs-CZ" sz="1800" dirty="0" smtClean="0"/>
              <a:t>(čl. 67 odst. 2 Ústavy), složení: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předseda („premiér“)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místopředsedové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ministři</a:t>
            </a:r>
          </a:p>
          <a:p>
            <a:pPr lvl="1" eaLnBrk="1" hangingPunct="1"/>
            <a:endParaRPr lang="cs-CZ" sz="1800" dirty="0" smtClean="0"/>
          </a:p>
          <a:p>
            <a:pPr eaLnBrk="1" hangingPunct="1"/>
            <a:r>
              <a:rPr lang="cs-CZ" sz="1800" dirty="0" smtClean="0"/>
              <a:t>odborné, organizační a technické zabezpečení činnosti vlády zajišťuje   </a:t>
            </a:r>
            <a:r>
              <a:rPr lang="cs-CZ" sz="1800" i="1" dirty="0" smtClean="0">
                <a:solidFill>
                  <a:srgbClr val="00287D"/>
                </a:solidFill>
              </a:rPr>
              <a:t>Úřad vlády ČR</a:t>
            </a:r>
          </a:p>
          <a:p>
            <a:pPr eaLnBrk="1" hangingPunct="1"/>
            <a:r>
              <a:rPr lang="cs-CZ" sz="1800" dirty="0" smtClean="0"/>
              <a:t>poradní </a:t>
            </a:r>
            <a:r>
              <a:rPr lang="cs-CZ" sz="1800" dirty="0" smtClean="0"/>
              <a:t>orgány: </a:t>
            </a:r>
            <a:r>
              <a:rPr lang="cs-CZ" sz="1800" i="1" dirty="0" smtClean="0">
                <a:solidFill>
                  <a:srgbClr val="00287D"/>
                </a:solidFill>
              </a:rPr>
              <a:t>Legislativní rada </a:t>
            </a:r>
            <a:r>
              <a:rPr lang="cs-CZ" sz="1800" dirty="0" smtClean="0"/>
              <a:t>a </a:t>
            </a:r>
            <a:r>
              <a:rPr lang="cs-CZ" sz="1800" i="1" dirty="0" smtClean="0">
                <a:solidFill>
                  <a:srgbClr val="00287D"/>
                </a:solidFill>
              </a:rPr>
              <a:t>Rada hospodářské a sociální dohody </a:t>
            </a:r>
            <a:r>
              <a:rPr lang="cs-CZ" sz="1800" dirty="0" smtClean="0"/>
              <a:t>(tzv. </a:t>
            </a:r>
            <a:r>
              <a:rPr lang="cs-CZ" sz="1800" dirty="0" err="1" smtClean="0"/>
              <a:t>tripartitiní</a:t>
            </a:r>
            <a:r>
              <a:rPr lang="cs-CZ" sz="1800" dirty="0" smtClean="0"/>
              <a:t> orgán)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Správní právo 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8F0757-7629-484D-8FA8-3A48990495DD}" type="slidenum">
              <a:rPr lang="cs-CZ" altLang="cs-CZ" smtClean="0"/>
              <a:pPr>
                <a:defRPr/>
              </a:pPr>
              <a:t>3</a:t>
            </a:fld>
            <a:endParaRPr lang="cs-CZ" alt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Ministerstva a jiné ústřední správní úřady</a:t>
            </a:r>
            <a:endParaRPr lang="cs-CZ" dirty="0" smtClean="0">
              <a:solidFill>
                <a:srgbClr val="7030A0"/>
              </a:solidFill>
            </a:endParaRP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dirty="0" smtClean="0">
                <a:solidFill>
                  <a:srgbClr val="C00000"/>
                </a:solidFill>
              </a:rPr>
              <a:t>čl. 79 odst. 1 Ústavy</a:t>
            </a:r>
            <a:r>
              <a:rPr lang="cs-CZ" sz="1800" dirty="0" smtClean="0"/>
              <a:t>: </a:t>
            </a:r>
            <a:r>
              <a:rPr lang="cs-CZ" sz="1800" i="1" dirty="0" smtClean="0"/>
              <a:t>Ministerstva </a:t>
            </a:r>
            <a:r>
              <a:rPr lang="cs-CZ" sz="1800" i="1" dirty="0" smtClean="0"/>
              <a:t>a jiné správní úřady lze zřídit a jejich působnost stanovit pouze zákonem</a:t>
            </a:r>
            <a:r>
              <a:rPr lang="cs-CZ" sz="1800" i="1" dirty="0" smtClean="0"/>
              <a:t>.</a:t>
            </a:r>
            <a:endParaRPr lang="cs-CZ" sz="1800" dirty="0" smtClean="0"/>
          </a:p>
          <a:p>
            <a:pPr lvl="1" eaLnBrk="1" hangingPunct="1"/>
            <a:r>
              <a:rPr lang="cs-CZ" sz="1800" dirty="0" smtClean="0"/>
              <a:t>zejména tzv</a:t>
            </a:r>
            <a:r>
              <a:rPr lang="cs-CZ" sz="1800" dirty="0" smtClean="0"/>
              <a:t>. </a:t>
            </a:r>
            <a:r>
              <a:rPr lang="cs-CZ" sz="1800" i="1" dirty="0" smtClean="0">
                <a:solidFill>
                  <a:srgbClr val="00287D"/>
                </a:solidFill>
              </a:rPr>
              <a:t>kompetenční zákon </a:t>
            </a:r>
            <a:r>
              <a:rPr lang="cs-CZ" sz="1800" dirty="0" smtClean="0"/>
              <a:t>(zákon </a:t>
            </a:r>
            <a:r>
              <a:rPr lang="cs-CZ" sz="1800" dirty="0" smtClean="0"/>
              <a:t>č. 2/1969 Sb., </a:t>
            </a:r>
            <a:r>
              <a:rPr lang="cs-CZ" sz="1800" dirty="0" smtClean="0"/>
              <a:t>o </a:t>
            </a:r>
            <a:r>
              <a:rPr lang="cs-CZ" sz="1800" dirty="0" smtClean="0"/>
              <a:t>zřízení ministerstev a jiných ústředních </a:t>
            </a:r>
            <a:r>
              <a:rPr lang="cs-CZ" sz="1800" dirty="0" smtClean="0"/>
              <a:t>orgánů státní správy)</a:t>
            </a:r>
            <a:endParaRPr lang="cs-CZ" sz="1800" dirty="0" smtClean="0"/>
          </a:p>
          <a:p>
            <a:pPr eaLnBrk="1" hangingPunct="1"/>
            <a:endParaRPr lang="cs-CZ" sz="1800" dirty="0" smtClean="0"/>
          </a:p>
          <a:p>
            <a:pPr eaLnBrk="1" hangingPunct="1"/>
            <a:r>
              <a:rPr lang="cs-CZ" sz="1800" b="1" dirty="0" smtClean="0">
                <a:solidFill>
                  <a:srgbClr val="7030A0"/>
                </a:solidFill>
              </a:rPr>
              <a:t>základní dělení </a:t>
            </a:r>
            <a:r>
              <a:rPr lang="cs-CZ" sz="1800" dirty="0" smtClean="0">
                <a:solidFill>
                  <a:srgbClr val="7030A0"/>
                </a:solidFill>
              </a:rPr>
              <a:t>ústředních správních úřadů</a:t>
            </a:r>
            <a:r>
              <a:rPr lang="cs-CZ" sz="1800" dirty="0" smtClean="0"/>
              <a:t>:</a:t>
            </a:r>
          </a:p>
          <a:p>
            <a:pPr lvl="1" eaLnBrk="1" hangingPunct="1"/>
            <a:r>
              <a:rPr lang="cs-CZ" sz="1800" b="1" i="1" dirty="0" smtClean="0">
                <a:solidFill>
                  <a:srgbClr val="C00000"/>
                </a:solidFill>
              </a:rPr>
              <a:t>ministerstva</a:t>
            </a:r>
            <a:r>
              <a:rPr lang="cs-CZ" sz="1800" dirty="0" smtClean="0"/>
              <a:t> jako </a:t>
            </a:r>
            <a:r>
              <a:rPr lang="cs-CZ" sz="1800" dirty="0" smtClean="0"/>
              <a:t>ústřední orgány státní správy, resp. ústřední správní úřady, </a:t>
            </a:r>
            <a:r>
              <a:rPr lang="cs-CZ" sz="1800" dirty="0" smtClean="0"/>
              <a:t>v </a:t>
            </a:r>
            <a:r>
              <a:rPr lang="cs-CZ" sz="1800" dirty="0" smtClean="0"/>
              <a:t>jejichž čele stojí člen vlády</a:t>
            </a:r>
          </a:p>
          <a:p>
            <a:pPr lvl="1" eaLnBrk="1" hangingPunct="1"/>
            <a:r>
              <a:rPr lang="cs-CZ" sz="1800" b="1" i="1" dirty="0" smtClean="0">
                <a:solidFill>
                  <a:srgbClr val="C00000"/>
                </a:solidFill>
              </a:rPr>
              <a:t>jiné</a:t>
            </a:r>
            <a:r>
              <a:rPr lang="cs-CZ" sz="1800" dirty="0" smtClean="0"/>
              <a:t> ústřední orgány státní správy, resp. </a:t>
            </a:r>
            <a:r>
              <a:rPr lang="cs-CZ" sz="1800" b="1" i="1" dirty="0" smtClean="0">
                <a:solidFill>
                  <a:srgbClr val="C00000"/>
                </a:solidFill>
              </a:rPr>
              <a:t>ústřední správní úřady</a:t>
            </a:r>
            <a:r>
              <a:rPr lang="cs-CZ" sz="1800" dirty="0" smtClean="0"/>
              <a:t>, </a:t>
            </a:r>
            <a:r>
              <a:rPr lang="cs-CZ" sz="1800" dirty="0" smtClean="0"/>
              <a:t>            v jejichž </a:t>
            </a:r>
            <a:r>
              <a:rPr lang="cs-CZ" sz="1800" dirty="0" smtClean="0"/>
              <a:t>čele již člen vlády nestojí</a:t>
            </a:r>
          </a:p>
          <a:p>
            <a:pPr eaLnBrk="1" hangingPunct="1"/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Základy správního práva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5017FF-9F1A-4EB7-A88E-C68AD6EB08E9}" type="slidenum">
              <a:rPr lang="cs-CZ" altLang="cs-CZ" smtClean="0"/>
              <a:pPr>
                <a:defRPr/>
              </a:pPr>
              <a:t>4</a:t>
            </a:fld>
            <a:endParaRPr lang="cs-CZ" alt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7030A0"/>
                </a:solidFill>
              </a:rPr>
              <a:t>Ministerstva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dirty="0" smtClean="0"/>
              <a:t>na jednotlivých úsecích </a:t>
            </a:r>
            <a:r>
              <a:rPr lang="cs-CZ" sz="1800" dirty="0" smtClean="0"/>
              <a:t>SS </a:t>
            </a:r>
            <a:r>
              <a:rPr lang="cs-CZ" sz="1800" dirty="0" smtClean="0"/>
              <a:t>pak jako ústřední orgány </a:t>
            </a:r>
            <a:r>
              <a:rPr lang="cs-CZ" sz="1800" dirty="0" smtClean="0">
                <a:solidFill>
                  <a:srgbClr val="C00000"/>
                </a:solidFill>
              </a:rPr>
              <a:t>ministerstva</a:t>
            </a:r>
          </a:p>
          <a:p>
            <a:pPr eaLnBrk="1" hangingPunct="1"/>
            <a:r>
              <a:rPr lang="cs-CZ" sz="1800" dirty="0" smtClean="0"/>
              <a:t>plní v okruhu své působnosti </a:t>
            </a:r>
            <a:r>
              <a:rPr lang="cs-CZ" sz="1800" b="1" dirty="0" smtClean="0">
                <a:solidFill>
                  <a:srgbClr val="00287D"/>
                </a:solidFill>
              </a:rPr>
              <a:t>úkoly stanovené </a:t>
            </a:r>
          </a:p>
          <a:p>
            <a:pPr lvl="1" eaLnBrk="1" hangingPunct="1"/>
            <a:r>
              <a:rPr lang="cs-CZ" sz="1800" dirty="0" smtClean="0"/>
              <a:t>v zákonech a v jiných obecně závazných </a:t>
            </a:r>
            <a:r>
              <a:rPr lang="cs-CZ" sz="1800" i="1" dirty="0" smtClean="0">
                <a:solidFill>
                  <a:srgbClr val="00287D"/>
                </a:solidFill>
              </a:rPr>
              <a:t>právních předpisech </a:t>
            </a:r>
          </a:p>
          <a:p>
            <a:pPr lvl="1" eaLnBrk="1" hangingPunct="1"/>
            <a:r>
              <a:rPr lang="cs-CZ" sz="1800" dirty="0" smtClean="0"/>
              <a:t>a úkoly </a:t>
            </a:r>
            <a:r>
              <a:rPr lang="cs-CZ" sz="1800" i="1" dirty="0" smtClean="0">
                <a:solidFill>
                  <a:srgbClr val="00287D"/>
                </a:solidFill>
              </a:rPr>
              <a:t>vyplývající z členství </a:t>
            </a:r>
            <a:r>
              <a:rPr lang="cs-CZ" sz="1800" dirty="0" smtClean="0"/>
              <a:t>České republiky v EU a v ostatních integračních seskupeních a mezinárodních organizacích</a:t>
            </a:r>
          </a:p>
          <a:p>
            <a:pPr eaLnBrk="1" hangingPunct="1"/>
            <a:r>
              <a:rPr lang="cs-CZ" sz="1800" dirty="0" smtClean="0"/>
              <a:t>ve své činnosti </a:t>
            </a:r>
            <a:r>
              <a:rPr lang="cs-CZ" sz="1800" dirty="0" smtClean="0">
                <a:solidFill>
                  <a:srgbClr val="00287D"/>
                </a:solidFill>
              </a:rPr>
              <a:t>se řídí ústavními a ostatními zákony a </a:t>
            </a:r>
            <a:r>
              <a:rPr lang="cs-CZ" sz="1800" b="1" dirty="0" smtClean="0">
                <a:solidFill>
                  <a:srgbClr val="00287D"/>
                </a:solidFill>
              </a:rPr>
              <a:t>usneseními vlády</a:t>
            </a:r>
          </a:p>
          <a:p>
            <a:pPr eaLnBrk="1" hangingPunct="1"/>
            <a:r>
              <a:rPr lang="cs-CZ" sz="1800" b="1" dirty="0" smtClean="0">
                <a:solidFill>
                  <a:srgbClr val="00287D"/>
                </a:solidFill>
              </a:rPr>
              <a:t>zkoumají </a:t>
            </a:r>
            <a:r>
              <a:rPr lang="cs-CZ" sz="1800" dirty="0" smtClean="0">
                <a:solidFill>
                  <a:srgbClr val="00287D"/>
                </a:solidFill>
              </a:rPr>
              <a:t>společenskou problematiku </a:t>
            </a:r>
            <a:r>
              <a:rPr lang="cs-CZ" sz="1800" dirty="0" smtClean="0"/>
              <a:t>v okruhu své působnosti, analyzují výsledky a činí opatření, připravují koncepce a přiměřeně informují veřejnost</a:t>
            </a:r>
          </a:p>
          <a:p>
            <a:pPr eaLnBrk="1" hangingPunct="1"/>
            <a:r>
              <a:rPr lang="cs-CZ" sz="1800" dirty="0" smtClean="0">
                <a:solidFill>
                  <a:srgbClr val="00287D"/>
                </a:solidFill>
              </a:rPr>
              <a:t>pečují o </a:t>
            </a:r>
            <a:r>
              <a:rPr lang="cs-CZ" sz="1800" b="1" dirty="0" smtClean="0">
                <a:solidFill>
                  <a:srgbClr val="00287D"/>
                </a:solidFill>
              </a:rPr>
              <a:t>náležitou právní úpravu</a:t>
            </a:r>
          </a:p>
          <a:p>
            <a:pPr eaLnBrk="1" hangingPunct="1"/>
            <a:r>
              <a:rPr lang="cs-CZ" sz="1800" dirty="0" smtClean="0">
                <a:solidFill>
                  <a:srgbClr val="00287D"/>
                </a:solidFill>
              </a:rPr>
              <a:t>dále:</a:t>
            </a:r>
          </a:p>
          <a:p>
            <a:pPr lvl="1" eaLnBrk="1" hangingPunct="1"/>
            <a:r>
              <a:rPr lang="cs-CZ" sz="1800" dirty="0" smtClean="0"/>
              <a:t>zabezpečují </a:t>
            </a:r>
            <a:r>
              <a:rPr lang="cs-CZ" sz="1800" dirty="0" smtClean="0"/>
              <a:t>ve své působnosti úkoly související se sjednáváním MS</a:t>
            </a:r>
          </a:p>
          <a:p>
            <a:pPr lvl="1" eaLnBrk="1" hangingPunct="1"/>
            <a:r>
              <a:rPr lang="cs-CZ" sz="1800" dirty="0" smtClean="0"/>
              <a:t>navzájem si vyměňují potřebné informace a podklady</a:t>
            </a:r>
          </a:p>
          <a:p>
            <a:pPr lvl="1" eaLnBrk="1" hangingPunct="1"/>
            <a:r>
              <a:rPr lang="cs-CZ" sz="1800" dirty="0" smtClean="0"/>
              <a:t>nižší orgány </a:t>
            </a:r>
            <a:r>
              <a:rPr lang="cs-CZ" sz="1800" dirty="0" smtClean="0"/>
              <a:t>SS jim </a:t>
            </a:r>
            <a:r>
              <a:rPr lang="cs-CZ" sz="1800" dirty="0" smtClean="0"/>
              <a:t>v nezbytném rozsahu </a:t>
            </a:r>
            <a:r>
              <a:rPr lang="cs-CZ" sz="1800" dirty="0" smtClean="0"/>
              <a:t>sdělují </a:t>
            </a:r>
            <a:r>
              <a:rPr lang="cs-CZ" sz="1800" dirty="0" smtClean="0"/>
              <a:t>údaje</a:t>
            </a:r>
            <a:endParaRPr lang="cs-CZ" sz="1800" dirty="0" smtClean="0">
              <a:solidFill>
                <a:srgbClr val="C00000"/>
              </a:solidFill>
            </a:endParaRPr>
          </a:p>
          <a:p>
            <a:pPr lvl="1" eaLnBrk="1" hangingPunct="1"/>
            <a:endParaRPr lang="cs-CZ" sz="1800" b="1" dirty="0" smtClean="0">
              <a:solidFill>
                <a:srgbClr val="7030A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Správní právo 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8F0757-7629-484D-8FA8-3A48990495DD}" type="slidenum">
              <a:rPr lang="cs-CZ" altLang="cs-CZ" smtClean="0"/>
              <a:pPr>
                <a:defRPr/>
              </a:pPr>
              <a:t>5</a:t>
            </a:fld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Ministerstva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dirty="0" smtClean="0"/>
              <a:t>dle jednotlivých úseků </a:t>
            </a:r>
            <a:r>
              <a:rPr lang="cs-CZ" sz="1800" dirty="0" smtClean="0"/>
              <a:t>SS</a:t>
            </a:r>
            <a:r>
              <a:rPr lang="cs-CZ" sz="1800" dirty="0" smtClean="0"/>
              <a:t>:</a:t>
            </a:r>
            <a:endParaRPr lang="cs-CZ" sz="1800" b="1" dirty="0" smtClean="0">
              <a:solidFill>
                <a:srgbClr val="C00000"/>
              </a:solidFill>
            </a:endParaRP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cs-CZ" sz="1400" i="1" dirty="0" smtClean="0">
                <a:solidFill>
                  <a:srgbClr val="00287D"/>
                </a:solidFill>
              </a:rPr>
              <a:t>Ministerstvo financí,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cs-CZ" sz="1400" i="1" dirty="0" smtClean="0">
                <a:solidFill>
                  <a:srgbClr val="00287D"/>
                </a:solidFill>
              </a:rPr>
              <a:t>Ministerstvo zahraničních věcí,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cs-CZ" sz="1400" i="1" dirty="0" smtClean="0">
                <a:solidFill>
                  <a:srgbClr val="00287D"/>
                </a:solidFill>
              </a:rPr>
              <a:t>Ministerstvo školství, mládeže a tělovýchovy,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cs-CZ" sz="1400" i="1" dirty="0" smtClean="0">
                <a:solidFill>
                  <a:srgbClr val="00287D"/>
                </a:solidFill>
              </a:rPr>
              <a:t>Ministerstvo kultury,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cs-CZ" sz="1400" i="1" dirty="0" smtClean="0">
                <a:solidFill>
                  <a:srgbClr val="00287D"/>
                </a:solidFill>
              </a:rPr>
              <a:t>Ministerstvo práce a sociálních věcí,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cs-CZ" sz="1400" i="1" dirty="0" smtClean="0">
                <a:solidFill>
                  <a:srgbClr val="00287D"/>
                </a:solidFill>
              </a:rPr>
              <a:t>Ministerstvo zdravotnictví,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cs-CZ" sz="1400" i="1" dirty="0" smtClean="0">
                <a:solidFill>
                  <a:srgbClr val="00287D"/>
                </a:solidFill>
              </a:rPr>
              <a:t>Ministerstvo spravedlnosti,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cs-CZ" sz="1400" i="1" dirty="0" smtClean="0">
                <a:solidFill>
                  <a:srgbClr val="00287D"/>
                </a:solidFill>
              </a:rPr>
              <a:t>Ministerstvo vnitra,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cs-CZ" sz="1400" i="1" dirty="0" smtClean="0">
                <a:solidFill>
                  <a:srgbClr val="00287D"/>
                </a:solidFill>
              </a:rPr>
              <a:t>Ministerstvo průmyslu a obchodu,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cs-CZ" sz="1400" i="1" dirty="0" smtClean="0">
                <a:solidFill>
                  <a:srgbClr val="00287D"/>
                </a:solidFill>
              </a:rPr>
              <a:t>Ministerstvo pro místní rozvoj,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cs-CZ" sz="1400" i="1" dirty="0" smtClean="0">
                <a:solidFill>
                  <a:srgbClr val="00287D"/>
                </a:solidFill>
              </a:rPr>
              <a:t>Ministerstvo zemědělství,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cs-CZ" sz="1400" i="1" dirty="0" smtClean="0">
                <a:solidFill>
                  <a:srgbClr val="00287D"/>
                </a:solidFill>
              </a:rPr>
              <a:t>Ministerstvo obrany,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cs-CZ" sz="1400" i="1" dirty="0" smtClean="0">
                <a:solidFill>
                  <a:srgbClr val="00287D"/>
                </a:solidFill>
              </a:rPr>
              <a:t>Ministerstvo dopravy,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cs-CZ" sz="1400" i="1" dirty="0" smtClean="0">
                <a:solidFill>
                  <a:srgbClr val="00287D"/>
                </a:solidFill>
              </a:rPr>
              <a:t>Ministerstvo životního prostředí.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Základy správního práva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5017FF-9F1A-4EB7-A88E-C68AD6EB08E9}" type="slidenum">
              <a:rPr lang="cs-CZ" altLang="cs-CZ" smtClean="0"/>
              <a:pPr>
                <a:defRPr/>
              </a:pPr>
              <a:t>6</a:t>
            </a:fld>
            <a:endParaRPr lang="cs-CZ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Ministerstva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>
                <a:solidFill>
                  <a:srgbClr val="00287D"/>
                </a:solidFill>
              </a:rPr>
              <a:t>vymezení </a:t>
            </a:r>
            <a:r>
              <a:rPr lang="cs-CZ" sz="1800" b="1" dirty="0" smtClean="0">
                <a:solidFill>
                  <a:srgbClr val="00287D"/>
                </a:solidFill>
              </a:rPr>
              <a:t>působnosti </a:t>
            </a:r>
            <a:r>
              <a:rPr lang="cs-CZ" sz="1800" dirty="0" smtClean="0"/>
              <a:t>ministerstev </a:t>
            </a:r>
            <a:r>
              <a:rPr lang="cs-CZ" sz="1800" dirty="0" smtClean="0">
                <a:solidFill>
                  <a:srgbClr val="00287D"/>
                </a:solidFill>
              </a:rPr>
              <a:t>v </a:t>
            </a:r>
            <a:r>
              <a:rPr lang="cs-CZ" sz="1800" dirty="0" smtClean="0">
                <a:solidFill>
                  <a:srgbClr val="00287D"/>
                </a:solidFill>
              </a:rPr>
              <a:t>kompetenčním zákoně</a:t>
            </a:r>
            <a:endParaRPr lang="cs-CZ" sz="1800" dirty="0" smtClean="0">
              <a:solidFill>
                <a:srgbClr val="00287D"/>
              </a:solidFill>
            </a:endParaRPr>
          </a:p>
          <a:p>
            <a:pPr eaLnBrk="1" hangingPunct="1"/>
            <a:endParaRPr lang="cs-CZ" sz="1800" dirty="0" smtClean="0"/>
          </a:p>
          <a:p>
            <a:pPr eaLnBrk="1" hangingPunct="1"/>
            <a:r>
              <a:rPr lang="cs-CZ" sz="1800" dirty="0" smtClean="0"/>
              <a:t>dle </a:t>
            </a:r>
            <a:r>
              <a:rPr lang="cs-CZ" sz="1800" dirty="0" smtClean="0"/>
              <a:t>tohoto vymezení platí např. </a:t>
            </a:r>
            <a:r>
              <a:rPr lang="cs-CZ" sz="1800" b="1" i="1" dirty="0" smtClean="0">
                <a:solidFill>
                  <a:srgbClr val="C00000"/>
                </a:solidFill>
              </a:rPr>
              <a:t>pro Ministerstvo financí</a:t>
            </a:r>
            <a:r>
              <a:rPr lang="cs-CZ" sz="1800" dirty="0" smtClean="0"/>
              <a:t>, že:</a:t>
            </a:r>
          </a:p>
          <a:p>
            <a:pPr lvl="1" eaLnBrk="1" hangingPunct="1"/>
            <a:r>
              <a:rPr lang="cs-CZ" sz="1800" dirty="0" smtClean="0"/>
              <a:t>je ústředním orgánem státní správy pro </a:t>
            </a:r>
            <a:r>
              <a:rPr lang="cs-CZ" sz="1800" i="1" dirty="0" smtClean="0">
                <a:solidFill>
                  <a:srgbClr val="00287D"/>
                </a:solidFill>
              </a:rPr>
              <a:t>státní rozpočet republiky, státní závěrečný účet republiky, státní pokladnu ČR, fiskální politiku, makroekonomické a fiskální prognózy pro přípravu státního rozpočtu a rozpočtů státních fondů, finanční trh, atd</a:t>
            </a:r>
            <a:r>
              <a:rPr lang="cs-CZ" sz="1800" dirty="0" smtClean="0">
                <a:solidFill>
                  <a:srgbClr val="00287D"/>
                </a:solidFill>
              </a:rPr>
              <a:t>. </a:t>
            </a:r>
            <a:r>
              <a:rPr lang="cs-CZ" sz="1800" dirty="0" smtClean="0"/>
              <a:t>…</a:t>
            </a:r>
          </a:p>
          <a:p>
            <a:pPr lvl="1" eaLnBrk="1" hangingPunct="1"/>
            <a:r>
              <a:rPr lang="cs-CZ" sz="1800" dirty="0" smtClean="0"/>
              <a:t>spolu s ČNB připravuje a předkládá vládě návrhy zákonných úprav v některých oblastech…</a:t>
            </a:r>
          </a:p>
          <a:p>
            <a:pPr lvl="1" eaLnBrk="1" hangingPunct="1"/>
            <a:r>
              <a:rPr lang="cs-CZ" sz="1800" dirty="0" smtClean="0"/>
              <a:t>zajišťuje členství v mezinárodních finančních institucích a orgánech…</a:t>
            </a:r>
          </a:p>
          <a:p>
            <a:pPr lvl="1" eaLnBrk="1" hangingPunct="1"/>
            <a:r>
              <a:rPr lang="cs-CZ" sz="1800" dirty="0" smtClean="0"/>
              <a:t>koordinuje příjem zahraniční pomoci</a:t>
            </a:r>
          </a:p>
          <a:p>
            <a:pPr lvl="1" eaLnBrk="1" hangingPunct="1"/>
            <a:r>
              <a:rPr lang="cs-CZ" sz="1800" dirty="0" smtClean="0"/>
              <a:t>zjišťuje účetní záznamy pro potřeby státu včetně sestavování účetních výkazů za ČR podle zákona upravujícího účetnictví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Základy správního práva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5017FF-9F1A-4EB7-A88E-C68AD6EB08E9}" type="slidenum">
              <a:rPr lang="cs-CZ" altLang="cs-CZ" smtClean="0"/>
              <a:pPr>
                <a:defRPr/>
              </a:pPr>
              <a:t>7</a:t>
            </a:fld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solidFill>
                  <a:srgbClr val="7030A0"/>
                </a:solidFill>
              </a:rPr>
              <a:t>Jiné ústřední správní úřady</a:t>
            </a:r>
            <a:endParaRPr lang="cs-CZ" dirty="0" smtClean="0">
              <a:solidFill>
                <a:srgbClr val="7030A0"/>
              </a:solidFill>
            </a:endParaRP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dirty="0" smtClean="0"/>
              <a:t>mimo ministerstev taktéž další (jiné) ústřední orgány státní </a:t>
            </a:r>
            <a:r>
              <a:rPr lang="cs-CZ" sz="1800" dirty="0" smtClean="0"/>
              <a:t>správy, resp.   </a:t>
            </a:r>
            <a:r>
              <a:rPr lang="cs-CZ" sz="1800" dirty="0" smtClean="0">
                <a:solidFill>
                  <a:srgbClr val="C00000"/>
                </a:solidFill>
              </a:rPr>
              <a:t>jiné </a:t>
            </a:r>
            <a:r>
              <a:rPr lang="cs-CZ" sz="1800" dirty="0" smtClean="0">
                <a:solidFill>
                  <a:srgbClr val="C00000"/>
                </a:solidFill>
              </a:rPr>
              <a:t>ústřední správní </a:t>
            </a:r>
            <a:r>
              <a:rPr lang="cs-CZ" sz="1800" dirty="0" smtClean="0">
                <a:solidFill>
                  <a:srgbClr val="C00000"/>
                </a:solidFill>
              </a:rPr>
              <a:t>úřady </a:t>
            </a:r>
            <a:r>
              <a:rPr lang="cs-CZ" sz="1800" dirty="0" smtClean="0"/>
              <a:t>(v </a:t>
            </a:r>
            <a:r>
              <a:rPr lang="cs-CZ" sz="1800" dirty="0" smtClean="0"/>
              <a:t>jejichž čele nestojí </a:t>
            </a:r>
            <a:r>
              <a:rPr lang="cs-CZ" sz="1800" dirty="0" smtClean="0"/>
              <a:t>člen vlády)</a:t>
            </a:r>
            <a:endParaRPr lang="cs-CZ" sz="1800" dirty="0" smtClean="0"/>
          </a:p>
          <a:p>
            <a:pPr lvl="1" eaLnBrk="1" hangingPunct="1"/>
            <a:r>
              <a:rPr lang="cs-CZ" sz="1800" dirty="0" smtClean="0"/>
              <a:t>mají </a:t>
            </a:r>
            <a:r>
              <a:rPr lang="cs-CZ" sz="1800" dirty="0" smtClean="0"/>
              <a:t>taktéž </a:t>
            </a:r>
            <a:r>
              <a:rPr lang="cs-CZ" sz="1800" dirty="0" smtClean="0">
                <a:solidFill>
                  <a:srgbClr val="00287D"/>
                </a:solidFill>
              </a:rPr>
              <a:t>diferencovaně </a:t>
            </a:r>
            <a:r>
              <a:rPr lang="cs-CZ" sz="1800" dirty="0" smtClean="0">
                <a:solidFill>
                  <a:srgbClr val="00287D"/>
                </a:solidFill>
              </a:rPr>
              <a:t>vymezenou působnost</a:t>
            </a:r>
          </a:p>
          <a:p>
            <a:pPr lvl="1" eaLnBrk="1" hangingPunct="1"/>
            <a:r>
              <a:rPr lang="cs-CZ" sz="1800" dirty="0" smtClean="0"/>
              <a:t>platí pro ně </a:t>
            </a:r>
            <a:r>
              <a:rPr lang="cs-CZ" sz="1800" dirty="0" smtClean="0">
                <a:solidFill>
                  <a:srgbClr val="00287D"/>
                </a:solidFill>
              </a:rPr>
              <a:t>obdobné co pro ministerstva </a:t>
            </a:r>
            <a:r>
              <a:rPr lang="cs-CZ" sz="1800" dirty="0" smtClean="0"/>
              <a:t>(viz dříve)</a:t>
            </a:r>
          </a:p>
          <a:p>
            <a:pPr lvl="1" eaLnBrk="1" hangingPunct="1"/>
            <a:r>
              <a:rPr lang="cs-CZ" sz="1800" dirty="0" smtClean="0"/>
              <a:t>taktéž </a:t>
            </a:r>
            <a:r>
              <a:rPr lang="cs-CZ" sz="1800" dirty="0" smtClean="0">
                <a:solidFill>
                  <a:srgbClr val="00287D"/>
                </a:solidFill>
              </a:rPr>
              <a:t>vymezeny v kompetenčním zákoně</a:t>
            </a:r>
          </a:p>
          <a:p>
            <a:pPr eaLnBrk="1" hangingPunct="1"/>
            <a:endParaRPr lang="cs-CZ" sz="1800" dirty="0" smtClean="0">
              <a:solidFill>
                <a:srgbClr val="C00000"/>
              </a:solidFill>
            </a:endParaRPr>
          </a:p>
          <a:p>
            <a:pPr eaLnBrk="1" hangingPunct="1"/>
            <a:r>
              <a:rPr lang="cs-CZ" sz="1800" dirty="0" smtClean="0">
                <a:solidFill>
                  <a:srgbClr val="C00000"/>
                </a:solidFill>
              </a:rPr>
              <a:t>jedná se o</a:t>
            </a:r>
            <a:r>
              <a:rPr lang="cs-CZ" sz="1800" dirty="0" smtClean="0">
                <a:solidFill>
                  <a:srgbClr val="C00000"/>
                </a:solidFill>
              </a:rPr>
              <a:t>: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cs-CZ" sz="1400" i="1" dirty="0" smtClean="0">
                <a:solidFill>
                  <a:srgbClr val="00287D"/>
                </a:solidFill>
              </a:rPr>
              <a:t>Český </a:t>
            </a:r>
            <a:r>
              <a:rPr lang="cs-CZ" sz="1400" i="1" dirty="0" smtClean="0">
                <a:solidFill>
                  <a:srgbClr val="00287D"/>
                </a:solidFill>
              </a:rPr>
              <a:t>statistický úřad,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cs-CZ" sz="1400" i="1" dirty="0" smtClean="0">
                <a:solidFill>
                  <a:srgbClr val="00287D"/>
                </a:solidFill>
              </a:rPr>
              <a:t>Český </a:t>
            </a:r>
            <a:r>
              <a:rPr lang="cs-CZ" sz="1400" i="1" dirty="0" smtClean="0">
                <a:solidFill>
                  <a:srgbClr val="00287D"/>
                </a:solidFill>
              </a:rPr>
              <a:t>úřad zeměměřický a katastrální,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cs-CZ" sz="1400" i="1" dirty="0" smtClean="0">
                <a:solidFill>
                  <a:srgbClr val="00287D"/>
                </a:solidFill>
              </a:rPr>
              <a:t>Český </a:t>
            </a:r>
            <a:r>
              <a:rPr lang="cs-CZ" sz="1400" i="1" dirty="0" smtClean="0">
                <a:solidFill>
                  <a:srgbClr val="00287D"/>
                </a:solidFill>
              </a:rPr>
              <a:t>báňský úřad,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cs-CZ" sz="1400" i="1" dirty="0" smtClean="0">
                <a:solidFill>
                  <a:srgbClr val="00287D"/>
                </a:solidFill>
              </a:rPr>
              <a:t>Úřad </a:t>
            </a:r>
            <a:r>
              <a:rPr lang="cs-CZ" sz="1400" i="1" dirty="0" smtClean="0">
                <a:solidFill>
                  <a:srgbClr val="00287D"/>
                </a:solidFill>
              </a:rPr>
              <a:t>průmyslového vlastnictví,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cs-CZ" sz="1400" i="1" dirty="0" smtClean="0">
                <a:solidFill>
                  <a:srgbClr val="00287D"/>
                </a:solidFill>
              </a:rPr>
              <a:t>Úřad </a:t>
            </a:r>
            <a:r>
              <a:rPr lang="cs-CZ" sz="1400" i="1" dirty="0" smtClean="0">
                <a:solidFill>
                  <a:srgbClr val="00287D"/>
                </a:solidFill>
              </a:rPr>
              <a:t>pro ochranu hospodářské soutěže</a:t>
            </a:r>
            <a:r>
              <a:rPr lang="cs-CZ" sz="1400" i="1" dirty="0" smtClean="0">
                <a:solidFill>
                  <a:srgbClr val="00287D"/>
                </a:solidFill>
              </a:rPr>
              <a:t>,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cs-CZ" sz="1400" i="1" dirty="0" smtClean="0">
                <a:solidFill>
                  <a:srgbClr val="00287D"/>
                </a:solidFill>
              </a:rPr>
              <a:t>Správa </a:t>
            </a:r>
            <a:r>
              <a:rPr lang="cs-CZ" sz="1400" i="1" dirty="0" smtClean="0">
                <a:solidFill>
                  <a:srgbClr val="00287D"/>
                </a:solidFill>
              </a:rPr>
              <a:t>státních hmotných rezerv,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cs-CZ" sz="1400" i="1" dirty="0" smtClean="0">
                <a:solidFill>
                  <a:srgbClr val="00287D"/>
                </a:solidFill>
              </a:rPr>
              <a:t>Státní </a:t>
            </a:r>
            <a:r>
              <a:rPr lang="cs-CZ" sz="1400" i="1" dirty="0" smtClean="0">
                <a:solidFill>
                  <a:srgbClr val="00287D"/>
                </a:solidFill>
              </a:rPr>
              <a:t>úřad pro jadernou bezpečnost</a:t>
            </a:r>
            <a:r>
              <a:rPr lang="cs-CZ" sz="1400" i="1" dirty="0" smtClean="0">
                <a:solidFill>
                  <a:srgbClr val="00287D"/>
                </a:solidFill>
              </a:rPr>
              <a:t>,</a:t>
            </a:r>
            <a:endParaRPr lang="cs-CZ" sz="1800" dirty="0" smtClean="0"/>
          </a:p>
          <a:p>
            <a:pPr eaLnBrk="1" hangingPunct="1">
              <a:buNone/>
            </a:pPr>
            <a:endParaRPr lang="cs-CZ" sz="1800" dirty="0" smtClean="0"/>
          </a:p>
          <a:p>
            <a:pPr eaLnBrk="1" hangingPunct="1">
              <a:buNone/>
            </a:pPr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Správní právo 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8F0757-7629-484D-8FA8-3A48990495DD}" type="slidenum">
              <a:rPr lang="cs-CZ" altLang="cs-CZ" smtClean="0"/>
              <a:pPr>
                <a:defRPr/>
              </a:pPr>
              <a:t>8</a:t>
            </a:fld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solidFill>
                  <a:srgbClr val="7030A0"/>
                </a:solidFill>
              </a:rPr>
              <a:t>Jiné ústřední správní úřady</a:t>
            </a:r>
            <a:endParaRPr lang="cs-CZ" dirty="0" smtClean="0">
              <a:solidFill>
                <a:srgbClr val="7030A0"/>
              </a:solidFill>
            </a:endParaRP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dirty="0" smtClean="0">
                <a:solidFill>
                  <a:srgbClr val="C00000"/>
                </a:solidFill>
              </a:rPr>
              <a:t>jedná </a:t>
            </a:r>
            <a:r>
              <a:rPr lang="cs-CZ" sz="1800" dirty="0" smtClean="0">
                <a:solidFill>
                  <a:srgbClr val="C00000"/>
                </a:solidFill>
              </a:rPr>
              <a:t>se o</a:t>
            </a:r>
            <a:r>
              <a:rPr lang="cs-CZ" sz="1800" dirty="0" smtClean="0">
                <a:solidFill>
                  <a:srgbClr val="C00000"/>
                </a:solidFill>
              </a:rPr>
              <a:t>:</a:t>
            </a:r>
          </a:p>
          <a:p>
            <a:pPr marL="800100" lvl="1" indent="-342900" eaLnBrk="1" hangingPunct="1">
              <a:buFont typeface="+mj-lt"/>
              <a:buAutoNum type="arabicPeriod" startAt="8"/>
            </a:pPr>
            <a:r>
              <a:rPr lang="cs-CZ" sz="1400" i="1" dirty="0" smtClean="0">
                <a:solidFill>
                  <a:srgbClr val="00287D"/>
                </a:solidFill>
              </a:rPr>
              <a:t>Národní bezpečnostní úřad,</a:t>
            </a:r>
          </a:p>
          <a:p>
            <a:pPr marL="800100" lvl="1" indent="-342900" eaLnBrk="1" hangingPunct="1">
              <a:buFont typeface="+mj-lt"/>
              <a:buAutoNum type="arabicPeriod" startAt="8"/>
            </a:pPr>
            <a:r>
              <a:rPr lang="cs-CZ" sz="1400" i="1" dirty="0" smtClean="0">
                <a:solidFill>
                  <a:srgbClr val="00287D"/>
                </a:solidFill>
              </a:rPr>
              <a:t>Energetický regulační úřad,</a:t>
            </a:r>
          </a:p>
          <a:p>
            <a:pPr marL="800100" lvl="1" indent="-342900" eaLnBrk="1" hangingPunct="1">
              <a:buFont typeface="+mj-lt"/>
              <a:buAutoNum type="arabicPeriod" startAt="8"/>
            </a:pPr>
            <a:r>
              <a:rPr lang="cs-CZ" sz="1400" i="1" dirty="0" smtClean="0">
                <a:solidFill>
                  <a:srgbClr val="00287D"/>
                </a:solidFill>
              </a:rPr>
              <a:t>Úřad vlády České republiky,</a:t>
            </a:r>
          </a:p>
          <a:p>
            <a:pPr marL="800100" lvl="1" indent="-342900" eaLnBrk="1" hangingPunct="1">
              <a:buFont typeface="+mj-lt"/>
              <a:buAutoNum type="arabicPeriod" startAt="8"/>
            </a:pPr>
            <a:r>
              <a:rPr lang="cs-CZ" sz="1400" i="1" dirty="0" smtClean="0">
                <a:solidFill>
                  <a:srgbClr val="00287D"/>
                </a:solidFill>
              </a:rPr>
              <a:t>Český telekomunikační úřad,</a:t>
            </a:r>
          </a:p>
          <a:p>
            <a:pPr marL="800100" lvl="1" indent="-342900" eaLnBrk="1" hangingPunct="1">
              <a:buFont typeface="+mj-lt"/>
              <a:buAutoNum type="arabicPeriod" startAt="8"/>
            </a:pPr>
            <a:r>
              <a:rPr lang="cs-CZ" sz="1400" i="1" dirty="0" smtClean="0">
                <a:solidFill>
                  <a:srgbClr val="00287D"/>
                </a:solidFill>
              </a:rPr>
              <a:t>Úřad pro ochranu osobních údajů,</a:t>
            </a:r>
          </a:p>
          <a:p>
            <a:pPr marL="800100" lvl="1" indent="-342900" eaLnBrk="1" hangingPunct="1">
              <a:buFont typeface="+mj-lt"/>
              <a:buAutoNum type="arabicPeriod" startAt="8"/>
            </a:pPr>
            <a:r>
              <a:rPr lang="cs-CZ" sz="1400" i="1" dirty="0" smtClean="0">
                <a:solidFill>
                  <a:srgbClr val="00287D"/>
                </a:solidFill>
              </a:rPr>
              <a:t>Rada pro rozhlasové a televizní vysílání,</a:t>
            </a:r>
          </a:p>
          <a:p>
            <a:pPr marL="800100" lvl="1" indent="-342900" eaLnBrk="1" hangingPunct="1">
              <a:buFont typeface="+mj-lt"/>
              <a:buAutoNum type="arabicPeriod" startAt="8"/>
            </a:pPr>
            <a:r>
              <a:rPr lang="cs-CZ" sz="1400" i="1" dirty="0" smtClean="0">
                <a:solidFill>
                  <a:srgbClr val="00287D"/>
                </a:solidFill>
              </a:rPr>
              <a:t>Úřad pro dohled nad hospodařením politických stran a politických hnutí,</a:t>
            </a:r>
          </a:p>
          <a:p>
            <a:pPr marL="800100" lvl="1" indent="-342900" eaLnBrk="1" hangingPunct="1">
              <a:buFont typeface="+mj-lt"/>
              <a:buAutoNum type="arabicPeriod" startAt="8"/>
            </a:pPr>
            <a:r>
              <a:rPr lang="cs-CZ" sz="1400" i="1" dirty="0" smtClean="0">
                <a:solidFill>
                  <a:srgbClr val="00287D"/>
                </a:solidFill>
              </a:rPr>
              <a:t>Úřad pro přístup k dopravní infrastruktuře,</a:t>
            </a:r>
          </a:p>
          <a:p>
            <a:pPr marL="800100" lvl="1" indent="-342900" eaLnBrk="1" hangingPunct="1">
              <a:buFont typeface="+mj-lt"/>
              <a:buAutoNum type="arabicPeriod" startAt="8"/>
            </a:pPr>
            <a:r>
              <a:rPr lang="cs-CZ" sz="1400" i="1" dirty="0" smtClean="0">
                <a:solidFill>
                  <a:srgbClr val="00287D"/>
                </a:solidFill>
              </a:rPr>
              <a:t>Národní úřad pro kybernetickou a informační bezpečnost</a:t>
            </a:r>
            <a:endParaRPr lang="cs-CZ" sz="1600" i="1" dirty="0" smtClean="0">
              <a:solidFill>
                <a:srgbClr val="00287D"/>
              </a:solidFill>
            </a:endParaRPr>
          </a:p>
          <a:p>
            <a:pPr lvl="1" eaLnBrk="1" hangingPunct="1">
              <a:buNone/>
            </a:pPr>
            <a:endParaRPr lang="cs-CZ" sz="1800" dirty="0" smtClean="0">
              <a:solidFill>
                <a:srgbClr val="C00000"/>
              </a:solidFill>
            </a:endParaRPr>
          </a:p>
          <a:p>
            <a:pPr lvl="1" eaLnBrk="1" hangingPunct="1">
              <a:buNone/>
            </a:pPr>
            <a:endParaRPr lang="cs-CZ" sz="1800" dirty="0" smtClean="0">
              <a:solidFill>
                <a:srgbClr val="C00000"/>
              </a:solidFill>
            </a:endParaRPr>
          </a:p>
          <a:p>
            <a:pPr eaLnBrk="1" hangingPunct="1"/>
            <a:r>
              <a:rPr lang="cs-CZ" sz="1800" dirty="0" smtClean="0"/>
              <a:t>některé mohou mít zvláštní povahu </a:t>
            </a:r>
            <a:r>
              <a:rPr lang="cs-CZ" sz="1800" i="1" dirty="0" smtClean="0">
                <a:solidFill>
                  <a:srgbClr val="00287D"/>
                </a:solidFill>
              </a:rPr>
              <a:t>tzv. nezávislých regulačních orgánů</a:t>
            </a:r>
            <a:r>
              <a:rPr lang="cs-CZ" sz="1800" dirty="0" smtClean="0"/>
              <a:t>, které mají (určitou) nezávislost na vládě (např. ERÚ)</a:t>
            </a:r>
          </a:p>
          <a:p>
            <a:pPr eaLnBrk="1" hangingPunct="1">
              <a:buNone/>
            </a:pPr>
            <a:endParaRPr lang="cs-CZ" sz="1800" dirty="0" smtClean="0"/>
          </a:p>
          <a:p>
            <a:pPr eaLnBrk="1" hangingPunct="1">
              <a:buNone/>
            </a:pPr>
            <a:endParaRPr lang="cs-CZ" sz="1800" dirty="0" smtClean="0"/>
          </a:p>
          <a:p>
            <a:pPr eaLnBrk="1" hangingPunct="1">
              <a:buNone/>
            </a:pPr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Správní právo 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8F0757-7629-484D-8FA8-3A48990495DD}" type="slidenum">
              <a:rPr lang="cs-CZ" altLang="cs-CZ" smtClean="0"/>
              <a:pPr>
                <a:defRPr/>
              </a:pPr>
              <a:t>9</a:t>
            </a:fld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w_sablona_cz (1)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 (1)</Template>
  <TotalTime>69167</TotalTime>
  <Words>934</Words>
  <Application>Microsoft Office PowerPoint</Application>
  <PresentationFormat>Předvádění na obrazovce (4:3)</PresentationFormat>
  <Paragraphs>141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law_sablona_cz (1)</vt:lpstr>
      <vt:lpstr>Vláda jako vrcholný orgán moci výkonné, ministerstva a jiné ústřední správní úřady, územně dekoncentrované orgány státní správy Teze přednášky SP I - 28. 3. 2019 </vt:lpstr>
      <vt:lpstr>Organizační subsystémy VS</vt:lpstr>
      <vt:lpstr>Vláda</vt:lpstr>
      <vt:lpstr>Ministerstva a jiné ústřední správní úřady</vt:lpstr>
      <vt:lpstr>Ministerstva</vt:lpstr>
      <vt:lpstr>Ministerstva</vt:lpstr>
      <vt:lpstr>Ministerstva</vt:lpstr>
      <vt:lpstr>Jiné ústřední správní úřady</vt:lpstr>
      <vt:lpstr>Jiné ústřední správní úřady</vt:lpstr>
      <vt:lpstr>Územně dekoncentrované orgány státní správy</vt:lpstr>
      <vt:lpstr>Územně dekoncentrované orgány státní správy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Určení nezákonnosti zásahu v kontextu odpovědnosti za újmu při výkonu veřejné moci  Mgr. Tomáš Svoboda</dc:title>
  <dc:creator>Admin</dc:creator>
  <cp:lastModifiedBy>Admin</cp:lastModifiedBy>
  <cp:revision>3427</cp:revision>
  <cp:lastPrinted>1601-01-01T00:00:00Z</cp:lastPrinted>
  <dcterms:created xsi:type="dcterms:W3CDTF">2016-03-09T14:49:29Z</dcterms:created>
  <dcterms:modified xsi:type="dcterms:W3CDTF">2019-05-08T12:38:07Z</dcterms:modified>
</cp:coreProperties>
</file>