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7" r:id="rId10"/>
    <p:sldId id="269" r:id="rId11"/>
    <p:sldId id="270" r:id="rId12"/>
    <p:sldId id="273" r:id="rId13"/>
    <p:sldId id="275" r:id="rId14"/>
    <p:sldId id="271" r:id="rId15"/>
    <p:sldId id="272" r:id="rId16"/>
    <p:sldId id="274" r:id="rId17"/>
    <p:sldId id="277" r:id="rId18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D1532-7FFC-4F17-BC28-76F96140F244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E83F1-D47E-405C-80B0-11539BA6BE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274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531D92-9220-41C8-838A-9C16A7A28D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0185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67B9D9-14D8-4FBF-9648-A3EE5682AFAB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Klepnutím lze upravit styl </a:t>
            </a:r>
            <a:br>
              <a:rPr lang="cs-CZ" altLang="cs-CZ" noProof="0" smtClean="0"/>
            </a:br>
            <a:r>
              <a:rPr lang="cs-CZ" altLang="cs-CZ" noProof="0" smtClean="0"/>
              <a:t>předlohy nadpisů.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EFBE58D5-7748-41FF-BD73-B8298D83BE1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247" name="Picture 7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FAB543-3AF6-4DA0-8B56-ED4FA55336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351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925B9F-5ABB-45E6-AEB3-9F9EF59ED29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693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315959-18FE-4813-BA72-AF9A080312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557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734C03-7184-428E-921A-BE82B2EA35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035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9A05E2-5BDE-49B7-892F-3F9FA5D768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127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E08D2E-68FB-42D4-A9FD-CF5ED9A813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012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F74DAB-EA34-4B5D-9EE4-54C1118A1E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729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71DC90-0E0D-46C4-A354-800D6D5A970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139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F5F57A-9C91-483A-869C-6688DE0B27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197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4CDB84-B73E-4C06-AC30-A0CAF049D68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6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fld id="{3E99B43E-192D-43BD-84BC-C6738ABEA91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9224" name="Picture 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5100" y="5300663"/>
            <a:ext cx="5969000" cy="1368425"/>
          </a:xfrm>
        </p:spPr>
        <p:txBody>
          <a:bodyPr/>
          <a:lstStyle/>
          <a:p>
            <a:pPr algn="r"/>
            <a:r>
              <a:rPr lang="cs-CZ" altLang="cs-CZ" sz="2400" dirty="0" smtClean="0"/>
              <a:t>Jakub Halíř</a:t>
            </a:r>
            <a:endParaRPr lang="cs-CZ" altLang="cs-CZ" sz="24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altLang="cs-CZ" sz="3600" dirty="0" smtClean="0">
                <a:solidFill>
                  <a:schemeClr val="tx1"/>
                </a:solidFill>
              </a:rPr>
              <a:t>DŮCHODOVÉ POJIŠTĚNÍ</a:t>
            </a:r>
          </a:p>
          <a:p>
            <a:endParaRPr lang="cs-CZ" altLang="cs-CZ" dirty="0" smtClean="0">
              <a:solidFill>
                <a:schemeClr val="tx1"/>
              </a:solidFill>
            </a:endParaRPr>
          </a:p>
          <a:p>
            <a:pPr algn="r"/>
            <a:r>
              <a:rPr lang="cs-CZ" altLang="cs-CZ" dirty="0" smtClean="0">
                <a:solidFill>
                  <a:schemeClr val="tx1"/>
                </a:solidFill>
              </a:rPr>
              <a:t>MP801Z</a:t>
            </a:r>
            <a:endParaRPr lang="cs-CZ" alt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Muž </a:t>
            </a:r>
            <a:r>
              <a:rPr lang="cs-CZ" dirty="0"/>
              <a:t>po ukončení střední školy od svých 19 let nepřetržitě pracoval v pracovním poměru až do dosažení důchodového věku. Narodil se dne 15. 1. 1955. Zjištěný osobní vyměřovací základ od roku 1986 činí 25.000,- Kč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marL="0" lvl="0" indent="0" algn="just">
              <a:buNone/>
            </a:pPr>
            <a:r>
              <a:rPr lang="cs-CZ" dirty="0"/>
              <a:t>Stanovte individuální důchodový věk tohoto muže a určete vznik nároku na starobní důchod.</a:t>
            </a:r>
          </a:p>
          <a:p>
            <a:pPr marL="0" lvl="0" indent="0" algn="just">
              <a:buNone/>
            </a:pPr>
            <a:r>
              <a:rPr lang="cs-CZ" dirty="0"/>
              <a:t>Vypočtěte výši starobního důchodu.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95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Muž </a:t>
            </a:r>
            <a:r>
              <a:rPr lang="cs-CZ" dirty="0"/>
              <a:t>po ukončení střední školy od svých 19 let nepřetržitě pracoval v pracovním poměru až do dosažení důchodového věku. Narodil se dne 15. 1. 1955. Zjištěný osobní vyměřovací základ od roku 1986 činí 25.000,- Kč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marL="0" lvl="0" indent="0" algn="just">
              <a:buNone/>
            </a:pPr>
            <a:r>
              <a:rPr lang="cs-CZ" dirty="0"/>
              <a:t>Stanovte individuální důchodový věk tohoto muže a určete vznik nároku na starobní důchod</a:t>
            </a:r>
            <a:r>
              <a:rPr lang="cs-CZ" dirty="0" smtClean="0"/>
              <a:t>.</a:t>
            </a:r>
          </a:p>
          <a:p>
            <a:pPr marL="0" lvl="0" indent="0" algn="just">
              <a:buNone/>
            </a:pPr>
            <a:r>
              <a:rPr lang="cs-CZ" b="1" dirty="0" smtClean="0">
                <a:solidFill>
                  <a:srgbClr val="FF0000"/>
                </a:solidFill>
              </a:rPr>
              <a:t>15.5.2018</a:t>
            </a:r>
            <a:endParaRPr lang="cs-CZ" b="1" dirty="0">
              <a:solidFill>
                <a:srgbClr val="FF0000"/>
              </a:solidFill>
            </a:endParaRPr>
          </a:p>
          <a:p>
            <a:pPr marL="0" lvl="0" indent="0" algn="just">
              <a:buNone/>
            </a:pPr>
            <a:r>
              <a:rPr lang="cs-CZ" dirty="0"/>
              <a:t>Vypočtěte výši starobního důchodu.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7 415 Kč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74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Manžel </a:t>
            </a:r>
            <a:r>
              <a:rPr lang="cs-CZ" dirty="0"/>
              <a:t>zemřel dne 20. 2. 2018, ke dni smrti byl poživatelem starobního důchodu ve výši 11.500,- Kč. Pozůstalá manželka (narozena 1956) v roce úmrtí manžela dosáhla dne 14. 1.  věku 62 let, manželství bylo bezdětné.</a:t>
            </a:r>
          </a:p>
          <a:p>
            <a:pPr marL="0" lvl="0" indent="0" algn="just">
              <a:buNone/>
            </a:pPr>
            <a:r>
              <a:rPr lang="cs-CZ" dirty="0"/>
              <a:t>Určete, zda pozůstalá manželka má nárok na vdovský důchod.</a:t>
            </a:r>
          </a:p>
          <a:p>
            <a:pPr marL="0" lvl="0" indent="0" algn="just">
              <a:buNone/>
            </a:pPr>
            <a:r>
              <a:rPr lang="cs-CZ" dirty="0"/>
              <a:t>Vypočtěte výši vdovského důchodu a stanovte dobu jeho poskytování.</a:t>
            </a:r>
          </a:p>
          <a:p>
            <a:pPr marL="0" lvl="0" indent="0" algn="just">
              <a:buNone/>
            </a:pPr>
            <a:r>
              <a:rPr lang="cs-CZ" dirty="0"/>
              <a:t>Může se nárok na tento důchod znovu obnovit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61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Manžel </a:t>
            </a:r>
            <a:r>
              <a:rPr lang="cs-CZ" dirty="0"/>
              <a:t>zemřel dne 20. 2. 2018, ke dni smrti byl poživatelem starobního důchodu ve výši 11.500,- Kč. Pozůstalá manželka (narozena 1956) v roce úmrtí manžela dosáhla dne 14. 1.  věku 62 let, manželství bylo bezdětné.</a:t>
            </a:r>
          </a:p>
          <a:p>
            <a:pPr marL="0" lvl="0" indent="0" algn="just">
              <a:buNone/>
            </a:pPr>
            <a:r>
              <a:rPr lang="cs-CZ" dirty="0"/>
              <a:t>Určete, zda pozůstalá manželka má nárok na vdovský důchod</a:t>
            </a:r>
            <a:r>
              <a:rPr lang="cs-CZ" dirty="0" smtClean="0"/>
              <a:t>. </a:t>
            </a:r>
            <a:r>
              <a:rPr lang="cs-CZ" b="1" dirty="0" smtClean="0">
                <a:solidFill>
                  <a:srgbClr val="FF0000"/>
                </a:solidFill>
              </a:rPr>
              <a:t>ANO</a:t>
            </a:r>
            <a:endParaRPr lang="cs-CZ" dirty="0">
              <a:solidFill>
                <a:srgbClr val="FF0000"/>
              </a:solidFill>
            </a:endParaRPr>
          </a:p>
          <a:p>
            <a:pPr marL="0" lvl="0" indent="0" algn="just">
              <a:buNone/>
            </a:pPr>
            <a:r>
              <a:rPr lang="cs-CZ" dirty="0"/>
              <a:t>Vypočtěte výši vdovského důchodu a stanovte dobu jeho poskytování</a:t>
            </a:r>
            <a:r>
              <a:rPr lang="cs-CZ" dirty="0" smtClean="0"/>
              <a:t>. </a:t>
            </a:r>
            <a:r>
              <a:rPr lang="cs-CZ" b="1" dirty="0" smtClean="0">
                <a:solidFill>
                  <a:srgbClr val="FF0000"/>
                </a:solidFill>
              </a:rPr>
              <a:t>2 700 + 4 400 = 7 100</a:t>
            </a:r>
            <a:endParaRPr lang="cs-CZ" b="1" dirty="0">
              <a:solidFill>
                <a:srgbClr val="FF0000"/>
              </a:solidFill>
            </a:endParaRPr>
          </a:p>
          <a:p>
            <a:pPr marL="0" lvl="0" indent="0" algn="just">
              <a:buNone/>
            </a:pPr>
            <a:r>
              <a:rPr lang="cs-CZ" dirty="0"/>
              <a:t>Může se nárok na tento důchod znovu obnovit</a:t>
            </a:r>
            <a:r>
              <a:rPr lang="cs-CZ" dirty="0" smtClean="0"/>
              <a:t>? </a:t>
            </a:r>
            <a:r>
              <a:rPr lang="cs-CZ" b="1" dirty="0" smtClean="0">
                <a:solidFill>
                  <a:srgbClr val="FF0000"/>
                </a:solidFill>
              </a:rPr>
              <a:t>ANO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4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Žena je poživatelkou vdovského důchodu ve výši 6.200,- Kč měsíčně a od 1. 2. 2018  jí byl přiznán starobní důchod ve výši 12.800,- Kč měsíčně (dne 1. 2. 2018 žena dosáhla svého důchodového věku).</a:t>
            </a:r>
          </a:p>
          <a:p>
            <a:pPr marL="0" lvl="0" indent="0">
              <a:buNone/>
            </a:pPr>
            <a:r>
              <a:rPr lang="cs-CZ" dirty="0"/>
              <a:t>Určete, jak budou této ženě od 1. 2. 2017 poskytovány uvedené důchody.</a:t>
            </a:r>
          </a:p>
          <a:p>
            <a:pPr marL="0" lvl="0" indent="0">
              <a:buNone/>
            </a:pPr>
            <a:r>
              <a:rPr lang="cs-CZ" dirty="0"/>
              <a:t>Vypočtěte jejich výši.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64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Žena je poživatelkou vdovského důchodu ve výši </a:t>
            </a:r>
            <a:r>
              <a:rPr lang="cs-CZ" dirty="0" smtClean="0"/>
              <a:t>6.200,-Kč </a:t>
            </a:r>
            <a:r>
              <a:rPr lang="cs-CZ" dirty="0"/>
              <a:t>měsíčně a od 1. 2. 2018  jí byl přiznán starobní důchod ve výši 12.800,- Kč měsíčně (dne 1. 2. 2018 žena dosáhla svého důchodového věku).</a:t>
            </a:r>
          </a:p>
          <a:p>
            <a:pPr marL="0" lvl="0" indent="0">
              <a:buNone/>
            </a:pPr>
            <a:r>
              <a:rPr lang="cs-CZ" dirty="0"/>
              <a:t>Určete, jak budou této ženě od 1. 2. 2017 poskytovány uvedené důchody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náleží oba, ten vyšší v plné výši a </a:t>
            </a:r>
            <a:r>
              <a:rPr lang="cs-CZ" b="1" dirty="0" smtClean="0">
                <a:solidFill>
                  <a:srgbClr val="FF0000"/>
                </a:solidFill>
              </a:rPr>
              <a:t>z druhého </a:t>
            </a:r>
            <a:r>
              <a:rPr lang="cs-CZ" b="1" dirty="0">
                <a:solidFill>
                  <a:srgbClr val="FF0000"/>
                </a:solidFill>
              </a:rPr>
              <a:t>50 </a:t>
            </a:r>
            <a:r>
              <a:rPr lang="cs-CZ" b="1" dirty="0" smtClean="0">
                <a:solidFill>
                  <a:srgbClr val="FF0000"/>
                </a:solidFill>
              </a:rPr>
              <a:t>% procentní výměry</a:t>
            </a:r>
            <a:endParaRPr lang="cs-CZ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Vypočtěte </a:t>
            </a:r>
            <a:r>
              <a:rPr lang="cs-CZ" dirty="0"/>
              <a:t>jejich výši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12 800 + 1 750 =14 550,- Kč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75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Zaměstnankyně </a:t>
            </a:r>
            <a:r>
              <a:rPr lang="cs-CZ" dirty="0"/>
              <a:t>narozená dne 6. 8. 1955 vychovala 2 děti narozené v letech 1975 a 1980. Od 1. 9. 1970 do 30. 6. 1974 studovala na gymnáziu, které ukončila maturitou.  Byla zaměstnaná v pracovním poměru od 1. 7. 1974 do 31. 12. 1975, dále od 1. 1. 1984 do 31. 12. 2006. Od 1. 1. 2007 pečuje o svou matku starší 80 let, která je závislá na péči jiné osoby ve stupni II a  žije s ní ve společné domácnosti.</a:t>
            </a:r>
          </a:p>
          <a:p>
            <a:pPr marL="0" indent="0" algn="just">
              <a:buNone/>
            </a:pPr>
            <a:r>
              <a:rPr lang="cs-CZ" dirty="0" smtClean="0"/>
              <a:t>Stanovte </a:t>
            </a:r>
            <a:r>
              <a:rPr lang="cs-CZ" dirty="0"/>
              <a:t>důchodový věk této ženy.</a:t>
            </a:r>
          </a:p>
          <a:p>
            <a:pPr marL="0" indent="0" algn="just">
              <a:buNone/>
            </a:pPr>
            <a:r>
              <a:rPr lang="cs-CZ" dirty="0" smtClean="0"/>
              <a:t>Bude </a:t>
            </a:r>
            <a:r>
              <a:rPr lang="cs-CZ" dirty="0"/>
              <a:t>se doba péče o matku započítávat jako náhradní doba pojištění a za jakých podmínek.</a:t>
            </a:r>
          </a:p>
          <a:p>
            <a:pPr marL="0" indent="0" algn="just">
              <a:buNone/>
            </a:pPr>
            <a:r>
              <a:rPr lang="cs-CZ" dirty="0" smtClean="0"/>
              <a:t>Kdy </a:t>
            </a:r>
            <a:r>
              <a:rPr lang="cs-CZ" dirty="0"/>
              <a:t>vznikne této ženě nárok na starobní důchod?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63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Zaměstnankyně </a:t>
            </a:r>
            <a:r>
              <a:rPr lang="cs-CZ" sz="2000" dirty="0"/>
              <a:t>narozená dne 6. 8. 1955 vychovala 2 děti narozené v letech 1975 a 1980. Od 1. 9. 1970 do 30. 6. 1974 studovala na gymnáziu, které ukončila maturitou.  Byla zaměstnaná v pracovním poměru od 1. 7. 1974 do 31. 12. 1975, dále od 1. 1. 1984 do 31. 12. 2006. Od 1. 1. 2007 pečuje o svou matku starší 80 let, která je závislá na péči jiné osoby ve stupni II a  žije s ní ve společné domácnosti.</a:t>
            </a:r>
          </a:p>
          <a:p>
            <a:pPr marL="0" indent="0" algn="just">
              <a:buNone/>
            </a:pPr>
            <a:r>
              <a:rPr lang="cs-CZ" dirty="0" smtClean="0"/>
              <a:t>Stanovte </a:t>
            </a:r>
            <a:r>
              <a:rPr lang="cs-CZ" dirty="0"/>
              <a:t>důchodový věk této ženy</a:t>
            </a:r>
            <a:r>
              <a:rPr lang="cs-CZ" dirty="0" smtClean="0"/>
              <a:t>.  </a:t>
            </a:r>
            <a:r>
              <a:rPr lang="cs-CZ" b="1" dirty="0" smtClean="0">
                <a:solidFill>
                  <a:srgbClr val="FF0000"/>
                </a:solidFill>
              </a:rPr>
              <a:t>60 let</a:t>
            </a:r>
          </a:p>
          <a:p>
            <a:pPr marL="0" indent="0" algn="just">
              <a:buNone/>
            </a:pPr>
            <a:r>
              <a:rPr lang="cs-CZ" dirty="0" smtClean="0"/>
              <a:t>Bude se doba péče o matku započítávat jako náhradní doba pojištění a za jakých podmínek. </a:t>
            </a:r>
            <a:r>
              <a:rPr lang="cs-CZ" b="1" smtClean="0">
                <a:solidFill>
                  <a:srgbClr val="FF0000"/>
                </a:solidFill>
              </a:rPr>
              <a:t>ANO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cs-CZ" dirty="0" smtClean="0"/>
              <a:t>Kdy </a:t>
            </a:r>
            <a:r>
              <a:rPr lang="cs-CZ" dirty="0"/>
              <a:t>vznikne této ženě nárok na starobní důchod? </a:t>
            </a:r>
            <a:r>
              <a:rPr lang="cs-CZ" b="1" dirty="0" smtClean="0">
                <a:solidFill>
                  <a:srgbClr val="FF0000"/>
                </a:solidFill>
              </a:rPr>
              <a:t>06.12.2018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0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Pojistné systémy sociálního zabezpečení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43000" y="2057400"/>
            <a:ext cx="7239000" cy="15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447800" y="2133600"/>
            <a:ext cx="1676400" cy="533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810000" y="2133600"/>
            <a:ext cx="1905000" cy="533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248400" y="2133600"/>
            <a:ext cx="1825869" cy="533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</a:t>
            </a:r>
          </a:p>
          <a:p>
            <a:pPr marL="0" indent="0">
              <a:buNone/>
            </a:pPr>
            <a:r>
              <a:rPr lang="cs-CZ" dirty="0" smtClean="0"/>
              <a:t>        zdravotní 	   nemocenské	důchodové</a:t>
            </a:r>
          </a:p>
          <a:p>
            <a:pPr marL="0" indent="0" algn="ctr">
              <a:buNone/>
            </a:pPr>
            <a:endParaRPr lang="cs-CZ" sz="1600" dirty="0" smtClean="0"/>
          </a:p>
          <a:p>
            <a:pPr marL="0" indent="0" algn="ctr">
              <a:buNone/>
            </a:pPr>
            <a:r>
              <a:rPr lang="cs-CZ" dirty="0"/>
              <a:t>p</a:t>
            </a:r>
            <a:r>
              <a:rPr lang="cs-CZ" dirty="0" smtClean="0"/>
              <a:t>ojištění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Systém </a:t>
            </a:r>
            <a:r>
              <a:rPr lang="cs-CZ" dirty="0" smtClean="0"/>
              <a:t>důchodového pojištění </a:t>
            </a:r>
            <a:r>
              <a:rPr lang="cs-CZ" dirty="0"/>
              <a:t>je založen </a:t>
            </a:r>
            <a:r>
              <a:rPr lang="cs-CZ" dirty="0" smtClean="0"/>
              <a:t>na mezigenerační </a:t>
            </a:r>
            <a:r>
              <a:rPr lang="cs-CZ" dirty="0"/>
              <a:t>a </a:t>
            </a:r>
            <a:r>
              <a:rPr lang="cs-CZ" dirty="0" smtClean="0"/>
              <a:t>příjmové solidaritě.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Garantem řádného </a:t>
            </a:r>
            <a:r>
              <a:rPr lang="cs-CZ" dirty="0"/>
              <a:t>chodu systému </a:t>
            </a:r>
            <a:r>
              <a:rPr lang="cs-CZ" dirty="0" smtClean="0"/>
              <a:t>důchodového pojištění</a:t>
            </a:r>
            <a:r>
              <a:rPr lang="cs-CZ" dirty="0"/>
              <a:t>, </a:t>
            </a:r>
            <a:r>
              <a:rPr lang="cs-CZ" dirty="0" smtClean="0"/>
              <a:t>včetně zajištění </a:t>
            </a:r>
            <a:r>
              <a:rPr lang="cs-CZ" dirty="0"/>
              <a:t>jeho </a:t>
            </a:r>
            <a:r>
              <a:rPr lang="cs-CZ" dirty="0" smtClean="0"/>
              <a:t>průběžného financování</a:t>
            </a:r>
            <a:r>
              <a:rPr lang="cs-CZ" dirty="0"/>
              <a:t>, je stát.</a:t>
            </a:r>
          </a:p>
        </p:txBody>
      </p:sp>
    </p:spTree>
    <p:extLst>
      <p:ext uri="{BB962C8B-B14F-4D97-AF65-F5344CB8AC3E}">
        <p14:creationId xmlns:p14="http://schemas.microsoft.com/office/powerpoint/2010/main" val="387822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057400"/>
            <a:ext cx="7924801" cy="279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96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– osobní rozsah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19200" y="3352800"/>
            <a:ext cx="1556836" cy="36933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zaměstnanec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733800" y="3352800"/>
            <a:ext cx="1688283" cy="36933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zaměstnavatel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34000" y="2418672"/>
            <a:ext cx="532518" cy="36933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SSZ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553200" y="2418672"/>
            <a:ext cx="1843774" cy="36933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osudkový lékař</a:t>
            </a:r>
            <a:endParaRPr lang="cs-CZ" dirty="0"/>
          </a:p>
        </p:txBody>
      </p:sp>
      <p:cxnSp>
        <p:nvCxnSpPr>
          <p:cNvPr id="9" name="Přímá spojnice se šipkou 8"/>
          <p:cNvCxnSpPr>
            <a:stCxn id="4" idx="3"/>
            <a:endCxn id="5" idx="1"/>
          </p:cNvCxnSpPr>
          <p:nvPr/>
        </p:nvCxnSpPr>
        <p:spPr>
          <a:xfrm>
            <a:off x="2776036" y="3537466"/>
            <a:ext cx="9577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5" idx="3"/>
            <a:endCxn id="6" idx="2"/>
          </p:cNvCxnSpPr>
          <p:nvPr/>
        </p:nvCxnSpPr>
        <p:spPr>
          <a:xfrm flipV="1">
            <a:off x="5422083" y="2788004"/>
            <a:ext cx="178176" cy="749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ástupný symbol pro obsah 2"/>
          <p:cNvSpPr>
            <a:spLocks noGrp="1"/>
          </p:cNvSpPr>
          <p:nvPr>
            <p:ph idx="1"/>
          </p:nvPr>
        </p:nvSpPr>
        <p:spPr>
          <a:xfrm>
            <a:off x="900113" y="4102262"/>
            <a:ext cx="7772400" cy="2028663"/>
          </a:xfrm>
        </p:spPr>
        <p:txBody>
          <a:bodyPr/>
          <a:lstStyle/>
          <a:p>
            <a:r>
              <a:rPr lang="cs-CZ" dirty="0" smtClean="0"/>
              <a:t>Zaměstnanec – jiný okruh než dle zákoníku práce</a:t>
            </a:r>
          </a:p>
          <a:p>
            <a:r>
              <a:rPr lang="cs-CZ" dirty="0" smtClean="0"/>
              <a:t>SSZ – ČSSZ, MO, MV, MS</a:t>
            </a:r>
          </a:p>
          <a:p>
            <a:endParaRPr lang="cs-CZ" sz="1600" dirty="0"/>
          </a:p>
          <a:p>
            <a:r>
              <a:rPr lang="cs-CZ" dirty="0" smtClean="0"/>
              <a:t>Povinná a dobrovolná účast</a:t>
            </a:r>
          </a:p>
          <a:p>
            <a:endParaRPr lang="cs-CZ" sz="1600" dirty="0"/>
          </a:p>
          <a:p>
            <a:r>
              <a:rPr lang="cs-CZ" dirty="0" smtClean="0"/>
              <a:t>Pojistný a dávkový vztah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16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Dávky – věcný rozsah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dlouhodobé</a:t>
            </a:r>
          </a:p>
          <a:p>
            <a:endParaRPr lang="cs-CZ" dirty="0" smtClean="0"/>
          </a:p>
          <a:p>
            <a:r>
              <a:rPr lang="cs-CZ" b="1" dirty="0" smtClean="0"/>
              <a:t>originární</a:t>
            </a:r>
          </a:p>
          <a:p>
            <a:pPr lvl="1"/>
            <a:r>
              <a:rPr lang="cs-CZ" dirty="0" smtClean="0"/>
              <a:t>starobní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nvalidní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b="1" dirty="0"/>
              <a:t>o</a:t>
            </a:r>
            <a:r>
              <a:rPr lang="cs-CZ" b="1" dirty="0" smtClean="0"/>
              <a:t>dvozené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dovský, vdovecký</a:t>
            </a:r>
          </a:p>
          <a:p>
            <a:pPr lvl="1"/>
            <a:r>
              <a:rPr lang="cs-CZ" dirty="0" smtClean="0"/>
              <a:t>Sirotčí</a:t>
            </a:r>
          </a:p>
          <a:p>
            <a:pPr lvl="1"/>
            <a:endParaRPr lang="cs-CZ" dirty="0"/>
          </a:p>
          <a:p>
            <a:r>
              <a:rPr lang="cs-CZ" dirty="0" smtClean="0"/>
              <a:t>Základní a procentní výměra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21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důchodů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Starobní důchod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odmínky – důchodový věk + doba pojištění</a:t>
            </a:r>
          </a:p>
          <a:p>
            <a:pPr lvl="1"/>
            <a:r>
              <a:rPr lang="cs-CZ" dirty="0" smtClean="0"/>
              <a:t>předčasný starobní důchod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b="1" dirty="0" smtClean="0"/>
              <a:t>Invalidní důchod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eden důchod ve třech stupních </a:t>
            </a:r>
            <a:r>
              <a:rPr lang="cs-CZ" sz="2000" dirty="0" smtClean="0"/>
              <a:t>(35-49 %, 50-69 %, 70+ %)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Doba pojištění a náhradní doba pojištění</a:t>
            </a:r>
          </a:p>
          <a:p>
            <a:endParaRPr lang="cs-CZ" dirty="0" smtClean="0"/>
          </a:p>
          <a:p>
            <a:r>
              <a:rPr lang="cs-CZ" dirty="0" smtClean="0"/>
              <a:t>Osobní vyměřovací základ X výpočtový základ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02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Důchodový věk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168588"/>
              </p:ext>
            </p:extLst>
          </p:nvPr>
        </p:nvGraphicFramePr>
        <p:xfrm>
          <a:off x="2895600" y="1752600"/>
          <a:ext cx="3352797" cy="4931593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478971">
                  <a:extLst>
                    <a:ext uri="{9D8B030D-6E8A-4147-A177-3AD203B41FA5}">
                      <a16:colId xmlns:a16="http://schemas.microsoft.com/office/drawing/2014/main" val="179260278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737008834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783446314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732180760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3980426606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434693871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1602724048"/>
                    </a:ext>
                  </a:extLst>
                </a:gridCol>
              </a:tblGrid>
              <a:tr h="365126">
                <a:tc rowSpan="3">
                  <a:txBody>
                    <a:bodyPr/>
                    <a:lstStyle/>
                    <a:p>
                      <a:r>
                        <a:rPr lang="cs-CZ" sz="800" dirty="0"/>
                        <a:t>Rok</a:t>
                      </a:r>
                    </a:p>
                    <a:p>
                      <a:r>
                        <a:rPr lang="cs-CZ" sz="800" dirty="0"/>
                        <a:t>narození</a:t>
                      </a:r>
                    </a:p>
                    <a:p>
                      <a:r>
                        <a:rPr lang="cs-CZ" sz="800" dirty="0"/>
                        <a:t> </a:t>
                      </a:r>
                    </a:p>
                    <a:p>
                      <a:r>
                        <a:rPr lang="cs-CZ" sz="800" dirty="0"/>
                        <a:t> 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r>
                        <a:rPr lang="cs-CZ" sz="800" dirty="0"/>
                        <a:t> </a:t>
                      </a:r>
                    </a:p>
                    <a:p>
                      <a:r>
                        <a:rPr lang="cs-CZ" sz="800" dirty="0"/>
                        <a:t>Důchodový věk činí u </a:t>
                      </a:r>
                    </a:p>
                    <a:p>
                      <a:r>
                        <a:rPr lang="cs-CZ" sz="800" dirty="0"/>
                        <a:t> 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611407"/>
                  </a:ext>
                </a:extLst>
              </a:tr>
              <a:tr h="146049">
                <a:tc vMerge="1">
                  <a:txBody>
                    <a:bodyPr/>
                    <a:lstStyle/>
                    <a:p>
                      <a:endParaRPr lang="cs-CZ" sz="600" dirty="0"/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800"/>
                        <a:t>mužů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cs-CZ" sz="800" dirty="0"/>
                        <a:t>žen s počtem vychovaných dětí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168601"/>
                  </a:ext>
                </a:extLst>
              </a:tr>
              <a:tr h="36512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800"/>
                        <a:t>0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/>
                        <a:t>1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/>
                        <a:t>2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/>
                        <a:t> </a:t>
                      </a:r>
                    </a:p>
                    <a:p>
                      <a:r>
                        <a:rPr lang="cs-CZ" sz="800" dirty="0"/>
                        <a:t>3 - 4 </a:t>
                      </a:r>
                    </a:p>
                    <a:p>
                      <a:r>
                        <a:rPr lang="cs-CZ" sz="800" dirty="0"/>
                        <a:t> 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/>
                        <a:t>5 a více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582307"/>
                  </a:ext>
                </a:extLst>
              </a:tr>
              <a:tr h="3979861">
                <a:tc>
                  <a:txBody>
                    <a:bodyPr/>
                    <a:lstStyle/>
                    <a:p>
                      <a:r>
                        <a:rPr lang="cs-CZ" sz="700" dirty="0"/>
                        <a:t>1936</a:t>
                      </a:r>
                    </a:p>
                    <a:p>
                      <a:r>
                        <a:rPr lang="cs-CZ" sz="700" dirty="0"/>
                        <a:t>1937</a:t>
                      </a:r>
                    </a:p>
                    <a:p>
                      <a:r>
                        <a:rPr lang="cs-CZ" sz="700" dirty="0"/>
                        <a:t>1938</a:t>
                      </a:r>
                    </a:p>
                    <a:p>
                      <a:r>
                        <a:rPr lang="cs-CZ" sz="700" dirty="0"/>
                        <a:t>1939</a:t>
                      </a:r>
                    </a:p>
                    <a:p>
                      <a:r>
                        <a:rPr lang="cs-CZ" sz="700" dirty="0"/>
                        <a:t>1940</a:t>
                      </a:r>
                    </a:p>
                    <a:p>
                      <a:r>
                        <a:rPr lang="cs-CZ" sz="700" dirty="0"/>
                        <a:t>1941</a:t>
                      </a:r>
                    </a:p>
                    <a:p>
                      <a:r>
                        <a:rPr lang="cs-CZ" sz="700" dirty="0"/>
                        <a:t>1942</a:t>
                      </a:r>
                    </a:p>
                    <a:p>
                      <a:r>
                        <a:rPr lang="cs-CZ" sz="700" dirty="0"/>
                        <a:t>1943</a:t>
                      </a:r>
                    </a:p>
                    <a:p>
                      <a:r>
                        <a:rPr lang="cs-CZ" sz="700" dirty="0"/>
                        <a:t>1944</a:t>
                      </a:r>
                    </a:p>
                    <a:p>
                      <a:r>
                        <a:rPr lang="cs-CZ" sz="700" dirty="0"/>
                        <a:t>1945</a:t>
                      </a:r>
                    </a:p>
                    <a:p>
                      <a:r>
                        <a:rPr lang="cs-CZ" sz="700" dirty="0"/>
                        <a:t>1946</a:t>
                      </a:r>
                    </a:p>
                    <a:p>
                      <a:r>
                        <a:rPr lang="cs-CZ" sz="700" dirty="0"/>
                        <a:t>1947</a:t>
                      </a:r>
                    </a:p>
                    <a:p>
                      <a:r>
                        <a:rPr lang="cs-CZ" sz="700" dirty="0"/>
                        <a:t>1948</a:t>
                      </a:r>
                    </a:p>
                    <a:p>
                      <a:r>
                        <a:rPr lang="cs-CZ" sz="700" dirty="0"/>
                        <a:t>1949</a:t>
                      </a:r>
                    </a:p>
                    <a:p>
                      <a:r>
                        <a:rPr lang="cs-CZ" sz="700" dirty="0"/>
                        <a:t>1950</a:t>
                      </a:r>
                    </a:p>
                    <a:p>
                      <a:r>
                        <a:rPr lang="cs-CZ" sz="700" dirty="0"/>
                        <a:t>1951</a:t>
                      </a:r>
                    </a:p>
                    <a:p>
                      <a:r>
                        <a:rPr lang="cs-CZ" sz="700" dirty="0"/>
                        <a:t>1952</a:t>
                      </a:r>
                    </a:p>
                    <a:p>
                      <a:r>
                        <a:rPr lang="cs-CZ" sz="700" dirty="0"/>
                        <a:t>1953</a:t>
                      </a:r>
                    </a:p>
                    <a:p>
                      <a:r>
                        <a:rPr lang="cs-CZ" sz="700" dirty="0"/>
                        <a:t>1954</a:t>
                      </a:r>
                    </a:p>
                    <a:p>
                      <a:r>
                        <a:rPr lang="cs-CZ" sz="700" dirty="0"/>
                        <a:t>1955</a:t>
                      </a:r>
                    </a:p>
                    <a:p>
                      <a:r>
                        <a:rPr lang="cs-CZ" sz="700" dirty="0"/>
                        <a:t>1956</a:t>
                      </a:r>
                    </a:p>
                    <a:p>
                      <a:r>
                        <a:rPr lang="cs-CZ" sz="700" dirty="0"/>
                        <a:t>1957</a:t>
                      </a:r>
                    </a:p>
                    <a:p>
                      <a:r>
                        <a:rPr lang="cs-CZ" sz="700" dirty="0"/>
                        <a:t>1958</a:t>
                      </a:r>
                    </a:p>
                    <a:p>
                      <a:r>
                        <a:rPr lang="cs-CZ" sz="700" dirty="0"/>
                        <a:t>1959</a:t>
                      </a:r>
                    </a:p>
                    <a:p>
                      <a:r>
                        <a:rPr lang="cs-CZ" sz="700" dirty="0"/>
                        <a:t>1960</a:t>
                      </a:r>
                    </a:p>
                    <a:p>
                      <a:r>
                        <a:rPr lang="cs-CZ" sz="700" dirty="0"/>
                        <a:t>1961</a:t>
                      </a:r>
                    </a:p>
                    <a:p>
                      <a:r>
                        <a:rPr lang="cs-CZ" sz="700" dirty="0"/>
                        <a:t>1962</a:t>
                      </a:r>
                    </a:p>
                    <a:p>
                      <a:r>
                        <a:rPr lang="cs-CZ" sz="700" dirty="0"/>
                        <a:t>1963</a:t>
                      </a:r>
                    </a:p>
                    <a:p>
                      <a:r>
                        <a:rPr lang="cs-CZ" sz="700" dirty="0"/>
                        <a:t>1964</a:t>
                      </a:r>
                    </a:p>
                    <a:p>
                      <a:r>
                        <a:rPr lang="cs-CZ" sz="700" dirty="0"/>
                        <a:t>1965</a:t>
                      </a:r>
                    </a:p>
                    <a:p>
                      <a:r>
                        <a:rPr lang="cs-CZ" sz="700" dirty="0"/>
                        <a:t>1966</a:t>
                      </a:r>
                    </a:p>
                    <a:p>
                      <a:r>
                        <a:rPr lang="cs-CZ" sz="700" dirty="0"/>
                        <a:t>1967</a:t>
                      </a:r>
                    </a:p>
                    <a:p>
                      <a:r>
                        <a:rPr lang="cs-CZ" sz="700" dirty="0"/>
                        <a:t>1968</a:t>
                      </a:r>
                    </a:p>
                    <a:p>
                      <a:r>
                        <a:rPr lang="cs-CZ" sz="700" dirty="0"/>
                        <a:t>1969</a:t>
                      </a:r>
                    </a:p>
                    <a:p>
                      <a:r>
                        <a:rPr lang="cs-CZ" sz="700" dirty="0"/>
                        <a:t>1970</a:t>
                      </a:r>
                    </a:p>
                    <a:p>
                      <a:r>
                        <a:rPr lang="cs-CZ" sz="700" dirty="0"/>
                        <a:t>1971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700" dirty="0"/>
                        <a:t>60r+2m</a:t>
                      </a:r>
                    </a:p>
                    <a:p>
                      <a:r>
                        <a:rPr lang="pt-BR" sz="700" dirty="0"/>
                        <a:t>60r+4m</a:t>
                      </a:r>
                    </a:p>
                    <a:p>
                      <a:r>
                        <a:rPr lang="pt-BR" sz="700" dirty="0"/>
                        <a:t>60r+6m</a:t>
                      </a:r>
                    </a:p>
                    <a:p>
                      <a:r>
                        <a:rPr lang="pt-BR" sz="700" dirty="0"/>
                        <a:t>60r+8m</a:t>
                      </a:r>
                    </a:p>
                    <a:p>
                      <a:r>
                        <a:rPr lang="pt-BR" sz="700" dirty="0"/>
                        <a:t>60r+10m</a:t>
                      </a:r>
                    </a:p>
                    <a:p>
                      <a:r>
                        <a:rPr lang="pt-BR" sz="700" dirty="0"/>
                        <a:t>   61r</a:t>
                      </a:r>
                    </a:p>
                    <a:p>
                      <a:r>
                        <a:rPr lang="pt-BR" sz="700" dirty="0"/>
                        <a:t>61r+2m</a:t>
                      </a:r>
                    </a:p>
                    <a:p>
                      <a:r>
                        <a:rPr lang="pt-BR" sz="700" dirty="0"/>
                        <a:t>61r+4m</a:t>
                      </a:r>
                    </a:p>
                    <a:p>
                      <a:r>
                        <a:rPr lang="pt-BR" sz="700" dirty="0"/>
                        <a:t>61r+6m</a:t>
                      </a:r>
                    </a:p>
                    <a:p>
                      <a:r>
                        <a:rPr lang="pt-BR" sz="700" dirty="0"/>
                        <a:t>61r+8m</a:t>
                      </a:r>
                    </a:p>
                    <a:p>
                      <a:r>
                        <a:rPr lang="pt-BR" sz="700" dirty="0"/>
                        <a:t>61r+10m</a:t>
                      </a:r>
                    </a:p>
                    <a:p>
                      <a:r>
                        <a:rPr lang="pt-BR" sz="700" dirty="0"/>
                        <a:t>   62r</a:t>
                      </a:r>
                    </a:p>
                    <a:p>
                      <a:r>
                        <a:rPr lang="pt-BR" sz="700" dirty="0"/>
                        <a:t>62r+2m</a:t>
                      </a:r>
                    </a:p>
                    <a:p>
                      <a:r>
                        <a:rPr lang="pt-BR" sz="700" dirty="0"/>
                        <a:t>62r+4m</a:t>
                      </a:r>
                    </a:p>
                    <a:p>
                      <a:r>
                        <a:rPr lang="pt-BR" sz="700" dirty="0"/>
                        <a:t>62r+6m</a:t>
                      </a:r>
                    </a:p>
                    <a:p>
                      <a:r>
                        <a:rPr lang="pt-BR" sz="700" dirty="0"/>
                        <a:t>62r+8m</a:t>
                      </a:r>
                    </a:p>
                    <a:p>
                      <a:r>
                        <a:rPr lang="pt-BR" sz="700" dirty="0"/>
                        <a:t>62r+10m</a:t>
                      </a:r>
                    </a:p>
                    <a:p>
                      <a:r>
                        <a:rPr lang="pt-BR" sz="700" dirty="0"/>
                        <a:t>   63r</a:t>
                      </a:r>
                    </a:p>
                    <a:p>
                      <a:r>
                        <a:rPr lang="pt-BR" sz="700" dirty="0"/>
                        <a:t>63r+2m</a:t>
                      </a:r>
                    </a:p>
                    <a:p>
                      <a:r>
                        <a:rPr lang="pt-BR" sz="700" dirty="0"/>
                        <a:t>63r+4m</a:t>
                      </a:r>
                    </a:p>
                    <a:p>
                      <a:r>
                        <a:rPr lang="pt-BR" sz="700" dirty="0"/>
                        <a:t>63r+6m</a:t>
                      </a:r>
                    </a:p>
                    <a:p>
                      <a:r>
                        <a:rPr lang="pt-BR" sz="700" dirty="0"/>
                        <a:t>63r+8m</a:t>
                      </a:r>
                    </a:p>
                    <a:p>
                      <a:r>
                        <a:rPr lang="pt-BR" sz="700" dirty="0"/>
                        <a:t>63r+10m</a:t>
                      </a:r>
                    </a:p>
                    <a:p>
                      <a:r>
                        <a:rPr lang="pt-BR" sz="700" dirty="0"/>
                        <a:t>64r</a:t>
                      </a:r>
                    </a:p>
                    <a:p>
                      <a:r>
                        <a:rPr lang="pt-BR" sz="700" dirty="0"/>
                        <a:t>64r+2m</a:t>
                      </a:r>
                    </a:p>
                    <a:p>
                      <a:r>
                        <a:rPr lang="pt-BR" sz="700" dirty="0"/>
                        <a:t>64r+4m</a:t>
                      </a:r>
                    </a:p>
                    <a:p>
                      <a:r>
                        <a:rPr lang="pt-BR" sz="700" dirty="0"/>
                        <a:t>64r+6m</a:t>
                      </a:r>
                    </a:p>
                    <a:p>
                      <a:r>
                        <a:rPr lang="pt-BR" sz="700" dirty="0"/>
                        <a:t>64r+8m</a:t>
                      </a:r>
                    </a:p>
                    <a:p>
                      <a:r>
                        <a:rPr lang="pt-BR" sz="700" dirty="0"/>
                        <a:t>64r+10m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700"/>
                        <a:t>   57r</a:t>
                      </a:r>
                    </a:p>
                    <a:p>
                      <a:r>
                        <a:rPr lang="pt-BR" sz="700"/>
                        <a:t>   57r</a:t>
                      </a:r>
                    </a:p>
                    <a:p>
                      <a:r>
                        <a:rPr lang="pt-BR" sz="700"/>
                        <a:t>   57r</a:t>
                      </a:r>
                    </a:p>
                    <a:p>
                      <a:r>
                        <a:rPr lang="pt-BR" sz="700"/>
                        <a:t>57r+4m</a:t>
                      </a:r>
                    </a:p>
                    <a:p>
                      <a:r>
                        <a:rPr lang="pt-BR" sz="700"/>
                        <a:t>57r+8m</a:t>
                      </a:r>
                    </a:p>
                    <a:p>
                      <a:r>
                        <a:rPr lang="pt-BR" sz="700"/>
                        <a:t>   58r</a:t>
                      </a:r>
                    </a:p>
                    <a:p>
                      <a:r>
                        <a:rPr lang="pt-BR" sz="700"/>
                        <a:t>58r+4m</a:t>
                      </a:r>
                    </a:p>
                    <a:p>
                      <a:r>
                        <a:rPr lang="pt-BR" sz="700"/>
                        <a:t>58r+8m</a:t>
                      </a:r>
                    </a:p>
                    <a:p>
                      <a:r>
                        <a:rPr lang="pt-BR" sz="700"/>
                        <a:t>   59r</a:t>
                      </a:r>
                    </a:p>
                    <a:p>
                      <a:r>
                        <a:rPr lang="pt-BR" sz="700"/>
                        <a:t>59r+4m</a:t>
                      </a:r>
                    </a:p>
                    <a:p>
                      <a:r>
                        <a:rPr lang="pt-BR" sz="700"/>
                        <a:t>59r+8m</a:t>
                      </a:r>
                    </a:p>
                    <a:p>
                      <a:r>
                        <a:rPr lang="pt-BR" sz="700"/>
                        <a:t>   60r</a:t>
                      </a:r>
                    </a:p>
                    <a:p>
                      <a:r>
                        <a:rPr lang="pt-BR" sz="700"/>
                        <a:t>60r+4m</a:t>
                      </a:r>
                    </a:p>
                    <a:p>
                      <a:r>
                        <a:rPr lang="pt-BR" sz="700"/>
                        <a:t>60r+8m</a:t>
                      </a:r>
                    </a:p>
                    <a:p>
                      <a:r>
                        <a:rPr lang="pt-BR" sz="700"/>
                        <a:t>   61r</a:t>
                      </a:r>
                    </a:p>
                    <a:p>
                      <a:r>
                        <a:rPr lang="pt-BR" sz="700"/>
                        <a:t>61r+4m</a:t>
                      </a:r>
                    </a:p>
                    <a:p>
                      <a:r>
                        <a:rPr lang="pt-BR" sz="700"/>
                        <a:t>61r+8m</a:t>
                      </a:r>
                    </a:p>
                    <a:p>
                      <a:r>
                        <a:rPr lang="pt-BR" sz="700"/>
                        <a:t>   62r</a:t>
                      </a:r>
                    </a:p>
                    <a:p>
                      <a:r>
                        <a:rPr lang="pt-BR" sz="700"/>
                        <a:t>62r+4m</a:t>
                      </a:r>
                    </a:p>
                    <a:p>
                      <a:r>
                        <a:rPr lang="pt-BR" sz="700"/>
                        <a:t>62r+8m</a:t>
                      </a:r>
                    </a:p>
                    <a:p>
                      <a:r>
                        <a:rPr lang="pt-BR" sz="700"/>
                        <a:t>63r+2m</a:t>
                      </a:r>
                    </a:p>
                    <a:p>
                      <a:r>
                        <a:rPr lang="pt-BR" sz="700"/>
                        <a:t>63r+8m</a:t>
                      </a:r>
                    </a:p>
                    <a:p>
                      <a:r>
                        <a:rPr lang="pt-BR" sz="700"/>
                        <a:t>63r+10m</a:t>
                      </a:r>
                    </a:p>
                    <a:p>
                      <a:r>
                        <a:rPr lang="pt-BR" sz="700"/>
                        <a:t>64r</a:t>
                      </a:r>
                    </a:p>
                    <a:p>
                      <a:r>
                        <a:rPr lang="pt-BR" sz="700"/>
                        <a:t>64r+2m</a:t>
                      </a:r>
                    </a:p>
                    <a:p>
                      <a:r>
                        <a:rPr lang="pt-BR" sz="700"/>
                        <a:t>64r+4m</a:t>
                      </a:r>
                    </a:p>
                    <a:p>
                      <a:r>
                        <a:rPr lang="pt-BR" sz="700"/>
                        <a:t>64r+6m</a:t>
                      </a:r>
                    </a:p>
                    <a:p>
                      <a:r>
                        <a:rPr lang="pt-BR" sz="700"/>
                        <a:t>64r+8m</a:t>
                      </a:r>
                    </a:p>
                    <a:p>
                      <a:r>
                        <a:rPr lang="pt-BR" sz="700"/>
                        <a:t>64r+10m</a:t>
                      </a:r>
                    </a:p>
                    <a:p>
                      <a:r>
                        <a:rPr lang="pt-BR" sz="700"/>
                        <a:t>65r</a:t>
                      </a:r>
                    </a:p>
                    <a:p>
                      <a:r>
                        <a:rPr lang="pt-BR" sz="700"/>
                        <a:t>65r</a:t>
                      </a:r>
                    </a:p>
                    <a:p>
                      <a:r>
                        <a:rPr lang="pt-BR" sz="700"/>
                        <a:t>65r</a:t>
                      </a:r>
                    </a:p>
                    <a:p>
                      <a:r>
                        <a:rPr lang="pt-BR" sz="700"/>
                        <a:t>65r</a:t>
                      </a:r>
                    </a:p>
                    <a:p>
                      <a:r>
                        <a:rPr lang="pt-BR" sz="700"/>
                        <a:t>65r</a:t>
                      </a:r>
                    </a:p>
                    <a:p>
                      <a:r>
                        <a:rPr lang="pt-BR" sz="700"/>
                        <a:t>65r</a:t>
                      </a:r>
                    </a:p>
                    <a:p>
                      <a:r>
                        <a:rPr lang="pt-BR" sz="700"/>
                        <a:t>65r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700" dirty="0"/>
                        <a:t>   56r</a:t>
                      </a:r>
                    </a:p>
                    <a:p>
                      <a:r>
                        <a:rPr lang="pt-BR" sz="700" dirty="0"/>
                        <a:t>   56r</a:t>
                      </a:r>
                    </a:p>
                    <a:p>
                      <a:r>
                        <a:rPr lang="pt-BR" sz="700" dirty="0"/>
                        <a:t>   56r</a:t>
                      </a:r>
                    </a:p>
                    <a:p>
                      <a:r>
                        <a:rPr lang="pt-BR" sz="700" dirty="0"/>
                        <a:t>   56r</a:t>
                      </a:r>
                    </a:p>
                    <a:p>
                      <a:r>
                        <a:rPr lang="pt-BR" sz="700" dirty="0"/>
                        <a:t>56r+4m</a:t>
                      </a:r>
                    </a:p>
                    <a:p>
                      <a:r>
                        <a:rPr lang="pt-BR" sz="700" dirty="0"/>
                        <a:t>56r+8m</a:t>
                      </a:r>
                    </a:p>
                    <a:p>
                      <a:r>
                        <a:rPr lang="pt-BR" sz="700" dirty="0"/>
                        <a:t>   57r</a:t>
                      </a:r>
                    </a:p>
                    <a:p>
                      <a:r>
                        <a:rPr lang="pt-BR" sz="700" dirty="0"/>
                        <a:t>57r+4m</a:t>
                      </a:r>
                    </a:p>
                    <a:p>
                      <a:r>
                        <a:rPr lang="pt-BR" sz="700" dirty="0"/>
                        <a:t>57r+8m</a:t>
                      </a:r>
                    </a:p>
                    <a:p>
                      <a:r>
                        <a:rPr lang="pt-BR" sz="700" dirty="0"/>
                        <a:t>   58r</a:t>
                      </a:r>
                    </a:p>
                    <a:p>
                      <a:r>
                        <a:rPr lang="pt-BR" sz="700" dirty="0"/>
                        <a:t>58r+4m</a:t>
                      </a:r>
                    </a:p>
                    <a:p>
                      <a:r>
                        <a:rPr lang="pt-BR" sz="700" dirty="0"/>
                        <a:t>58r+8m</a:t>
                      </a:r>
                    </a:p>
                    <a:p>
                      <a:r>
                        <a:rPr lang="pt-BR" sz="700" dirty="0"/>
                        <a:t>   59r</a:t>
                      </a:r>
                    </a:p>
                    <a:p>
                      <a:r>
                        <a:rPr lang="pt-BR" sz="700" dirty="0"/>
                        <a:t>59r+4m</a:t>
                      </a:r>
                    </a:p>
                    <a:p>
                      <a:r>
                        <a:rPr lang="pt-BR" sz="700" dirty="0"/>
                        <a:t>59r+8m</a:t>
                      </a:r>
                    </a:p>
                    <a:p>
                      <a:r>
                        <a:rPr lang="pt-BR" sz="700" dirty="0"/>
                        <a:t>60r</a:t>
                      </a:r>
                    </a:p>
                    <a:p>
                      <a:r>
                        <a:rPr lang="pt-BR" sz="700" dirty="0"/>
                        <a:t>60r+4m</a:t>
                      </a:r>
                    </a:p>
                    <a:p>
                      <a:r>
                        <a:rPr lang="pt-BR" sz="700" dirty="0"/>
                        <a:t>60r+8m</a:t>
                      </a:r>
                    </a:p>
                    <a:p>
                      <a:r>
                        <a:rPr lang="pt-BR" sz="700" dirty="0"/>
                        <a:t>61r</a:t>
                      </a:r>
                    </a:p>
                    <a:p>
                      <a:r>
                        <a:rPr lang="pt-BR" sz="700" dirty="0"/>
                        <a:t>61r+4m</a:t>
                      </a:r>
                    </a:p>
                    <a:p>
                      <a:r>
                        <a:rPr lang="pt-BR" sz="700" dirty="0"/>
                        <a:t>61r+8m</a:t>
                      </a:r>
                    </a:p>
                    <a:p>
                      <a:r>
                        <a:rPr lang="pt-BR" sz="700" dirty="0"/>
                        <a:t>62r+2m</a:t>
                      </a:r>
                    </a:p>
                    <a:p>
                      <a:r>
                        <a:rPr lang="pt-BR" sz="700" dirty="0"/>
                        <a:t>62r+8m</a:t>
                      </a:r>
                    </a:p>
                    <a:p>
                      <a:r>
                        <a:rPr lang="pt-BR" sz="700" dirty="0"/>
                        <a:t>63r+2m</a:t>
                      </a:r>
                    </a:p>
                    <a:p>
                      <a:r>
                        <a:rPr lang="pt-BR" sz="700" dirty="0"/>
                        <a:t>63r+8m</a:t>
                      </a:r>
                    </a:p>
                    <a:p>
                      <a:r>
                        <a:rPr lang="pt-BR" sz="700" dirty="0"/>
                        <a:t>64r+2m</a:t>
                      </a:r>
                    </a:p>
                    <a:p>
                      <a:r>
                        <a:rPr lang="pt-BR" sz="700" dirty="0"/>
                        <a:t>64r+6m</a:t>
                      </a:r>
                    </a:p>
                    <a:p>
                      <a:r>
                        <a:rPr lang="pt-BR" sz="700" dirty="0"/>
                        <a:t>64r+8m</a:t>
                      </a:r>
                    </a:p>
                    <a:p>
                      <a:r>
                        <a:rPr lang="pt-BR" sz="700" dirty="0"/>
                        <a:t>64r+10m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700" dirty="0"/>
                        <a:t>   55r</a:t>
                      </a:r>
                    </a:p>
                    <a:p>
                      <a:r>
                        <a:rPr lang="pt-BR" sz="700" dirty="0"/>
                        <a:t>   55r</a:t>
                      </a:r>
                    </a:p>
                    <a:p>
                      <a:r>
                        <a:rPr lang="pt-BR" sz="700" dirty="0"/>
                        <a:t>   55r</a:t>
                      </a:r>
                    </a:p>
                    <a:p>
                      <a:r>
                        <a:rPr lang="pt-BR" sz="700" dirty="0"/>
                        <a:t>   55r</a:t>
                      </a:r>
                    </a:p>
                    <a:p>
                      <a:r>
                        <a:rPr lang="pt-BR" sz="700" dirty="0"/>
                        <a:t>   55r</a:t>
                      </a:r>
                    </a:p>
                    <a:p>
                      <a:r>
                        <a:rPr lang="pt-BR" sz="700" dirty="0"/>
                        <a:t>55r+4m</a:t>
                      </a:r>
                    </a:p>
                    <a:p>
                      <a:r>
                        <a:rPr lang="pt-BR" sz="700" dirty="0"/>
                        <a:t>55r+8m</a:t>
                      </a:r>
                    </a:p>
                    <a:p>
                      <a:r>
                        <a:rPr lang="pt-BR" sz="700" dirty="0"/>
                        <a:t>   56r</a:t>
                      </a:r>
                    </a:p>
                    <a:p>
                      <a:r>
                        <a:rPr lang="pt-BR" sz="700" dirty="0"/>
                        <a:t>56r+4m</a:t>
                      </a:r>
                    </a:p>
                    <a:p>
                      <a:r>
                        <a:rPr lang="pt-BR" sz="700" dirty="0"/>
                        <a:t>56r+8m</a:t>
                      </a:r>
                    </a:p>
                    <a:p>
                      <a:r>
                        <a:rPr lang="pt-BR" sz="700" dirty="0"/>
                        <a:t>   57r</a:t>
                      </a:r>
                    </a:p>
                    <a:p>
                      <a:r>
                        <a:rPr lang="pt-BR" sz="700" dirty="0"/>
                        <a:t>57r+4m</a:t>
                      </a:r>
                    </a:p>
                    <a:p>
                      <a:r>
                        <a:rPr lang="pt-BR" sz="700" dirty="0"/>
                        <a:t>57r+8m</a:t>
                      </a:r>
                    </a:p>
                    <a:p>
                      <a:r>
                        <a:rPr lang="pt-BR" sz="700" dirty="0"/>
                        <a:t>58r</a:t>
                      </a:r>
                    </a:p>
                    <a:p>
                      <a:r>
                        <a:rPr lang="pt-BR" sz="700" dirty="0"/>
                        <a:t>58r+4m</a:t>
                      </a:r>
                    </a:p>
                    <a:p>
                      <a:r>
                        <a:rPr lang="pt-BR" sz="700" dirty="0"/>
                        <a:t>58r+8m</a:t>
                      </a:r>
                    </a:p>
                    <a:p>
                      <a:r>
                        <a:rPr lang="pt-BR" sz="700" dirty="0"/>
                        <a:t>59r</a:t>
                      </a:r>
                    </a:p>
                    <a:p>
                      <a:r>
                        <a:rPr lang="pt-BR" sz="700" dirty="0"/>
                        <a:t>59r+4m</a:t>
                      </a:r>
                    </a:p>
                    <a:p>
                      <a:r>
                        <a:rPr lang="pt-BR" sz="700" dirty="0"/>
                        <a:t>59r+8m</a:t>
                      </a:r>
                    </a:p>
                    <a:p>
                      <a:r>
                        <a:rPr lang="pt-BR" sz="700" dirty="0"/>
                        <a:t>60r</a:t>
                      </a:r>
                    </a:p>
                    <a:p>
                      <a:r>
                        <a:rPr lang="pt-BR" sz="700" dirty="0"/>
                        <a:t>60r+4m</a:t>
                      </a:r>
                    </a:p>
                    <a:p>
                      <a:r>
                        <a:rPr lang="pt-BR" sz="700" dirty="0"/>
                        <a:t>60r+8m</a:t>
                      </a:r>
                    </a:p>
                    <a:p>
                      <a:r>
                        <a:rPr lang="pt-BR" sz="700" dirty="0"/>
                        <a:t>61r+2m</a:t>
                      </a:r>
                    </a:p>
                    <a:p>
                      <a:r>
                        <a:rPr lang="pt-BR" sz="700" dirty="0"/>
                        <a:t>61r+8m</a:t>
                      </a:r>
                    </a:p>
                    <a:p>
                      <a:r>
                        <a:rPr lang="pt-BR" sz="700" dirty="0"/>
                        <a:t>62r+2m</a:t>
                      </a:r>
                    </a:p>
                    <a:p>
                      <a:r>
                        <a:rPr lang="pt-BR" sz="700" dirty="0"/>
                        <a:t>62r+8m</a:t>
                      </a:r>
                    </a:p>
                    <a:p>
                      <a:r>
                        <a:rPr lang="pt-BR" sz="700" dirty="0"/>
                        <a:t>63r+2m</a:t>
                      </a:r>
                    </a:p>
                    <a:p>
                      <a:r>
                        <a:rPr lang="pt-BR" sz="700" dirty="0"/>
                        <a:t>63r+8m</a:t>
                      </a:r>
                    </a:p>
                    <a:p>
                      <a:r>
                        <a:rPr lang="pt-BR" sz="700" dirty="0"/>
                        <a:t>64r+2m</a:t>
                      </a:r>
                    </a:p>
                    <a:p>
                      <a:r>
                        <a:rPr lang="pt-BR" sz="700" dirty="0"/>
                        <a:t>64r+8m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700" dirty="0"/>
                        <a:t>   54r</a:t>
                      </a:r>
                    </a:p>
                    <a:p>
                      <a:r>
                        <a:rPr lang="pt-BR" sz="700" dirty="0"/>
                        <a:t>   54r</a:t>
                      </a:r>
                    </a:p>
                    <a:p>
                      <a:r>
                        <a:rPr lang="pt-BR" sz="700" dirty="0"/>
                        <a:t>   54r</a:t>
                      </a:r>
                    </a:p>
                    <a:p>
                      <a:r>
                        <a:rPr lang="pt-BR" sz="700" dirty="0"/>
                        <a:t>   54r</a:t>
                      </a:r>
                    </a:p>
                    <a:p>
                      <a:r>
                        <a:rPr lang="pt-BR" sz="700" dirty="0"/>
                        <a:t>   54r</a:t>
                      </a:r>
                    </a:p>
                    <a:p>
                      <a:r>
                        <a:rPr lang="pt-BR" sz="700" dirty="0"/>
                        <a:t>   54r</a:t>
                      </a:r>
                    </a:p>
                    <a:p>
                      <a:r>
                        <a:rPr lang="pt-BR" sz="700" dirty="0"/>
                        <a:t>54r+4m</a:t>
                      </a:r>
                    </a:p>
                    <a:p>
                      <a:r>
                        <a:rPr lang="pt-BR" sz="700" dirty="0"/>
                        <a:t>54r+8m</a:t>
                      </a:r>
                    </a:p>
                    <a:p>
                      <a:r>
                        <a:rPr lang="pt-BR" sz="700" dirty="0"/>
                        <a:t>   55r</a:t>
                      </a:r>
                    </a:p>
                    <a:p>
                      <a:r>
                        <a:rPr lang="pt-BR" sz="700" dirty="0"/>
                        <a:t>55r+4m</a:t>
                      </a:r>
                    </a:p>
                    <a:p>
                      <a:r>
                        <a:rPr lang="pt-BR" sz="700" dirty="0"/>
                        <a:t>55r+8m</a:t>
                      </a:r>
                    </a:p>
                    <a:p>
                      <a:r>
                        <a:rPr lang="pt-BR" sz="700" dirty="0"/>
                        <a:t>   56r</a:t>
                      </a:r>
                    </a:p>
                    <a:p>
                      <a:r>
                        <a:rPr lang="pt-BR" sz="700" dirty="0"/>
                        <a:t>56r+4m</a:t>
                      </a:r>
                    </a:p>
                    <a:p>
                      <a:r>
                        <a:rPr lang="pt-BR" sz="700" dirty="0"/>
                        <a:t>56r+8m</a:t>
                      </a:r>
                    </a:p>
                    <a:p>
                      <a:r>
                        <a:rPr lang="pt-BR" sz="700" dirty="0"/>
                        <a:t>   57r</a:t>
                      </a:r>
                    </a:p>
                    <a:p>
                      <a:r>
                        <a:rPr lang="pt-BR" sz="700" dirty="0"/>
                        <a:t>57r+4m</a:t>
                      </a:r>
                    </a:p>
                    <a:p>
                      <a:r>
                        <a:rPr lang="pt-BR" sz="700" dirty="0"/>
                        <a:t>57r+8m</a:t>
                      </a:r>
                    </a:p>
                    <a:p>
                      <a:r>
                        <a:rPr lang="pt-BR" sz="700" dirty="0"/>
                        <a:t>   58r</a:t>
                      </a:r>
                    </a:p>
                    <a:p>
                      <a:r>
                        <a:rPr lang="pt-BR" sz="700" dirty="0"/>
                        <a:t>58r+4m</a:t>
                      </a:r>
                    </a:p>
                    <a:p>
                      <a:r>
                        <a:rPr lang="pt-BR" sz="700" dirty="0"/>
                        <a:t>58r+8m</a:t>
                      </a:r>
                    </a:p>
                    <a:p>
                      <a:r>
                        <a:rPr lang="pt-BR" sz="700" dirty="0"/>
                        <a:t>   59r</a:t>
                      </a:r>
                    </a:p>
                    <a:p>
                      <a:r>
                        <a:rPr lang="pt-BR" sz="700" dirty="0"/>
                        <a:t>59r+4m</a:t>
                      </a:r>
                    </a:p>
                    <a:p>
                      <a:r>
                        <a:rPr lang="pt-BR" sz="700" dirty="0"/>
                        <a:t>59r+8m</a:t>
                      </a:r>
                    </a:p>
                    <a:p>
                      <a:r>
                        <a:rPr lang="pt-BR" sz="700" dirty="0"/>
                        <a:t>60r+2m</a:t>
                      </a:r>
                    </a:p>
                    <a:p>
                      <a:r>
                        <a:rPr lang="pt-BR" sz="700" dirty="0"/>
                        <a:t>60r+8m</a:t>
                      </a:r>
                    </a:p>
                    <a:p>
                      <a:r>
                        <a:rPr lang="pt-BR" sz="700" dirty="0"/>
                        <a:t>61r+2m</a:t>
                      </a:r>
                    </a:p>
                    <a:p>
                      <a:r>
                        <a:rPr lang="pt-BR" sz="700" dirty="0"/>
                        <a:t>61r+8m</a:t>
                      </a:r>
                    </a:p>
                    <a:p>
                      <a:r>
                        <a:rPr lang="pt-BR" sz="700" dirty="0"/>
                        <a:t>62r+2m</a:t>
                      </a:r>
                    </a:p>
                    <a:p>
                      <a:r>
                        <a:rPr lang="pt-BR" sz="700" dirty="0"/>
                        <a:t>62r+8m</a:t>
                      </a:r>
                    </a:p>
                    <a:p>
                      <a:r>
                        <a:rPr lang="pt-BR" sz="700" dirty="0"/>
                        <a:t>63r+2m</a:t>
                      </a:r>
                    </a:p>
                    <a:p>
                      <a:r>
                        <a:rPr lang="pt-BR" sz="700" dirty="0"/>
                        <a:t>63r+8m</a:t>
                      </a:r>
                    </a:p>
                    <a:p>
                      <a:r>
                        <a:rPr lang="pt-BR" sz="700" dirty="0"/>
                        <a:t>64r+2m</a:t>
                      </a:r>
                    </a:p>
                    <a:p>
                      <a:r>
                        <a:rPr lang="pt-BR" sz="700" dirty="0"/>
                        <a:t>64r+8m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700" dirty="0"/>
                        <a:t>   53r</a:t>
                      </a:r>
                    </a:p>
                    <a:p>
                      <a:r>
                        <a:rPr lang="pt-BR" sz="700" dirty="0"/>
                        <a:t>   53r</a:t>
                      </a:r>
                    </a:p>
                    <a:p>
                      <a:r>
                        <a:rPr lang="pt-BR" sz="700" dirty="0"/>
                        <a:t>   53r</a:t>
                      </a:r>
                    </a:p>
                    <a:p>
                      <a:r>
                        <a:rPr lang="pt-BR" sz="700" dirty="0"/>
                        <a:t>   53r</a:t>
                      </a:r>
                    </a:p>
                    <a:p>
                      <a:r>
                        <a:rPr lang="pt-BR" sz="700" dirty="0"/>
                        <a:t>   53r</a:t>
                      </a:r>
                    </a:p>
                    <a:p>
                      <a:r>
                        <a:rPr lang="pt-BR" sz="700" dirty="0"/>
                        <a:t>   53r</a:t>
                      </a:r>
                    </a:p>
                    <a:p>
                      <a:r>
                        <a:rPr lang="pt-BR" sz="700" dirty="0"/>
                        <a:t>   53r</a:t>
                      </a:r>
                    </a:p>
                    <a:p>
                      <a:r>
                        <a:rPr lang="pt-BR" sz="700" dirty="0"/>
                        <a:t>53r+4m</a:t>
                      </a:r>
                    </a:p>
                    <a:p>
                      <a:r>
                        <a:rPr lang="pt-BR" sz="700" dirty="0"/>
                        <a:t>53r+8m</a:t>
                      </a:r>
                    </a:p>
                    <a:p>
                      <a:r>
                        <a:rPr lang="pt-BR" sz="700" dirty="0"/>
                        <a:t>   54r</a:t>
                      </a:r>
                    </a:p>
                    <a:p>
                      <a:r>
                        <a:rPr lang="pt-BR" sz="700" dirty="0"/>
                        <a:t>54r+4m</a:t>
                      </a:r>
                    </a:p>
                    <a:p>
                      <a:r>
                        <a:rPr lang="pt-BR" sz="700" dirty="0"/>
                        <a:t>54r+8m</a:t>
                      </a:r>
                    </a:p>
                    <a:p>
                      <a:r>
                        <a:rPr lang="pt-BR" sz="700" dirty="0"/>
                        <a:t>   55r</a:t>
                      </a:r>
                    </a:p>
                    <a:p>
                      <a:r>
                        <a:rPr lang="pt-BR" sz="700" dirty="0"/>
                        <a:t>55r+4m</a:t>
                      </a:r>
                    </a:p>
                    <a:p>
                      <a:r>
                        <a:rPr lang="pt-BR" sz="700" dirty="0"/>
                        <a:t>55r+8m</a:t>
                      </a:r>
                    </a:p>
                    <a:p>
                      <a:r>
                        <a:rPr lang="pt-BR" sz="700" dirty="0"/>
                        <a:t>   56r</a:t>
                      </a:r>
                    </a:p>
                    <a:p>
                      <a:r>
                        <a:rPr lang="pt-BR" sz="700" dirty="0"/>
                        <a:t>56r+4m</a:t>
                      </a:r>
                    </a:p>
                    <a:p>
                      <a:r>
                        <a:rPr lang="pt-BR" sz="700" dirty="0"/>
                        <a:t>56r+8m</a:t>
                      </a:r>
                    </a:p>
                    <a:p>
                      <a:r>
                        <a:rPr lang="pt-BR" sz="700" dirty="0"/>
                        <a:t>57r</a:t>
                      </a:r>
                    </a:p>
                    <a:p>
                      <a:r>
                        <a:rPr lang="pt-BR" sz="700" dirty="0"/>
                        <a:t>57r+4m</a:t>
                      </a:r>
                    </a:p>
                    <a:p>
                      <a:r>
                        <a:rPr lang="pt-BR" sz="700" dirty="0"/>
                        <a:t>57r+8m</a:t>
                      </a:r>
                    </a:p>
                    <a:p>
                      <a:r>
                        <a:rPr lang="pt-BR" sz="700" dirty="0"/>
                        <a:t>58r</a:t>
                      </a:r>
                    </a:p>
                    <a:p>
                      <a:r>
                        <a:rPr lang="pt-BR" sz="700" dirty="0"/>
                        <a:t>58r+4m</a:t>
                      </a:r>
                    </a:p>
                    <a:p>
                      <a:r>
                        <a:rPr lang="pt-BR" sz="700" dirty="0"/>
                        <a:t>58r+8m</a:t>
                      </a:r>
                    </a:p>
                    <a:p>
                      <a:r>
                        <a:rPr lang="pt-BR" sz="700" dirty="0"/>
                        <a:t>59r+2m</a:t>
                      </a:r>
                    </a:p>
                    <a:p>
                      <a:r>
                        <a:rPr lang="pt-BR" sz="700" dirty="0"/>
                        <a:t>59r+8m</a:t>
                      </a:r>
                    </a:p>
                    <a:p>
                      <a:r>
                        <a:rPr lang="pt-BR" sz="700" dirty="0"/>
                        <a:t>60r+2m</a:t>
                      </a:r>
                    </a:p>
                    <a:p>
                      <a:r>
                        <a:rPr lang="pt-BR" sz="700" dirty="0"/>
                        <a:t>60r+8m</a:t>
                      </a:r>
                    </a:p>
                    <a:p>
                      <a:r>
                        <a:rPr lang="pt-BR" sz="700" dirty="0"/>
                        <a:t>61r+2m</a:t>
                      </a:r>
                    </a:p>
                    <a:p>
                      <a:r>
                        <a:rPr lang="pt-BR" sz="700" dirty="0"/>
                        <a:t>61r+8m</a:t>
                      </a:r>
                    </a:p>
                    <a:p>
                      <a:r>
                        <a:rPr lang="pt-BR" sz="700" dirty="0"/>
                        <a:t>62r+2m</a:t>
                      </a:r>
                    </a:p>
                    <a:p>
                      <a:r>
                        <a:rPr lang="pt-BR" sz="700" dirty="0"/>
                        <a:t>62r+8m</a:t>
                      </a:r>
                    </a:p>
                    <a:p>
                      <a:r>
                        <a:rPr lang="pt-BR" sz="700" dirty="0"/>
                        <a:t>63r+2m</a:t>
                      </a:r>
                    </a:p>
                    <a:p>
                      <a:r>
                        <a:rPr lang="pt-BR" sz="700" dirty="0"/>
                        <a:t>63r+8m</a:t>
                      </a:r>
                    </a:p>
                    <a:p>
                      <a:r>
                        <a:rPr lang="pt-BR" sz="700" dirty="0"/>
                        <a:t>64r+2m</a:t>
                      </a:r>
                    </a:p>
                    <a:p>
                      <a:r>
                        <a:rPr lang="pt-BR" sz="700" dirty="0"/>
                        <a:t>64r+8m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32629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 ročníků narozených po roce 1971 činí důchodový věk 65 let.</a:t>
            </a:r>
          </a:p>
        </p:txBody>
      </p:sp>
    </p:spTree>
    <p:extLst>
      <p:ext uri="{BB962C8B-B14F-4D97-AF65-F5344CB8AC3E}">
        <p14:creationId xmlns:p14="http://schemas.microsoft.com/office/powerpoint/2010/main" val="146538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Redukce 2018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do částky první redukční hranice počítá 100 %, </a:t>
            </a:r>
          </a:p>
          <a:p>
            <a:pPr marL="0" indent="0" algn="just">
              <a:buNone/>
            </a:pPr>
            <a:r>
              <a:rPr lang="cs-CZ" dirty="0"/>
              <a:t>z částky nad první redukční hranici do částky druhé redukční hranice počítá 26 %, a </a:t>
            </a:r>
          </a:p>
          <a:p>
            <a:pPr marL="0" indent="0" algn="just">
              <a:buNone/>
            </a:pPr>
            <a:r>
              <a:rPr lang="cs-CZ" dirty="0"/>
              <a:t>k částce nad druhou redukční hranici nepřihlíží. </a:t>
            </a:r>
            <a:endParaRPr lang="cs-CZ" dirty="0" smtClean="0"/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/>
              <a:t>první redukční hranice činí 13 191 Kč, </a:t>
            </a:r>
          </a:p>
          <a:p>
            <a:pPr marL="0" indent="0" algn="just">
              <a:buNone/>
            </a:pPr>
            <a:r>
              <a:rPr lang="cs-CZ" dirty="0"/>
              <a:t>druhá redukční hranice činí 119 916 Kč.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Základní výměra důchodu se stanoví ve výši 9 % průměrné mzdy - pro rok 2018 </a:t>
            </a:r>
            <a:r>
              <a:rPr lang="cs-CZ" dirty="0" smtClean="0"/>
              <a:t> </a:t>
            </a:r>
            <a:r>
              <a:rPr lang="cs-CZ" dirty="0"/>
              <a:t>2 700 Kč </a:t>
            </a:r>
            <a:r>
              <a:rPr lang="cs-CZ" dirty="0" smtClean="0"/>
              <a:t>měsíčně </a:t>
            </a:r>
            <a:r>
              <a:rPr lang="cs-CZ" dirty="0"/>
              <a:t>nařízení vlády č. 343/2017 </a:t>
            </a:r>
            <a:r>
              <a:rPr lang="cs-CZ" dirty="0" smtClean="0"/>
              <a:t>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3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Souběh dávek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Originárních důchodů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áleží jen jeden</a:t>
            </a:r>
          </a:p>
          <a:p>
            <a:pPr lvl="1"/>
            <a:endParaRPr lang="cs-CZ" sz="1400" dirty="0" smtClean="0"/>
          </a:p>
          <a:p>
            <a:r>
              <a:rPr lang="cs-CZ" dirty="0" smtClean="0"/>
              <a:t>Originární a odvozený důchod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áleží oba, ten vyšší v plné výši a z druhého 50 % procentní výměry</a:t>
            </a:r>
          </a:p>
          <a:p>
            <a:pPr lvl="1"/>
            <a:endParaRPr lang="cs-CZ" sz="1400" dirty="0"/>
          </a:p>
          <a:p>
            <a:r>
              <a:rPr lang="cs-CZ" dirty="0" smtClean="0"/>
              <a:t>Odvozených důchodů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irotčí = Základní výměra jedna a obě procentní výběry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dovský a sirotčí = stejně jako originární a odvozený</a:t>
            </a:r>
          </a:p>
          <a:p>
            <a:pPr lvl="1"/>
            <a:endParaRPr lang="cs-CZ" sz="1400" dirty="0" smtClean="0"/>
          </a:p>
          <a:p>
            <a:r>
              <a:rPr lang="cs-CZ" dirty="0" smtClean="0"/>
              <a:t>Tuzemský a cizozemský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ílčí výplata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24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751</Words>
  <Application>Microsoft Office PowerPoint</Application>
  <PresentationFormat>Předvádění na obrazovce (4:3)</PresentationFormat>
  <Paragraphs>384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</vt:lpstr>
      <vt:lpstr>3558[1]</vt:lpstr>
      <vt:lpstr>Jakub Halíř</vt:lpstr>
      <vt:lpstr>Pojistné systémy sociálního zabezpečení</vt:lpstr>
      <vt:lpstr>Zákony</vt:lpstr>
      <vt:lpstr>Subjekty – osobní rozsah</vt:lpstr>
      <vt:lpstr>Dávky – věcný rozsah</vt:lpstr>
      <vt:lpstr>Druhy důchodů</vt:lpstr>
      <vt:lpstr>Důchodový věk</vt:lpstr>
      <vt:lpstr>Redukce 2018</vt:lpstr>
      <vt:lpstr>Souběh dávek</vt:lpstr>
      <vt:lpstr>Příklad 10</vt:lpstr>
      <vt:lpstr>Příklad 10</vt:lpstr>
      <vt:lpstr>Příklad 11</vt:lpstr>
      <vt:lpstr>Příklad 11</vt:lpstr>
      <vt:lpstr>Příklad 12</vt:lpstr>
      <vt:lpstr>Příklad 12</vt:lpstr>
      <vt:lpstr>Příklad 14</vt:lpstr>
      <vt:lpstr>Příklad 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Posluchárna</cp:lastModifiedBy>
  <cp:revision>31</cp:revision>
  <cp:lastPrinted>2018-04-10T12:38:49Z</cp:lastPrinted>
  <dcterms:created xsi:type="dcterms:W3CDTF">1601-01-01T00:00:00Z</dcterms:created>
  <dcterms:modified xsi:type="dcterms:W3CDTF">2018-04-10T15:47:42Z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