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9"/>
  </p:notesMasterIdLst>
  <p:handoutMasterIdLst>
    <p:handoutMasterId r:id="rId20"/>
  </p:handout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  <p:sldId id="268" r:id="rId9"/>
    <p:sldId id="267" r:id="rId10"/>
    <p:sldId id="269" r:id="rId11"/>
    <p:sldId id="270" r:id="rId12"/>
    <p:sldId id="273" r:id="rId13"/>
    <p:sldId id="275" r:id="rId14"/>
    <p:sldId id="271" r:id="rId15"/>
    <p:sldId id="272" r:id="rId16"/>
    <p:sldId id="274" r:id="rId17"/>
    <p:sldId id="277" r:id="rId18"/>
  </p:sldIdLst>
  <p:sldSz cx="9144000" cy="6858000" type="screen4x3"/>
  <p:notesSz cx="9926638" cy="679767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16DA210-FB5B-4158-B5E0-FEB733F419BA}" styleName="Styl Světlá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Světlý styl 3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54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8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DD1532-7FFC-4F17-BC28-76F96140F244}" type="datetimeFigureOut">
              <a:rPr lang="cs-CZ" smtClean="0"/>
              <a:t>10.04.2018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1E83F1-D47E-405C-80B0-11539BA6BE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32747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3900" y="509588"/>
            <a:ext cx="3398838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5531D92-9220-41C8-838A-9C16A7A28D3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901852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67B9D9-14D8-4FBF-9648-A3EE5682AFAB}" type="slidenum">
              <a:rPr lang="cs-CZ" altLang="cs-CZ"/>
              <a:pPr/>
              <a:t>1</a:t>
            </a:fld>
            <a:endParaRPr lang="cs-CZ" altLang="cs-CZ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altLang="cs-CZ" noProof="0" smtClean="0"/>
              <a:t>Klepnutím lze upravit styl </a:t>
            </a:r>
            <a:br>
              <a:rPr lang="cs-CZ" altLang="cs-CZ" noProof="0" smtClean="0"/>
            </a:br>
            <a:r>
              <a:rPr lang="cs-CZ" altLang="cs-CZ" noProof="0" smtClean="0"/>
              <a:t>předlohy nadpisů.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altLang="cs-CZ" noProof="0" smtClean="0"/>
              <a:t>Klepnutím lze upravit styl předlohy podnadpisů.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EFBE58D5-7748-41FF-BD73-B8298D83BE1D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10247" name="Picture 7" descr="pruh+znak_PF_13_gray5+fialovy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8" name="Picture 8" descr="PF_PP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EFAB543-3AF6-4DA0-8B56-ED4FA55336F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83515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B925B9F-5ABB-45E6-AEB3-9F9EF59ED29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2693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1315959-18FE-4813-BA72-AF9A080312A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45571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7734C03-7184-428E-921A-BE82B2EA350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30350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79A05E2-5BDE-49B7-892F-3F9FA5D7680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81279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EE08D2E-68FB-42D4-A9FD-CF5ED9A8133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30125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BF74DAB-EA34-4B5D-9EE4-54C1118A1EA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17296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671DC90-0E0D-46C4-A354-800D6D5A970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01395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0F5F57A-9C91-483A-869C-6688DE0B27D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91974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44CDB84-B73E-4C06-AC30-A0CAF049D68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767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 sz="160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endParaRPr lang="cs-CZ" altLang="cs-CZ"/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+mn-lt"/>
              </a:defRPr>
            </a:lvl1pPr>
          </a:lstStyle>
          <a:p>
            <a:fld id="{3E99B43E-192D-43BD-84BC-C6738ABEA91C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r"/>
            <a:r>
              <a:rPr lang="cs-CZ" alt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9224" name="Picture 8" descr="PF_PPT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5" name="Picture 9" descr="PF_PPT_nahled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05100" y="5300663"/>
            <a:ext cx="5969000" cy="1368425"/>
          </a:xfrm>
        </p:spPr>
        <p:txBody>
          <a:bodyPr/>
          <a:lstStyle/>
          <a:p>
            <a:pPr algn="r"/>
            <a:r>
              <a:rPr lang="cs-CZ" altLang="cs-CZ" sz="2400" dirty="0" smtClean="0"/>
              <a:t>Jakub Halíř</a:t>
            </a:r>
            <a:endParaRPr lang="cs-CZ" altLang="cs-CZ" sz="2400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altLang="cs-CZ" sz="3600" dirty="0" smtClean="0">
                <a:solidFill>
                  <a:schemeClr val="tx1"/>
                </a:solidFill>
              </a:rPr>
              <a:t>DŮCHODOVÉ POJIŠTĚNÍ</a:t>
            </a:r>
          </a:p>
          <a:p>
            <a:endParaRPr lang="cs-CZ" altLang="cs-CZ" dirty="0" smtClean="0">
              <a:solidFill>
                <a:schemeClr val="tx1"/>
              </a:solidFill>
            </a:endParaRPr>
          </a:p>
          <a:p>
            <a:pPr algn="r"/>
            <a:r>
              <a:rPr lang="cs-CZ" altLang="cs-CZ" dirty="0" smtClean="0">
                <a:solidFill>
                  <a:schemeClr val="tx1"/>
                </a:solidFill>
              </a:rPr>
              <a:t>MP801Z</a:t>
            </a:r>
            <a:endParaRPr lang="cs-CZ" alt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10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 smtClean="0"/>
              <a:t>Muž </a:t>
            </a:r>
            <a:r>
              <a:rPr lang="cs-CZ" dirty="0"/>
              <a:t>po ukončení střední školy od svých 19 let nepřetržitě pracoval v pracovním poměru až do dosažení důchodového věku. Narodil se dne 15. 1. 1955. Zjištěný osobní vyměřovací základ od roku 1986 činí 25.000,- Kč</a:t>
            </a:r>
            <a:r>
              <a:rPr lang="cs-CZ" dirty="0" smtClean="0"/>
              <a:t>.</a:t>
            </a:r>
          </a:p>
          <a:p>
            <a:pPr marL="0" indent="0" algn="just">
              <a:buNone/>
            </a:pPr>
            <a:endParaRPr lang="cs-CZ" dirty="0"/>
          </a:p>
          <a:p>
            <a:pPr marL="0" lvl="0" indent="0" algn="just">
              <a:buNone/>
            </a:pPr>
            <a:r>
              <a:rPr lang="cs-CZ" dirty="0"/>
              <a:t>Stanovte individuální důchodový věk tohoto muže a určete vznik nároku na starobní důchod.</a:t>
            </a:r>
          </a:p>
          <a:p>
            <a:pPr marL="0" lvl="0" indent="0" algn="just">
              <a:buNone/>
            </a:pPr>
            <a:r>
              <a:rPr lang="cs-CZ" dirty="0"/>
              <a:t>Vypočtěte výši starobního důchodu.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1954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10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 smtClean="0"/>
              <a:t>Muž </a:t>
            </a:r>
            <a:r>
              <a:rPr lang="cs-CZ" dirty="0"/>
              <a:t>po ukončení střední školy od svých 19 let nepřetržitě pracoval v pracovním poměru až do dosažení důchodového věku. Narodil se dne 15. 1. 1955. Zjištěný osobní vyměřovací základ od roku 1986 činí 25.000,- Kč</a:t>
            </a:r>
            <a:r>
              <a:rPr lang="cs-CZ" dirty="0" smtClean="0"/>
              <a:t>.</a:t>
            </a:r>
          </a:p>
          <a:p>
            <a:pPr marL="0" indent="0" algn="just">
              <a:buNone/>
            </a:pPr>
            <a:endParaRPr lang="cs-CZ" dirty="0"/>
          </a:p>
          <a:p>
            <a:pPr marL="0" lvl="0" indent="0" algn="just">
              <a:buNone/>
            </a:pPr>
            <a:r>
              <a:rPr lang="cs-CZ" dirty="0"/>
              <a:t>Stanovte individuální důchodový věk tohoto muže a určete vznik nároku na starobní důchod</a:t>
            </a:r>
            <a:r>
              <a:rPr lang="cs-CZ" dirty="0" smtClean="0"/>
              <a:t>.</a:t>
            </a:r>
          </a:p>
          <a:p>
            <a:pPr marL="0" lvl="0" indent="0" algn="just">
              <a:buNone/>
            </a:pPr>
            <a:r>
              <a:rPr lang="cs-CZ" b="1" dirty="0" smtClean="0">
                <a:solidFill>
                  <a:srgbClr val="FF0000"/>
                </a:solidFill>
              </a:rPr>
              <a:t>15.5.2018</a:t>
            </a:r>
            <a:endParaRPr lang="cs-CZ" b="1" dirty="0">
              <a:solidFill>
                <a:srgbClr val="FF0000"/>
              </a:solidFill>
            </a:endParaRPr>
          </a:p>
          <a:p>
            <a:pPr marL="0" lvl="0" indent="0" algn="just">
              <a:buNone/>
            </a:pPr>
            <a:r>
              <a:rPr lang="cs-CZ" dirty="0"/>
              <a:t>Vypočtěte výši starobního důchodu.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7 415 Kč</a:t>
            </a: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744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11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 smtClean="0"/>
              <a:t>Manžel </a:t>
            </a:r>
            <a:r>
              <a:rPr lang="cs-CZ" dirty="0"/>
              <a:t>zemřel dne 20. 2. 2018, ke dni smrti byl poživatelem starobního důchodu ve výši 11.500,- Kč. Pozůstalá manželka (narozena 1956) v roce úmrtí manžela dosáhla dne 14. 1.  věku 62 let, manželství bylo bezdětné.</a:t>
            </a:r>
          </a:p>
          <a:p>
            <a:pPr marL="0" lvl="0" indent="0" algn="just">
              <a:buNone/>
            </a:pPr>
            <a:r>
              <a:rPr lang="cs-CZ" dirty="0"/>
              <a:t>Určete, zda pozůstalá manželka má nárok na vdovský důchod.</a:t>
            </a:r>
          </a:p>
          <a:p>
            <a:pPr marL="0" lvl="0" indent="0" algn="just">
              <a:buNone/>
            </a:pPr>
            <a:r>
              <a:rPr lang="cs-CZ" dirty="0"/>
              <a:t>Vypočtěte výši vdovského důchodu a stanovte dobu jeho poskytování.</a:t>
            </a:r>
          </a:p>
          <a:p>
            <a:pPr marL="0" lvl="0" indent="0" algn="just">
              <a:buNone/>
            </a:pPr>
            <a:r>
              <a:rPr lang="cs-CZ" dirty="0"/>
              <a:t>Může se nárok na tento důchod znovu obnovit</a:t>
            </a:r>
            <a:r>
              <a:rPr lang="cs-CZ" dirty="0" smtClean="0"/>
              <a:t>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1610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11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 smtClean="0"/>
              <a:t>Manžel </a:t>
            </a:r>
            <a:r>
              <a:rPr lang="cs-CZ" dirty="0"/>
              <a:t>zemřel dne 20. 2. 2018, ke dni smrti byl poživatelem starobního důchodu ve výši 11.500,- Kč. Pozůstalá manželka (narozena 1956) v roce úmrtí manžela dosáhla dne 14. 1.  věku 62 let, manželství bylo bezdětné.</a:t>
            </a:r>
          </a:p>
          <a:p>
            <a:pPr marL="0" lvl="0" indent="0" algn="just">
              <a:buNone/>
            </a:pPr>
            <a:r>
              <a:rPr lang="cs-CZ" dirty="0"/>
              <a:t>Určete, zda pozůstalá manželka má nárok na vdovský důchod</a:t>
            </a:r>
            <a:r>
              <a:rPr lang="cs-CZ" dirty="0" smtClean="0"/>
              <a:t>. </a:t>
            </a:r>
            <a:r>
              <a:rPr lang="cs-CZ" b="1" dirty="0" smtClean="0">
                <a:solidFill>
                  <a:srgbClr val="FF0000"/>
                </a:solidFill>
              </a:rPr>
              <a:t>ANO</a:t>
            </a:r>
            <a:endParaRPr lang="cs-CZ" dirty="0">
              <a:solidFill>
                <a:srgbClr val="FF0000"/>
              </a:solidFill>
            </a:endParaRPr>
          </a:p>
          <a:p>
            <a:pPr marL="0" lvl="0" indent="0" algn="just">
              <a:buNone/>
            </a:pPr>
            <a:r>
              <a:rPr lang="cs-CZ" dirty="0"/>
              <a:t>Vypočtěte výši vdovského důchodu a stanovte dobu jeho poskytování</a:t>
            </a:r>
            <a:r>
              <a:rPr lang="cs-CZ" dirty="0" smtClean="0"/>
              <a:t>. </a:t>
            </a:r>
            <a:r>
              <a:rPr lang="cs-CZ" b="1" dirty="0" smtClean="0">
                <a:solidFill>
                  <a:srgbClr val="FF0000"/>
                </a:solidFill>
              </a:rPr>
              <a:t>2 700 + 4 400 = 7 100</a:t>
            </a:r>
            <a:endParaRPr lang="cs-CZ" b="1" dirty="0">
              <a:solidFill>
                <a:srgbClr val="FF0000"/>
              </a:solidFill>
            </a:endParaRPr>
          </a:p>
          <a:p>
            <a:pPr marL="0" lvl="0" indent="0" algn="just">
              <a:buNone/>
            </a:pPr>
            <a:r>
              <a:rPr lang="cs-CZ" dirty="0"/>
              <a:t>Může se nárok na tento důchod znovu obnovit</a:t>
            </a:r>
            <a:r>
              <a:rPr lang="cs-CZ" dirty="0" smtClean="0"/>
              <a:t>? </a:t>
            </a:r>
            <a:r>
              <a:rPr lang="cs-CZ" b="1" dirty="0" smtClean="0">
                <a:solidFill>
                  <a:srgbClr val="FF0000"/>
                </a:solidFill>
              </a:rPr>
              <a:t>ANO</a:t>
            </a: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7943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12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/>
              <a:t>Žena je poživatelkou vdovského důchodu ve výši 6.200,- Kč měsíčně a od 1. 2. 2018  jí byl přiznán starobní důchod ve výši 12.800,- Kč měsíčně (dne 1. 2. 2018 žena dosáhla svého důchodového věku).</a:t>
            </a:r>
          </a:p>
          <a:p>
            <a:pPr marL="0" lvl="0" indent="0">
              <a:buNone/>
            </a:pPr>
            <a:r>
              <a:rPr lang="cs-CZ" dirty="0"/>
              <a:t>Určete, jak budou této ženě od 1. 2. 2017 poskytovány uvedené důchody.</a:t>
            </a:r>
          </a:p>
          <a:p>
            <a:pPr marL="0" lvl="0" indent="0">
              <a:buNone/>
            </a:pPr>
            <a:r>
              <a:rPr lang="cs-CZ" dirty="0"/>
              <a:t>Vypočtěte jejich výši.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2646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12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/>
              <a:t>Žena je poživatelkou vdovského důchodu ve výši </a:t>
            </a:r>
            <a:r>
              <a:rPr lang="cs-CZ" dirty="0" smtClean="0"/>
              <a:t>6.200,-Kč </a:t>
            </a:r>
            <a:r>
              <a:rPr lang="cs-CZ" dirty="0"/>
              <a:t>měsíčně a od 1. 2. 2018  jí byl přiznán starobní důchod ve výši 12.800,- Kč měsíčně (dne 1. 2. 2018 žena dosáhla svého důchodového věku).</a:t>
            </a:r>
          </a:p>
          <a:p>
            <a:pPr marL="0" lvl="0" indent="0">
              <a:buNone/>
            </a:pPr>
            <a:r>
              <a:rPr lang="cs-CZ" dirty="0"/>
              <a:t>Určete, jak budou této ženě od 1. 2. 2017 poskytovány uvedené důchody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náleží oba, ten vyšší v plné výši a </a:t>
            </a:r>
            <a:r>
              <a:rPr lang="cs-CZ" b="1" dirty="0" smtClean="0">
                <a:solidFill>
                  <a:srgbClr val="FF0000"/>
                </a:solidFill>
              </a:rPr>
              <a:t>z druhého </a:t>
            </a:r>
            <a:r>
              <a:rPr lang="cs-CZ" b="1" dirty="0">
                <a:solidFill>
                  <a:srgbClr val="FF0000"/>
                </a:solidFill>
              </a:rPr>
              <a:t>50 </a:t>
            </a:r>
            <a:r>
              <a:rPr lang="cs-CZ" b="1" dirty="0" smtClean="0">
                <a:solidFill>
                  <a:srgbClr val="FF0000"/>
                </a:solidFill>
              </a:rPr>
              <a:t>% procentní výměry</a:t>
            </a:r>
            <a:endParaRPr lang="cs-CZ" b="1" dirty="0">
              <a:solidFill>
                <a:srgbClr val="FF0000"/>
              </a:solidFill>
            </a:endParaRPr>
          </a:p>
          <a:p>
            <a:pPr marL="0" lvl="0" indent="0">
              <a:buNone/>
            </a:pPr>
            <a:r>
              <a:rPr lang="cs-CZ" dirty="0" smtClean="0"/>
              <a:t>Vypočtěte </a:t>
            </a:r>
            <a:r>
              <a:rPr lang="cs-CZ" dirty="0"/>
              <a:t>jejich výši</a:t>
            </a:r>
            <a:r>
              <a:rPr lang="cs-CZ" dirty="0" smtClean="0"/>
              <a:t>.</a:t>
            </a:r>
          </a:p>
          <a:p>
            <a:pPr marL="0" lv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12 800 + 1 750 =14 550,- Kč</a:t>
            </a:r>
            <a:endParaRPr lang="cs-CZ" b="1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975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14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Zaměstnankyně </a:t>
            </a:r>
            <a:r>
              <a:rPr lang="cs-CZ" dirty="0"/>
              <a:t>narozená dne 6. 8. 1955 vychovala 2 děti narozené v letech 1975 a 1980. Od 1. 9. 1970 do 30. 6. 1974 studovala na gymnáziu, které ukončila maturitou.  Byla zaměstnaná v pracovním poměru od 1. 7. 1974 do 31. 12. 1975, dále od 1. 1. 1984 do 31. 12. 2006. Od 1. 1. 2007 pečuje o svou matku starší 80 let, která je závislá na péči jiné osoby ve stupni II a  žije s ní ve společné domácnosti.</a:t>
            </a:r>
          </a:p>
          <a:p>
            <a:pPr marL="0" indent="0" algn="just">
              <a:buNone/>
            </a:pPr>
            <a:r>
              <a:rPr lang="cs-CZ" dirty="0" smtClean="0"/>
              <a:t>Stanovte </a:t>
            </a:r>
            <a:r>
              <a:rPr lang="cs-CZ" dirty="0"/>
              <a:t>důchodový věk této ženy.</a:t>
            </a:r>
          </a:p>
          <a:p>
            <a:pPr marL="0" indent="0" algn="just">
              <a:buNone/>
            </a:pPr>
            <a:r>
              <a:rPr lang="cs-CZ" dirty="0" smtClean="0"/>
              <a:t>Bude </a:t>
            </a:r>
            <a:r>
              <a:rPr lang="cs-CZ" dirty="0"/>
              <a:t>se doba péče o matku započítávat jako náhradní doba pojištění a za jakých podmínek.</a:t>
            </a:r>
          </a:p>
          <a:p>
            <a:pPr marL="0" indent="0" algn="just">
              <a:buNone/>
            </a:pPr>
            <a:r>
              <a:rPr lang="cs-CZ" dirty="0" smtClean="0"/>
              <a:t>Kdy </a:t>
            </a:r>
            <a:r>
              <a:rPr lang="cs-CZ" dirty="0"/>
              <a:t>vznikne této ženě nárok na starobní důchod?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263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14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000" dirty="0" smtClean="0"/>
              <a:t>Zaměstnankyně </a:t>
            </a:r>
            <a:r>
              <a:rPr lang="cs-CZ" sz="2000" dirty="0"/>
              <a:t>narozená dne 6. 8. 1955 vychovala 2 děti narozené v letech 1975 a 1980. Od 1. 9. 1970 do 30. 6. 1974 studovala na gymnáziu, které ukončila maturitou.  Byla zaměstnaná v pracovním poměru od 1. 7. 1974 do 31. 12. 1975, dále od 1. 1. 1984 do 31. 12. 2006. Od 1. 1. 2007 pečuje o svou matku starší 80 let, která je závislá na péči jiné osoby ve stupni II a  žije s ní ve společné domácnosti.</a:t>
            </a:r>
          </a:p>
          <a:p>
            <a:pPr marL="0" indent="0" algn="just">
              <a:buNone/>
            </a:pPr>
            <a:r>
              <a:rPr lang="cs-CZ" dirty="0" smtClean="0"/>
              <a:t>Stanovte </a:t>
            </a:r>
            <a:r>
              <a:rPr lang="cs-CZ" dirty="0"/>
              <a:t>důchodový věk této ženy</a:t>
            </a:r>
            <a:r>
              <a:rPr lang="cs-CZ" dirty="0" smtClean="0"/>
              <a:t>.  </a:t>
            </a:r>
            <a:r>
              <a:rPr lang="cs-CZ" b="1" dirty="0" smtClean="0">
                <a:solidFill>
                  <a:srgbClr val="FF0000"/>
                </a:solidFill>
              </a:rPr>
              <a:t>60 let</a:t>
            </a:r>
          </a:p>
          <a:p>
            <a:pPr marL="0" indent="0" algn="just">
              <a:buNone/>
            </a:pPr>
            <a:r>
              <a:rPr lang="cs-CZ" dirty="0" smtClean="0"/>
              <a:t>Bude se doba péče o matku započítávat jako náhradní doba pojištění a za jakých podmínek. </a:t>
            </a:r>
            <a:r>
              <a:rPr lang="cs-CZ" b="1" smtClean="0">
                <a:solidFill>
                  <a:srgbClr val="FF0000"/>
                </a:solidFill>
              </a:rPr>
              <a:t>ANO</a:t>
            </a:r>
            <a:endParaRPr lang="cs-CZ" b="1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cs-CZ" dirty="0" smtClean="0"/>
              <a:t>Kdy </a:t>
            </a:r>
            <a:r>
              <a:rPr lang="cs-CZ" dirty="0"/>
              <a:t>vznikne této ženě nárok na starobní důchod? </a:t>
            </a:r>
            <a:r>
              <a:rPr lang="cs-CZ" b="1" dirty="0" smtClean="0">
                <a:solidFill>
                  <a:srgbClr val="FF0000"/>
                </a:solidFill>
              </a:rPr>
              <a:t>06.12.2018</a:t>
            </a: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2007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Pojistné systémy sociálního zabezpečení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143000" y="2057400"/>
            <a:ext cx="7239000" cy="1524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447800" y="2133600"/>
            <a:ext cx="1676400" cy="5334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3810000" y="2133600"/>
            <a:ext cx="1905000" cy="5334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6248400" y="2133600"/>
            <a:ext cx="1825869" cy="5334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    </a:t>
            </a:r>
          </a:p>
          <a:p>
            <a:pPr marL="0" indent="0">
              <a:buNone/>
            </a:pPr>
            <a:r>
              <a:rPr lang="cs-CZ" dirty="0" smtClean="0"/>
              <a:t>        zdravotní 	   nemocenské	důchodové</a:t>
            </a:r>
          </a:p>
          <a:p>
            <a:pPr marL="0" indent="0" algn="ctr">
              <a:buNone/>
            </a:pPr>
            <a:endParaRPr lang="cs-CZ" sz="1600" dirty="0" smtClean="0"/>
          </a:p>
          <a:p>
            <a:pPr marL="0" indent="0" algn="ctr">
              <a:buNone/>
            </a:pPr>
            <a:r>
              <a:rPr lang="cs-CZ" dirty="0"/>
              <a:t>p</a:t>
            </a:r>
            <a:r>
              <a:rPr lang="cs-CZ" dirty="0" smtClean="0"/>
              <a:t>ojištění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/>
              <a:t>Systém </a:t>
            </a:r>
            <a:r>
              <a:rPr lang="cs-CZ" dirty="0" smtClean="0"/>
              <a:t>důchodového pojištění </a:t>
            </a:r>
            <a:r>
              <a:rPr lang="cs-CZ" dirty="0"/>
              <a:t>je založen </a:t>
            </a:r>
            <a:r>
              <a:rPr lang="cs-CZ" dirty="0" smtClean="0"/>
              <a:t>na mezigenerační </a:t>
            </a:r>
            <a:r>
              <a:rPr lang="cs-CZ" dirty="0"/>
              <a:t>a </a:t>
            </a:r>
            <a:r>
              <a:rPr lang="cs-CZ" dirty="0" smtClean="0"/>
              <a:t>příjmové solidaritě.</a:t>
            </a:r>
          </a:p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Garantem řádného </a:t>
            </a:r>
            <a:r>
              <a:rPr lang="cs-CZ" dirty="0"/>
              <a:t>chodu systému </a:t>
            </a:r>
            <a:r>
              <a:rPr lang="cs-CZ" dirty="0" smtClean="0"/>
              <a:t>důchodového pojištění</a:t>
            </a:r>
            <a:r>
              <a:rPr lang="cs-CZ" dirty="0"/>
              <a:t>, </a:t>
            </a:r>
            <a:r>
              <a:rPr lang="cs-CZ" dirty="0" smtClean="0"/>
              <a:t>včetně zajištění </a:t>
            </a:r>
            <a:r>
              <a:rPr lang="cs-CZ" dirty="0"/>
              <a:t>jeho </a:t>
            </a:r>
            <a:r>
              <a:rPr lang="cs-CZ" dirty="0" smtClean="0"/>
              <a:t>průběžného financování</a:t>
            </a:r>
            <a:r>
              <a:rPr lang="cs-CZ" dirty="0"/>
              <a:t>, je stát.</a:t>
            </a:r>
          </a:p>
        </p:txBody>
      </p:sp>
    </p:spTree>
    <p:extLst>
      <p:ext uri="{BB962C8B-B14F-4D97-AF65-F5344CB8AC3E}">
        <p14:creationId xmlns:p14="http://schemas.microsoft.com/office/powerpoint/2010/main" val="3878224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Zákony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2057400"/>
            <a:ext cx="7924801" cy="2792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2961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Subjekty – osobní rozsah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219200" y="3352800"/>
            <a:ext cx="1556836" cy="369332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dirty="0" smtClean="0"/>
              <a:t>zaměstnanec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3733800" y="3352800"/>
            <a:ext cx="1688283" cy="369332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dirty="0" smtClean="0"/>
              <a:t>zaměstnavatel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5334000" y="2418672"/>
            <a:ext cx="532518" cy="369332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dirty="0" smtClean="0"/>
              <a:t>SSZ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6553200" y="2418672"/>
            <a:ext cx="1843774" cy="369332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dirty="0"/>
              <a:t>p</a:t>
            </a:r>
            <a:r>
              <a:rPr lang="cs-CZ" dirty="0" smtClean="0"/>
              <a:t>osudkový lékař</a:t>
            </a:r>
            <a:endParaRPr lang="cs-CZ" dirty="0"/>
          </a:p>
        </p:txBody>
      </p:sp>
      <p:cxnSp>
        <p:nvCxnSpPr>
          <p:cNvPr id="9" name="Přímá spojnice se šipkou 8"/>
          <p:cNvCxnSpPr>
            <a:stCxn id="4" idx="3"/>
            <a:endCxn id="5" idx="1"/>
          </p:cNvCxnSpPr>
          <p:nvPr/>
        </p:nvCxnSpPr>
        <p:spPr>
          <a:xfrm>
            <a:off x="2776036" y="3537466"/>
            <a:ext cx="95776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>
            <a:stCxn id="5" idx="3"/>
            <a:endCxn id="6" idx="2"/>
          </p:cNvCxnSpPr>
          <p:nvPr/>
        </p:nvCxnSpPr>
        <p:spPr>
          <a:xfrm flipV="1">
            <a:off x="5422083" y="2788004"/>
            <a:ext cx="178176" cy="7494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ástupný symbol pro obsah 2"/>
          <p:cNvSpPr>
            <a:spLocks noGrp="1"/>
          </p:cNvSpPr>
          <p:nvPr>
            <p:ph idx="1"/>
          </p:nvPr>
        </p:nvSpPr>
        <p:spPr>
          <a:xfrm>
            <a:off x="900113" y="4102262"/>
            <a:ext cx="7772400" cy="2028663"/>
          </a:xfrm>
        </p:spPr>
        <p:txBody>
          <a:bodyPr/>
          <a:lstStyle/>
          <a:p>
            <a:r>
              <a:rPr lang="cs-CZ" dirty="0" smtClean="0"/>
              <a:t>Zaměstnanec – jiný okruh než dle zákoníku práce</a:t>
            </a:r>
          </a:p>
          <a:p>
            <a:r>
              <a:rPr lang="cs-CZ" dirty="0" smtClean="0"/>
              <a:t>SSZ – ČSSZ, MO, MV, MS</a:t>
            </a:r>
          </a:p>
          <a:p>
            <a:endParaRPr lang="cs-CZ" sz="1600" dirty="0"/>
          </a:p>
          <a:p>
            <a:r>
              <a:rPr lang="cs-CZ" dirty="0" smtClean="0"/>
              <a:t>Povinná a dobrovolná účast</a:t>
            </a:r>
          </a:p>
          <a:p>
            <a:endParaRPr lang="cs-CZ" sz="1600" dirty="0"/>
          </a:p>
          <a:p>
            <a:r>
              <a:rPr lang="cs-CZ" dirty="0" smtClean="0"/>
              <a:t>Pojistný a dávkový vztah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4164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Dávky – věcný rozsah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dlouhodobé</a:t>
            </a:r>
          </a:p>
          <a:p>
            <a:endParaRPr lang="cs-CZ" dirty="0" smtClean="0"/>
          </a:p>
          <a:p>
            <a:r>
              <a:rPr lang="cs-CZ" b="1" dirty="0" smtClean="0"/>
              <a:t>originární</a:t>
            </a:r>
          </a:p>
          <a:p>
            <a:pPr lvl="1"/>
            <a:r>
              <a:rPr lang="cs-CZ" dirty="0" smtClean="0"/>
              <a:t>starobní</a:t>
            </a:r>
          </a:p>
          <a:p>
            <a:pPr lvl="1"/>
            <a:r>
              <a:rPr lang="cs-CZ" dirty="0"/>
              <a:t>i</a:t>
            </a:r>
            <a:r>
              <a:rPr lang="cs-CZ" dirty="0" smtClean="0"/>
              <a:t>nvalidní</a:t>
            </a:r>
          </a:p>
          <a:p>
            <a:pPr marL="457200" lvl="1" indent="0">
              <a:buNone/>
            </a:pPr>
            <a:endParaRPr lang="cs-CZ" dirty="0" smtClean="0"/>
          </a:p>
          <a:p>
            <a:r>
              <a:rPr lang="cs-CZ" b="1" dirty="0"/>
              <a:t>o</a:t>
            </a:r>
            <a:r>
              <a:rPr lang="cs-CZ" b="1" dirty="0" smtClean="0"/>
              <a:t>dvozené</a:t>
            </a:r>
          </a:p>
          <a:p>
            <a:pPr lvl="1"/>
            <a:r>
              <a:rPr lang="cs-CZ" dirty="0"/>
              <a:t>v</a:t>
            </a:r>
            <a:r>
              <a:rPr lang="cs-CZ" dirty="0" smtClean="0"/>
              <a:t>dovský, vdovecký</a:t>
            </a:r>
          </a:p>
          <a:p>
            <a:pPr lvl="1"/>
            <a:r>
              <a:rPr lang="cs-CZ" dirty="0" smtClean="0"/>
              <a:t>Sirotčí</a:t>
            </a:r>
          </a:p>
          <a:p>
            <a:pPr lvl="1"/>
            <a:endParaRPr lang="cs-CZ" dirty="0"/>
          </a:p>
          <a:p>
            <a:r>
              <a:rPr lang="cs-CZ" dirty="0" smtClean="0"/>
              <a:t>Základní a procentní výměra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4210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důchodů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b="1" dirty="0" smtClean="0"/>
              <a:t>Starobní důchod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odmínky – důchodový věk + doba pojištění</a:t>
            </a:r>
          </a:p>
          <a:p>
            <a:pPr lvl="1"/>
            <a:r>
              <a:rPr lang="cs-CZ" dirty="0" smtClean="0"/>
              <a:t>předčasný starobní důchod</a:t>
            </a:r>
          </a:p>
          <a:p>
            <a:pPr marL="457200" lvl="1" indent="0">
              <a:buNone/>
            </a:pPr>
            <a:endParaRPr lang="cs-CZ" dirty="0"/>
          </a:p>
          <a:p>
            <a:r>
              <a:rPr lang="cs-CZ" b="1" dirty="0" smtClean="0"/>
              <a:t>Invalidní důchod</a:t>
            </a:r>
          </a:p>
          <a:p>
            <a:pPr lvl="1"/>
            <a:r>
              <a:rPr lang="cs-CZ" dirty="0"/>
              <a:t>j</a:t>
            </a:r>
            <a:r>
              <a:rPr lang="cs-CZ" dirty="0" smtClean="0"/>
              <a:t>eden důchod ve třech stupních </a:t>
            </a:r>
            <a:r>
              <a:rPr lang="cs-CZ" sz="2000" dirty="0" smtClean="0"/>
              <a:t>(35-49 %, 50-69 %, 70+ %)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/>
              <a:t>Doba pojištění a náhradní doba pojištění</a:t>
            </a:r>
          </a:p>
          <a:p>
            <a:endParaRPr lang="cs-CZ" dirty="0" smtClean="0"/>
          </a:p>
          <a:p>
            <a:r>
              <a:rPr lang="cs-CZ" dirty="0" smtClean="0"/>
              <a:t>Osobní vyměřovací základ X výpočtový základ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1029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Důchodový věk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6168588"/>
              </p:ext>
            </p:extLst>
          </p:nvPr>
        </p:nvGraphicFramePr>
        <p:xfrm>
          <a:off x="2895600" y="1752600"/>
          <a:ext cx="3352797" cy="4931593"/>
        </p:xfrm>
        <a:graphic>
          <a:graphicData uri="http://schemas.openxmlformats.org/drawingml/2006/table">
            <a:tbl>
              <a:tblPr>
                <a:tableStyleId>{ED083AE6-46FA-4A59-8FB0-9F97EB10719F}</a:tableStyleId>
              </a:tblPr>
              <a:tblGrid>
                <a:gridCol w="478971">
                  <a:extLst>
                    <a:ext uri="{9D8B030D-6E8A-4147-A177-3AD203B41FA5}">
                      <a16:colId xmlns:a16="http://schemas.microsoft.com/office/drawing/2014/main" val="179260278"/>
                    </a:ext>
                  </a:extLst>
                </a:gridCol>
                <a:gridCol w="478971">
                  <a:extLst>
                    <a:ext uri="{9D8B030D-6E8A-4147-A177-3AD203B41FA5}">
                      <a16:colId xmlns:a16="http://schemas.microsoft.com/office/drawing/2014/main" val="737008834"/>
                    </a:ext>
                  </a:extLst>
                </a:gridCol>
                <a:gridCol w="478971">
                  <a:extLst>
                    <a:ext uri="{9D8B030D-6E8A-4147-A177-3AD203B41FA5}">
                      <a16:colId xmlns:a16="http://schemas.microsoft.com/office/drawing/2014/main" val="783446314"/>
                    </a:ext>
                  </a:extLst>
                </a:gridCol>
                <a:gridCol w="478971">
                  <a:extLst>
                    <a:ext uri="{9D8B030D-6E8A-4147-A177-3AD203B41FA5}">
                      <a16:colId xmlns:a16="http://schemas.microsoft.com/office/drawing/2014/main" val="2732180760"/>
                    </a:ext>
                  </a:extLst>
                </a:gridCol>
                <a:gridCol w="478971">
                  <a:extLst>
                    <a:ext uri="{9D8B030D-6E8A-4147-A177-3AD203B41FA5}">
                      <a16:colId xmlns:a16="http://schemas.microsoft.com/office/drawing/2014/main" val="3980426606"/>
                    </a:ext>
                  </a:extLst>
                </a:gridCol>
                <a:gridCol w="478971">
                  <a:extLst>
                    <a:ext uri="{9D8B030D-6E8A-4147-A177-3AD203B41FA5}">
                      <a16:colId xmlns:a16="http://schemas.microsoft.com/office/drawing/2014/main" val="434693871"/>
                    </a:ext>
                  </a:extLst>
                </a:gridCol>
                <a:gridCol w="478971">
                  <a:extLst>
                    <a:ext uri="{9D8B030D-6E8A-4147-A177-3AD203B41FA5}">
                      <a16:colId xmlns:a16="http://schemas.microsoft.com/office/drawing/2014/main" val="1602724048"/>
                    </a:ext>
                  </a:extLst>
                </a:gridCol>
              </a:tblGrid>
              <a:tr h="365126">
                <a:tc rowSpan="3">
                  <a:txBody>
                    <a:bodyPr/>
                    <a:lstStyle/>
                    <a:p>
                      <a:r>
                        <a:rPr lang="cs-CZ" sz="800" dirty="0"/>
                        <a:t>Rok</a:t>
                      </a:r>
                    </a:p>
                    <a:p>
                      <a:r>
                        <a:rPr lang="cs-CZ" sz="800" dirty="0"/>
                        <a:t>narození</a:t>
                      </a:r>
                    </a:p>
                    <a:p>
                      <a:r>
                        <a:rPr lang="cs-CZ" sz="800" dirty="0"/>
                        <a:t> </a:t>
                      </a:r>
                    </a:p>
                    <a:p>
                      <a:r>
                        <a:rPr lang="cs-CZ" sz="800" dirty="0"/>
                        <a:t> </a:t>
                      </a:r>
                    </a:p>
                  </a:txBody>
                  <a:tcPr marL="32765" marR="32765" marT="16382" marB="163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r>
                        <a:rPr lang="cs-CZ" sz="800" dirty="0"/>
                        <a:t> </a:t>
                      </a:r>
                    </a:p>
                    <a:p>
                      <a:r>
                        <a:rPr lang="cs-CZ" sz="800" dirty="0"/>
                        <a:t>Důchodový věk činí u </a:t>
                      </a:r>
                    </a:p>
                    <a:p>
                      <a:r>
                        <a:rPr lang="cs-CZ" sz="800" dirty="0"/>
                        <a:t> </a:t>
                      </a:r>
                    </a:p>
                  </a:txBody>
                  <a:tcPr marL="32765" marR="32765" marT="16382" marB="163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5611407"/>
                  </a:ext>
                </a:extLst>
              </a:tr>
              <a:tr h="146049">
                <a:tc vMerge="1">
                  <a:txBody>
                    <a:bodyPr/>
                    <a:lstStyle/>
                    <a:p>
                      <a:endParaRPr lang="cs-CZ" sz="600" dirty="0"/>
                    </a:p>
                  </a:txBody>
                  <a:tcPr marL="32765" marR="32765" marT="16382" marB="163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cs-CZ" sz="800"/>
                        <a:t>mužů</a:t>
                      </a:r>
                    </a:p>
                  </a:txBody>
                  <a:tcPr marL="32765" marR="32765" marT="16382" marB="163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r>
                        <a:rPr lang="cs-CZ" sz="800" dirty="0"/>
                        <a:t>žen s počtem vychovaných dětí</a:t>
                      </a:r>
                    </a:p>
                  </a:txBody>
                  <a:tcPr marL="32765" marR="32765" marT="16382" marB="163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3168601"/>
                  </a:ext>
                </a:extLst>
              </a:tr>
              <a:tr h="36512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800"/>
                        <a:t>0</a:t>
                      </a:r>
                    </a:p>
                  </a:txBody>
                  <a:tcPr marL="32765" marR="32765" marT="16382" marB="163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800" dirty="0"/>
                        <a:t>1</a:t>
                      </a:r>
                    </a:p>
                  </a:txBody>
                  <a:tcPr marL="32765" marR="32765" marT="16382" marB="163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800" dirty="0"/>
                        <a:t>2</a:t>
                      </a:r>
                    </a:p>
                  </a:txBody>
                  <a:tcPr marL="32765" marR="32765" marT="16382" marB="163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800" dirty="0"/>
                        <a:t> </a:t>
                      </a:r>
                    </a:p>
                    <a:p>
                      <a:r>
                        <a:rPr lang="cs-CZ" sz="800" dirty="0"/>
                        <a:t>3 - 4 </a:t>
                      </a:r>
                    </a:p>
                    <a:p>
                      <a:r>
                        <a:rPr lang="cs-CZ" sz="800" dirty="0"/>
                        <a:t> </a:t>
                      </a:r>
                    </a:p>
                  </a:txBody>
                  <a:tcPr marL="32765" marR="32765" marT="16382" marB="163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800" dirty="0"/>
                        <a:t>5 a více</a:t>
                      </a:r>
                    </a:p>
                  </a:txBody>
                  <a:tcPr marL="32765" marR="32765" marT="16382" marB="163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5582307"/>
                  </a:ext>
                </a:extLst>
              </a:tr>
              <a:tr h="3979861">
                <a:tc>
                  <a:txBody>
                    <a:bodyPr/>
                    <a:lstStyle/>
                    <a:p>
                      <a:r>
                        <a:rPr lang="cs-CZ" sz="700" dirty="0"/>
                        <a:t>1936</a:t>
                      </a:r>
                    </a:p>
                    <a:p>
                      <a:r>
                        <a:rPr lang="cs-CZ" sz="700" dirty="0"/>
                        <a:t>1937</a:t>
                      </a:r>
                    </a:p>
                    <a:p>
                      <a:r>
                        <a:rPr lang="cs-CZ" sz="700" dirty="0"/>
                        <a:t>1938</a:t>
                      </a:r>
                    </a:p>
                    <a:p>
                      <a:r>
                        <a:rPr lang="cs-CZ" sz="700" dirty="0"/>
                        <a:t>1939</a:t>
                      </a:r>
                    </a:p>
                    <a:p>
                      <a:r>
                        <a:rPr lang="cs-CZ" sz="700" dirty="0"/>
                        <a:t>1940</a:t>
                      </a:r>
                    </a:p>
                    <a:p>
                      <a:r>
                        <a:rPr lang="cs-CZ" sz="700" dirty="0"/>
                        <a:t>1941</a:t>
                      </a:r>
                    </a:p>
                    <a:p>
                      <a:r>
                        <a:rPr lang="cs-CZ" sz="700" dirty="0"/>
                        <a:t>1942</a:t>
                      </a:r>
                    </a:p>
                    <a:p>
                      <a:r>
                        <a:rPr lang="cs-CZ" sz="700" dirty="0"/>
                        <a:t>1943</a:t>
                      </a:r>
                    </a:p>
                    <a:p>
                      <a:r>
                        <a:rPr lang="cs-CZ" sz="700" dirty="0"/>
                        <a:t>1944</a:t>
                      </a:r>
                    </a:p>
                    <a:p>
                      <a:r>
                        <a:rPr lang="cs-CZ" sz="700" dirty="0"/>
                        <a:t>1945</a:t>
                      </a:r>
                    </a:p>
                    <a:p>
                      <a:r>
                        <a:rPr lang="cs-CZ" sz="700" dirty="0"/>
                        <a:t>1946</a:t>
                      </a:r>
                    </a:p>
                    <a:p>
                      <a:r>
                        <a:rPr lang="cs-CZ" sz="700" dirty="0"/>
                        <a:t>1947</a:t>
                      </a:r>
                    </a:p>
                    <a:p>
                      <a:r>
                        <a:rPr lang="cs-CZ" sz="700" dirty="0"/>
                        <a:t>1948</a:t>
                      </a:r>
                    </a:p>
                    <a:p>
                      <a:r>
                        <a:rPr lang="cs-CZ" sz="700" dirty="0"/>
                        <a:t>1949</a:t>
                      </a:r>
                    </a:p>
                    <a:p>
                      <a:r>
                        <a:rPr lang="cs-CZ" sz="700" dirty="0"/>
                        <a:t>1950</a:t>
                      </a:r>
                    </a:p>
                    <a:p>
                      <a:r>
                        <a:rPr lang="cs-CZ" sz="700" dirty="0"/>
                        <a:t>1951</a:t>
                      </a:r>
                    </a:p>
                    <a:p>
                      <a:r>
                        <a:rPr lang="cs-CZ" sz="700" dirty="0"/>
                        <a:t>1952</a:t>
                      </a:r>
                    </a:p>
                    <a:p>
                      <a:r>
                        <a:rPr lang="cs-CZ" sz="700" dirty="0"/>
                        <a:t>1953</a:t>
                      </a:r>
                    </a:p>
                    <a:p>
                      <a:r>
                        <a:rPr lang="cs-CZ" sz="700" dirty="0"/>
                        <a:t>1954</a:t>
                      </a:r>
                    </a:p>
                    <a:p>
                      <a:r>
                        <a:rPr lang="cs-CZ" sz="700" dirty="0"/>
                        <a:t>1955</a:t>
                      </a:r>
                    </a:p>
                    <a:p>
                      <a:r>
                        <a:rPr lang="cs-CZ" sz="700" dirty="0"/>
                        <a:t>1956</a:t>
                      </a:r>
                    </a:p>
                    <a:p>
                      <a:r>
                        <a:rPr lang="cs-CZ" sz="700" dirty="0"/>
                        <a:t>1957</a:t>
                      </a:r>
                    </a:p>
                    <a:p>
                      <a:r>
                        <a:rPr lang="cs-CZ" sz="700" dirty="0"/>
                        <a:t>1958</a:t>
                      </a:r>
                    </a:p>
                    <a:p>
                      <a:r>
                        <a:rPr lang="cs-CZ" sz="700" dirty="0"/>
                        <a:t>1959</a:t>
                      </a:r>
                    </a:p>
                    <a:p>
                      <a:r>
                        <a:rPr lang="cs-CZ" sz="700" dirty="0"/>
                        <a:t>1960</a:t>
                      </a:r>
                    </a:p>
                    <a:p>
                      <a:r>
                        <a:rPr lang="cs-CZ" sz="700" dirty="0"/>
                        <a:t>1961</a:t>
                      </a:r>
                    </a:p>
                    <a:p>
                      <a:r>
                        <a:rPr lang="cs-CZ" sz="700" dirty="0"/>
                        <a:t>1962</a:t>
                      </a:r>
                    </a:p>
                    <a:p>
                      <a:r>
                        <a:rPr lang="cs-CZ" sz="700" dirty="0"/>
                        <a:t>1963</a:t>
                      </a:r>
                    </a:p>
                    <a:p>
                      <a:r>
                        <a:rPr lang="cs-CZ" sz="700" dirty="0"/>
                        <a:t>1964</a:t>
                      </a:r>
                    </a:p>
                    <a:p>
                      <a:r>
                        <a:rPr lang="cs-CZ" sz="700" dirty="0"/>
                        <a:t>1965</a:t>
                      </a:r>
                    </a:p>
                    <a:p>
                      <a:r>
                        <a:rPr lang="cs-CZ" sz="700" dirty="0"/>
                        <a:t>1966</a:t>
                      </a:r>
                    </a:p>
                    <a:p>
                      <a:r>
                        <a:rPr lang="cs-CZ" sz="700" dirty="0"/>
                        <a:t>1967</a:t>
                      </a:r>
                    </a:p>
                    <a:p>
                      <a:r>
                        <a:rPr lang="cs-CZ" sz="700" dirty="0"/>
                        <a:t>1968</a:t>
                      </a:r>
                    </a:p>
                    <a:p>
                      <a:r>
                        <a:rPr lang="cs-CZ" sz="700" dirty="0"/>
                        <a:t>1969</a:t>
                      </a:r>
                    </a:p>
                    <a:p>
                      <a:r>
                        <a:rPr lang="cs-CZ" sz="700" dirty="0"/>
                        <a:t>1970</a:t>
                      </a:r>
                    </a:p>
                    <a:p>
                      <a:r>
                        <a:rPr lang="cs-CZ" sz="700" dirty="0"/>
                        <a:t>1971</a:t>
                      </a:r>
                    </a:p>
                  </a:txBody>
                  <a:tcPr marL="32765" marR="32765" marT="16382" marB="163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700" dirty="0"/>
                        <a:t>60r+2m</a:t>
                      </a:r>
                    </a:p>
                    <a:p>
                      <a:r>
                        <a:rPr lang="pt-BR" sz="700" dirty="0"/>
                        <a:t>60r+4m</a:t>
                      </a:r>
                    </a:p>
                    <a:p>
                      <a:r>
                        <a:rPr lang="pt-BR" sz="700" dirty="0"/>
                        <a:t>60r+6m</a:t>
                      </a:r>
                    </a:p>
                    <a:p>
                      <a:r>
                        <a:rPr lang="pt-BR" sz="700" dirty="0"/>
                        <a:t>60r+8m</a:t>
                      </a:r>
                    </a:p>
                    <a:p>
                      <a:r>
                        <a:rPr lang="pt-BR" sz="700" dirty="0"/>
                        <a:t>60r+10m</a:t>
                      </a:r>
                    </a:p>
                    <a:p>
                      <a:r>
                        <a:rPr lang="pt-BR" sz="700" dirty="0"/>
                        <a:t>   61r</a:t>
                      </a:r>
                    </a:p>
                    <a:p>
                      <a:r>
                        <a:rPr lang="pt-BR" sz="700" dirty="0"/>
                        <a:t>61r+2m</a:t>
                      </a:r>
                    </a:p>
                    <a:p>
                      <a:r>
                        <a:rPr lang="pt-BR" sz="700" dirty="0"/>
                        <a:t>61r+4m</a:t>
                      </a:r>
                    </a:p>
                    <a:p>
                      <a:r>
                        <a:rPr lang="pt-BR" sz="700" dirty="0"/>
                        <a:t>61r+6m</a:t>
                      </a:r>
                    </a:p>
                    <a:p>
                      <a:r>
                        <a:rPr lang="pt-BR" sz="700" dirty="0"/>
                        <a:t>61r+8m</a:t>
                      </a:r>
                    </a:p>
                    <a:p>
                      <a:r>
                        <a:rPr lang="pt-BR" sz="700" dirty="0"/>
                        <a:t>61r+10m</a:t>
                      </a:r>
                    </a:p>
                    <a:p>
                      <a:r>
                        <a:rPr lang="pt-BR" sz="700" dirty="0"/>
                        <a:t>   62r</a:t>
                      </a:r>
                    </a:p>
                    <a:p>
                      <a:r>
                        <a:rPr lang="pt-BR" sz="700" dirty="0"/>
                        <a:t>62r+2m</a:t>
                      </a:r>
                    </a:p>
                    <a:p>
                      <a:r>
                        <a:rPr lang="pt-BR" sz="700" dirty="0"/>
                        <a:t>62r+4m</a:t>
                      </a:r>
                    </a:p>
                    <a:p>
                      <a:r>
                        <a:rPr lang="pt-BR" sz="700" dirty="0"/>
                        <a:t>62r+6m</a:t>
                      </a:r>
                    </a:p>
                    <a:p>
                      <a:r>
                        <a:rPr lang="pt-BR" sz="700" dirty="0"/>
                        <a:t>62r+8m</a:t>
                      </a:r>
                    </a:p>
                    <a:p>
                      <a:r>
                        <a:rPr lang="pt-BR" sz="700" dirty="0"/>
                        <a:t>62r+10m</a:t>
                      </a:r>
                    </a:p>
                    <a:p>
                      <a:r>
                        <a:rPr lang="pt-BR" sz="700" dirty="0"/>
                        <a:t>   63r</a:t>
                      </a:r>
                    </a:p>
                    <a:p>
                      <a:r>
                        <a:rPr lang="pt-BR" sz="700" dirty="0"/>
                        <a:t>63r+2m</a:t>
                      </a:r>
                    </a:p>
                    <a:p>
                      <a:r>
                        <a:rPr lang="pt-BR" sz="700" dirty="0"/>
                        <a:t>63r+4m</a:t>
                      </a:r>
                    </a:p>
                    <a:p>
                      <a:r>
                        <a:rPr lang="pt-BR" sz="700" dirty="0"/>
                        <a:t>63r+6m</a:t>
                      </a:r>
                    </a:p>
                    <a:p>
                      <a:r>
                        <a:rPr lang="pt-BR" sz="700" dirty="0"/>
                        <a:t>63r+8m</a:t>
                      </a:r>
                    </a:p>
                    <a:p>
                      <a:r>
                        <a:rPr lang="pt-BR" sz="700" dirty="0"/>
                        <a:t>63r+10m</a:t>
                      </a:r>
                    </a:p>
                    <a:p>
                      <a:r>
                        <a:rPr lang="pt-BR" sz="700" dirty="0"/>
                        <a:t>64r</a:t>
                      </a:r>
                    </a:p>
                    <a:p>
                      <a:r>
                        <a:rPr lang="pt-BR" sz="700" dirty="0"/>
                        <a:t>64r+2m</a:t>
                      </a:r>
                    </a:p>
                    <a:p>
                      <a:r>
                        <a:rPr lang="pt-BR" sz="700" dirty="0"/>
                        <a:t>64r+4m</a:t>
                      </a:r>
                    </a:p>
                    <a:p>
                      <a:r>
                        <a:rPr lang="pt-BR" sz="700" dirty="0"/>
                        <a:t>64r+6m</a:t>
                      </a:r>
                    </a:p>
                    <a:p>
                      <a:r>
                        <a:rPr lang="pt-BR" sz="700" dirty="0"/>
                        <a:t>64r+8m</a:t>
                      </a:r>
                    </a:p>
                    <a:p>
                      <a:r>
                        <a:rPr lang="pt-BR" sz="700" dirty="0"/>
                        <a:t>64r+10m</a:t>
                      </a:r>
                    </a:p>
                    <a:p>
                      <a:r>
                        <a:rPr lang="pt-BR" sz="700" dirty="0"/>
                        <a:t>65r</a:t>
                      </a:r>
                    </a:p>
                    <a:p>
                      <a:r>
                        <a:rPr lang="pt-BR" sz="700" dirty="0"/>
                        <a:t>65r</a:t>
                      </a:r>
                    </a:p>
                    <a:p>
                      <a:r>
                        <a:rPr lang="pt-BR" sz="700" dirty="0"/>
                        <a:t>65r</a:t>
                      </a:r>
                    </a:p>
                    <a:p>
                      <a:r>
                        <a:rPr lang="pt-BR" sz="700" dirty="0"/>
                        <a:t>65r</a:t>
                      </a:r>
                    </a:p>
                    <a:p>
                      <a:r>
                        <a:rPr lang="pt-BR" sz="700" dirty="0"/>
                        <a:t>65r</a:t>
                      </a:r>
                    </a:p>
                    <a:p>
                      <a:r>
                        <a:rPr lang="pt-BR" sz="700" dirty="0"/>
                        <a:t>65r</a:t>
                      </a:r>
                    </a:p>
                    <a:p>
                      <a:r>
                        <a:rPr lang="pt-BR" sz="700" dirty="0"/>
                        <a:t>65r</a:t>
                      </a:r>
                    </a:p>
                  </a:txBody>
                  <a:tcPr marL="32765" marR="32765" marT="16382" marB="163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700"/>
                        <a:t>   57r</a:t>
                      </a:r>
                    </a:p>
                    <a:p>
                      <a:r>
                        <a:rPr lang="pt-BR" sz="700"/>
                        <a:t>   57r</a:t>
                      </a:r>
                    </a:p>
                    <a:p>
                      <a:r>
                        <a:rPr lang="pt-BR" sz="700"/>
                        <a:t>   57r</a:t>
                      </a:r>
                    </a:p>
                    <a:p>
                      <a:r>
                        <a:rPr lang="pt-BR" sz="700"/>
                        <a:t>57r+4m</a:t>
                      </a:r>
                    </a:p>
                    <a:p>
                      <a:r>
                        <a:rPr lang="pt-BR" sz="700"/>
                        <a:t>57r+8m</a:t>
                      </a:r>
                    </a:p>
                    <a:p>
                      <a:r>
                        <a:rPr lang="pt-BR" sz="700"/>
                        <a:t>   58r</a:t>
                      </a:r>
                    </a:p>
                    <a:p>
                      <a:r>
                        <a:rPr lang="pt-BR" sz="700"/>
                        <a:t>58r+4m</a:t>
                      </a:r>
                    </a:p>
                    <a:p>
                      <a:r>
                        <a:rPr lang="pt-BR" sz="700"/>
                        <a:t>58r+8m</a:t>
                      </a:r>
                    </a:p>
                    <a:p>
                      <a:r>
                        <a:rPr lang="pt-BR" sz="700"/>
                        <a:t>   59r</a:t>
                      </a:r>
                    </a:p>
                    <a:p>
                      <a:r>
                        <a:rPr lang="pt-BR" sz="700"/>
                        <a:t>59r+4m</a:t>
                      </a:r>
                    </a:p>
                    <a:p>
                      <a:r>
                        <a:rPr lang="pt-BR" sz="700"/>
                        <a:t>59r+8m</a:t>
                      </a:r>
                    </a:p>
                    <a:p>
                      <a:r>
                        <a:rPr lang="pt-BR" sz="700"/>
                        <a:t>   60r</a:t>
                      </a:r>
                    </a:p>
                    <a:p>
                      <a:r>
                        <a:rPr lang="pt-BR" sz="700"/>
                        <a:t>60r+4m</a:t>
                      </a:r>
                    </a:p>
                    <a:p>
                      <a:r>
                        <a:rPr lang="pt-BR" sz="700"/>
                        <a:t>60r+8m</a:t>
                      </a:r>
                    </a:p>
                    <a:p>
                      <a:r>
                        <a:rPr lang="pt-BR" sz="700"/>
                        <a:t>   61r</a:t>
                      </a:r>
                    </a:p>
                    <a:p>
                      <a:r>
                        <a:rPr lang="pt-BR" sz="700"/>
                        <a:t>61r+4m</a:t>
                      </a:r>
                    </a:p>
                    <a:p>
                      <a:r>
                        <a:rPr lang="pt-BR" sz="700"/>
                        <a:t>61r+8m</a:t>
                      </a:r>
                    </a:p>
                    <a:p>
                      <a:r>
                        <a:rPr lang="pt-BR" sz="700"/>
                        <a:t>   62r</a:t>
                      </a:r>
                    </a:p>
                    <a:p>
                      <a:r>
                        <a:rPr lang="pt-BR" sz="700"/>
                        <a:t>62r+4m</a:t>
                      </a:r>
                    </a:p>
                    <a:p>
                      <a:r>
                        <a:rPr lang="pt-BR" sz="700"/>
                        <a:t>62r+8m</a:t>
                      </a:r>
                    </a:p>
                    <a:p>
                      <a:r>
                        <a:rPr lang="pt-BR" sz="700"/>
                        <a:t>63r+2m</a:t>
                      </a:r>
                    </a:p>
                    <a:p>
                      <a:r>
                        <a:rPr lang="pt-BR" sz="700"/>
                        <a:t>63r+8m</a:t>
                      </a:r>
                    </a:p>
                    <a:p>
                      <a:r>
                        <a:rPr lang="pt-BR" sz="700"/>
                        <a:t>63r+10m</a:t>
                      </a:r>
                    </a:p>
                    <a:p>
                      <a:r>
                        <a:rPr lang="pt-BR" sz="700"/>
                        <a:t>64r</a:t>
                      </a:r>
                    </a:p>
                    <a:p>
                      <a:r>
                        <a:rPr lang="pt-BR" sz="700"/>
                        <a:t>64r+2m</a:t>
                      </a:r>
                    </a:p>
                    <a:p>
                      <a:r>
                        <a:rPr lang="pt-BR" sz="700"/>
                        <a:t>64r+4m</a:t>
                      </a:r>
                    </a:p>
                    <a:p>
                      <a:r>
                        <a:rPr lang="pt-BR" sz="700"/>
                        <a:t>64r+6m</a:t>
                      </a:r>
                    </a:p>
                    <a:p>
                      <a:r>
                        <a:rPr lang="pt-BR" sz="700"/>
                        <a:t>64r+8m</a:t>
                      </a:r>
                    </a:p>
                    <a:p>
                      <a:r>
                        <a:rPr lang="pt-BR" sz="700"/>
                        <a:t>64r+10m</a:t>
                      </a:r>
                    </a:p>
                    <a:p>
                      <a:r>
                        <a:rPr lang="pt-BR" sz="700"/>
                        <a:t>65r</a:t>
                      </a:r>
                    </a:p>
                    <a:p>
                      <a:r>
                        <a:rPr lang="pt-BR" sz="700"/>
                        <a:t>65r</a:t>
                      </a:r>
                    </a:p>
                    <a:p>
                      <a:r>
                        <a:rPr lang="pt-BR" sz="700"/>
                        <a:t>65r</a:t>
                      </a:r>
                    </a:p>
                    <a:p>
                      <a:r>
                        <a:rPr lang="pt-BR" sz="700"/>
                        <a:t>65r</a:t>
                      </a:r>
                    </a:p>
                    <a:p>
                      <a:r>
                        <a:rPr lang="pt-BR" sz="700"/>
                        <a:t>65r</a:t>
                      </a:r>
                    </a:p>
                    <a:p>
                      <a:r>
                        <a:rPr lang="pt-BR" sz="700"/>
                        <a:t>65r</a:t>
                      </a:r>
                    </a:p>
                    <a:p>
                      <a:r>
                        <a:rPr lang="pt-BR" sz="700"/>
                        <a:t>65r</a:t>
                      </a:r>
                    </a:p>
                  </a:txBody>
                  <a:tcPr marL="32765" marR="32765" marT="16382" marB="163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700" dirty="0"/>
                        <a:t>   56r</a:t>
                      </a:r>
                    </a:p>
                    <a:p>
                      <a:r>
                        <a:rPr lang="pt-BR" sz="700" dirty="0"/>
                        <a:t>   56r</a:t>
                      </a:r>
                    </a:p>
                    <a:p>
                      <a:r>
                        <a:rPr lang="pt-BR" sz="700" dirty="0"/>
                        <a:t>   56r</a:t>
                      </a:r>
                    </a:p>
                    <a:p>
                      <a:r>
                        <a:rPr lang="pt-BR" sz="700" dirty="0"/>
                        <a:t>   56r</a:t>
                      </a:r>
                    </a:p>
                    <a:p>
                      <a:r>
                        <a:rPr lang="pt-BR" sz="700" dirty="0"/>
                        <a:t>56r+4m</a:t>
                      </a:r>
                    </a:p>
                    <a:p>
                      <a:r>
                        <a:rPr lang="pt-BR" sz="700" dirty="0"/>
                        <a:t>56r+8m</a:t>
                      </a:r>
                    </a:p>
                    <a:p>
                      <a:r>
                        <a:rPr lang="pt-BR" sz="700" dirty="0"/>
                        <a:t>   57r</a:t>
                      </a:r>
                    </a:p>
                    <a:p>
                      <a:r>
                        <a:rPr lang="pt-BR" sz="700" dirty="0"/>
                        <a:t>57r+4m</a:t>
                      </a:r>
                    </a:p>
                    <a:p>
                      <a:r>
                        <a:rPr lang="pt-BR" sz="700" dirty="0"/>
                        <a:t>57r+8m</a:t>
                      </a:r>
                    </a:p>
                    <a:p>
                      <a:r>
                        <a:rPr lang="pt-BR" sz="700" dirty="0"/>
                        <a:t>   58r</a:t>
                      </a:r>
                    </a:p>
                    <a:p>
                      <a:r>
                        <a:rPr lang="pt-BR" sz="700" dirty="0"/>
                        <a:t>58r+4m</a:t>
                      </a:r>
                    </a:p>
                    <a:p>
                      <a:r>
                        <a:rPr lang="pt-BR" sz="700" dirty="0"/>
                        <a:t>58r+8m</a:t>
                      </a:r>
                    </a:p>
                    <a:p>
                      <a:r>
                        <a:rPr lang="pt-BR" sz="700" dirty="0"/>
                        <a:t>   59r</a:t>
                      </a:r>
                    </a:p>
                    <a:p>
                      <a:r>
                        <a:rPr lang="pt-BR" sz="700" dirty="0"/>
                        <a:t>59r+4m</a:t>
                      </a:r>
                    </a:p>
                    <a:p>
                      <a:r>
                        <a:rPr lang="pt-BR" sz="700" dirty="0"/>
                        <a:t>59r+8m</a:t>
                      </a:r>
                    </a:p>
                    <a:p>
                      <a:r>
                        <a:rPr lang="pt-BR" sz="700" dirty="0"/>
                        <a:t>60r</a:t>
                      </a:r>
                    </a:p>
                    <a:p>
                      <a:r>
                        <a:rPr lang="pt-BR" sz="700" dirty="0"/>
                        <a:t>60r+4m</a:t>
                      </a:r>
                    </a:p>
                    <a:p>
                      <a:r>
                        <a:rPr lang="pt-BR" sz="700" dirty="0"/>
                        <a:t>60r+8m</a:t>
                      </a:r>
                    </a:p>
                    <a:p>
                      <a:r>
                        <a:rPr lang="pt-BR" sz="700" dirty="0"/>
                        <a:t>61r</a:t>
                      </a:r>
                    </a:p>
                    <a:p>
                      <a:r>
                        <a:rPr lang="pt-BR" sz="700" dirty="0"/>
                        <a:t>61r+4m</a:t>
                      </a:r>
                    </a:p>
                    <a:p>
                      <a:r>
                        <a:rPr lang="pt-BR" sz="700" dirty="0"/>
                        <a:t>61r+8m</a:t>
                      </a:r>
                    </a:p>
                    <a:p>
                      <a:r>
                        <a:rPr lang="pt-BR" sz="700" dirty="0"/>
                        <a:t>62r+2m</a:t>
                      </a:r>
                    </a:p>
                    <a:p>
                      <a:r>
                        <a:rPr lang="pt-BR" sz="700" dirty="0"/>
                        <a:t>62r+8m</a:t>
                      </a:r>
                    </a:p>
                    <a:p>
                      <a:r>
                        <a:rPr lang="pt-BR" sz="700" dirty="0"/>
                        <a:t>63r+2m</a:t>
                      </a:r>
                    </a:p>
                    <a:p>
                      <a:r>
                        <a:rPr lang="pt-BR" sz="700" dirty="0"/>
                        <a:t>63r+8m</a:t>
                      </a:r>
                    </a:p>
                    <a:p>
                      <a:r>
                        <a:rPr lang="pt-BR" sz="700" dirty="0"/>
                        <a:t>64r+2m</a:t>
                      </a:r>
                    </a:p>
                    <a:p>
                      <a:r>
                        <a:rPr lang="pt-BR" sz="700" dirty="0"/>
                        <a:t>64r+6m</a:t>
                      </a:r>
                    </a:p>
                    <a:p>
                      <a:r>
                        <a:rPr lang="pt-BR" sz="700" dirty="0"/>
                        <a:t>64r+8m</a:t>
                      </a:r>
                    </a:p>
                    <a:p>
                      <a:r>
                        <a:rPr lang="pt-BR" sz="700" dirty="0"/>
                        <a:t>64r+10m</a:t>
                      </a:r>
                    </a:p>
                    <a:p>
                      <a:r>
                        <a:rPr lang="pt-BR" sz="700" dirty="0"/>
                        <a:t>65r</a:t>
                      </a:r>
                    </a:p>
                    <a:p>
                      <a:r>
                        <a:rPr lang="pt-BR" sz="700" dirty="0"/>
                        <a:t>65r</a:t>
                      </a:r>
                    </a:p>
                    <a:p>
                      <a:r>
                        <a:rPr lang="pt-BR" sz="700" dirty="0"/>
                        <a:t>65r</a:t>
                      </a:r>
                    </a:p>
                    <a:p>
                      <a:r>
                        <a:rPr lang="pt-BR" sz="700" dirty="0"/>
                        <a:t>65r</a:t>
                      </a:r>
                    </a:p>
                    <a:p>
                      <a:r>
                        <a:rPr lang="pt-BR" sz="700" dirty="0"/>
                        <a:t>65r</a:t>
                      </a:r>
                    </a:p>
                    <a:p>
                      <a:r>
                        <a:rPr lang="pt-BR" sz="700" dirty="0"/>
                        <a:t>65r</a:t>
                      </a:r>
                    </a:p>
                    <a:p>
                      <a:r>
                        <a:rPr lang="pt-BR" sz="700" dirty="0"/>
                        <a:t>65r</a:t>
                      </a:r>
                    </a:p>
                  </a:txBody>
                  <a:tcPr marL="32765" marR="32765" marT="16382" marB="163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700" dirty="0"/>
                        <a:t>   55r</a:t>
                      </a:r>
                    </a:p>
                    <a:p>
                      <a:r>
                        <a:rPr lang="pt-BR" sz="700" dirty="0"/>
                        <a:t>   55r</a:t>
                      </a:r>
                    </a:p>
                    <a:p>
                      <a:r>
                        <a:rPr lang="pt-BR" sz="700" dirty="0"/>
                        <a:t>   55r</a:t>
                      </a:r>
                    </a:p>
                    <a:p>
                      <a:r>
                        <a:rPr lang="pt-BR" sz="700" dirty="0"/>
                        <a:t>   55r</a:t>
                      </a:r>
                    </a:p>
                    <a:p>
                      <a:r>
                        <a:rPr lang="pt-BR" sz="700" dirty="0"/>
                        <a:t>   55r</a:t>
                      </a:r>
                    </a:p>
                    <a:p>
                      <a:r>
                        <a:rPr lang="pt-BR" sz="700" dirty="0"/>
                        <a:t>55r+4m</a:t>
                      </a:r>
                    </a:p>
                    <a:p>
                      <a:r>
                        <a:rPr lang="pt-BR" sz="700" dirty="0"/>
                        <a:t>55r+8m</a:t>
                      </a:r>
                    </a:p>
                    <a:p>
                      <a:r>
                        <a:rPr lang="pt-BR" sz="700" dirty="0"/>
                        <a:t>   56r</a:t>
                      </a:r>
                    </a:p>
                    <a:p>
                      <a:r>
                        <a:rPr lang="pt-BR" sz="700" dirty="0"/>
                        <a:t>56r+4m</a:t>
                      </a:r>
                    </a:p>
                    <a:p>
                      <a:r>
                        <a:rPr lang="pt-BR" sz="700" dirty="0"/>
                        <a:t>56r+8m</a:t>
                      </a:r>
                    </a:p>
                    <a:p>
                      <a:r>
                        <a:rPr lang="pt-BR" sz="700" dirty="0"/>
                        <a:t>   57r</a:t>
                      </a:r>
                    </a:p>
                    <a:p>
                      <a:r>
                        <a:rPr lang="pt-BR" sz="700" dirty="0"/>
                        <a:t>57r+4m</a:t>
                      </a:r>
                    </a:p>
                    <a:p>
                      <a:r>
                        <a:rPr lang="pt-BR" sz="700" dirty="0"/>
                        <a:t>57r+8m</a:t>
                      </a:r>
                    </a:p>
                    <a:p>
                      <a:r>
                        <a:rPr lang="pt-BR" sz="700" dirty="0"/>
                        <a:t>58r</a:t>
                      </a:r>
                    </a:p>
                    <a:p>
                      <a:r>
                        <a:rPr lang="pt-BR" sz="700" dirty="0"/>
                        <a:t>58r+4m</a:t>
                      </a:r>
                    </a:p>
                    <a:p>
                      <a:r>
                        <a:rPr lang="pt-BR" sz="700" dirty="0"/>
                        <a:t>58r+8m</a:t>
                      </a:r>
                    </a:p>
                    <a:p>
                      <a:r>
                        <a:rPr lang="pt-BR" sz="700" dirty="0"/>
                        <a:t>59r</a:t>
                      </a:r>
                    </a:p>
                    <a:p>
                      <a:r>
                        <a:rPr lang="pt-BR" sz="700" dirty="0"/>
                        <a:t>59r+4m</a:t>
                      </a:r>
                    </a:p>
                    <a:p>
                      <a:r>
                        <a:rPr lang="pt-BR" sz="700" dirty="0"/>
                        <a:t>59r+8m</a:t>
                      </a:r>
                    </a:p>
                    <a:p>
                      <a:r>
                        <a:rPr lang="pt-BR" sz="700" dirty="0"/>
                        <a:t>60r</a:t>
                      </a:r>
                    </a:p>
                    <a:p>
                      <a:r>
                        <a:rPr lang="pt-BR" sz="700" dirty="0"/>
                        <a:t>60r+4m</a:t>
                      </a:r>
                    </a:p>
                    <a:p>
                      <a:r>
                        <a:rPr lang="pt-BR" sz="700" dirty="0"/>
                        <a:t>60r+8m</a:t>
                      </a:r>
                    </a:p>
                    <a:p>
                      <a:r>
                        <a:rPr lang="pt-BR" sz="700" dirty="0"/>
                        <a:t>61r+2m</a:t>
                      </a:r>
                    </a:p>
                    <a:p>
                      <a:r>
                        <a:rPr lang="pt-BR" sz="700" dirty="0"/>
                        <a:t>61r+8m</a:t>
                      </a:r>
                    </a:p>
                    <a:p>
                      <a:r>
                        <a:rPr lang="pt-BR" sz="700" dirty="0"/>
                        <a:t>62r+2m</a:t>
                      </a:r>
                    </a:p>
                    <a:p>
                      <a:r>
                        <a:rPr lang="pt-BR" sz="700" dirty="0"/>
                        <a:t>62r+8m</a:t>
                      </a:r>
                    </a:p>
                    <a:p>
                      <a:r>
                        <a:rPr lang="pt-BR" sz="700" dirty="0"/>
                        <a:t>63r+2m</a:t>
                      </a:r>
                    </a:p>
                    <a:p>
                      <a:r>
                        <a:rPr lang="pt-BR" sz="700" dirty="0"/>
                        <a:t>63r+8m</a:t>
                      </a:r>
                    </a:p>
                    <a:p>
                      <a:r>
                        <a:rPr lang="pt-BR" sz="700" dirty="0"/>
                        <a:t>64r+2m</a:t>
                      </a:r>
                    </a:p>
                    <a:p>
                      <a:r>
                        <a:rPr lang="pt-BR" sz="700" dirty="0"/>
                        <a:t>64r+8m</a:t>
                      </a:r>
                    </a:p>
                    <a:p>
                      <a:r>
                        <a:rPr lang="pt-BR" sz="700" dirty="0"/>
                        <a:t>65r</a:t>
                      </a:r>
                    </a:p>
                    <a:p>
                      <a:r>
                        <a:rPr lang="pt-BR" sz="700" dirty="0"/>
                        <a:t>65r</a:t>
                      </a:r>
                    </a:p>
                    <a:p>
                      <a:r>
                        <a:rPr lang="pt-BR" sz="700" dirty="0"/>
                        <a:t>65r</a:t>
                      </a:r>
                    </a:p>
                    <a:p>
                      <a:r>
                        <a:rPr lang="pt-BR" sz="700" dirty="0"/>
                        <a:t>65r</a:t>
                      </a:r>
                    </a:p>
                    <a:p>
                      <a:r>
                        <a:rPr lang="pt-BR" sz="700" dirty="0"/>
                        <a:t>65r</a:t>
                      </a:r>
                    </a:p>
                    <a:p>
                      <a:r>
                        <a:rPr lang="pt-BR" sz="700" dirty="0"/>
                        <a:t>65r</a:t>
                      </a:r>
                    </a:p>
                  </a:txBody>
                  <a:tcPr marL="32765" marR="32765" marT="16382" marB="163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700" dirty="0"/>
                        <a:t>   54r</a:t>
                      </a:r>
                    </a:p>
                    <a:p>
                      <a:r>
                        <a:rPr lang="pt-BR" sz="700" dirty="0"/>
                        <a:t>   54r</a:t>
                      </a:r>
                    </a:p>
                    <a:p>
                      <a:r>
                        <a:rPr lang="pt-BR" sz="700" dirty="0"/>
                        <a:t>   54r</a:t>
                      </a:r>
                    </a:p>
                    <a:p>
                      <a:r>
                        <a:rPr lang="pt-BR" sz="700" dirty="0"/>
                        <a:t>   54r</a:t>
                      </a:r>
                    </a:p>
                    <a:p>
                      <a:r>
                        <a:rPr lang="pt-BR" sz="700" dirty="0"/>
                        <a:t>   54r</a:t>
                      </a:r>
                    </a:p>
                    <a:p>
                      <a:r>
                        <a:rPr lang="pt-BR" sz="700" dirty="0"/>
                        <a:t>   54r</a:t>
                      </a:r>
                    </a:p>
                    <a:p>
                      <a:r>
                        <a:rPr lang="pt-BR" sz="700" dirty="0"/>
                        <a:t>54r+4m</a:t>
                      </a:r>
                    </a:p>
                    <a:p>
                      <a:r>
                        <a:rPr lang="pt-BR" sz="700" dirty="0"/>
                        <a:t>54r+8m</a:t>
                      </a:r>
                    </a:p>
                    <a:p>
                      <a:r>
                        <a:rPr lang="pt-BR" sz="700" dirty="0"/>
                        <a:t>   55r</a:t>
                      </a:r>
                    </a:p>
                    <a:p>
                      <a:r>
                        <a:rPr lang="pt-BR" sz="700" dirty="0"/>
                        <a:t>55r+4m</a:t>
                      </a:r>
                    </a:p>
                    <a:p>
                      <a:r>
                        <a:rPr lang="pt-BR" sz="700" dirty="0"/>
                        <a:t>55r+8m</a:t>
                      </a:r>
                    </a:p>
                    <a:p>
                      <a:r>
                        <a:rPr lang="pt-BR" sz="700" dirty="0"/>
                        <a:t>   56r</a:t>
                      </a:r>
                    </a:p>
                    <a:p>
                      <a:r>
                        <a:rPr lang="pt-BR" sz="700" dirty="0"/>
                        <a:t>56r+4m</a:t>
                      </a:r>
                    </a:p>
                    <a:p>
                      <a:r>
                        <a:rPr lang="pt-BR" sz="700" dirty="0"/>
                        <a:t>56r+8m</a:t>
                      </a:r>
                    </a:p>
                    <a:p>
                      <a:r>
                        <a:rPr lang="pt-BR" sz="700" dirty="0"/>
                        <a:t>   57r</a:t>
                      </a:r>
                    </a:p>
                    <a:p>
                      <a:r>
                        <a:rPr lang="pt-BR" sz="700" dirty="0"/>
                        <a:t>57r+4m</a:t>
                      </a:r>
                    </a:p>
                    <a:p>
                      <a:r>
                        <a:rPr lang="pt-BR" sz="700" dirty="0"/>
                        <a:t>57r+8m</a:t>
                      </a:r>
                    </a:p>
                    <a:p>
                      <a:r>
                        <a:rPr lang="pt-BR" sz="700" dirty="0"/>
                        <a:t>   58r</a:t>
                      </a:r>
                    </a:p>
                    <a:p>
                      <a:r>
                        <a:rPr lang="pt-BR" sz="700" dirty="0"/>
                        <a:t>58r+4m</a:t>
                      </a:r>
                    </a:p>
                    <a:p>
                      <a:r>
                        <a:rPr lang="pt-BR" sz="700" dirty="0"/>
                        <a:t>58r+8m</a:t>
                      </a:r>
                    </a:p>
                    <a:p>
                      <a:r>
                        <a:rPr lang="pt-BR" sz="700" dirty="0"/>
                        <a:t>   59r</a:t>
                      </a:r>
                    </a:p>
                    <a:p>
                      <a:r>
                        <a:rPr lang="pt-BR" sz="700" dirty="0"/>
                        <a:t>59r+4m</a:t>
                      </a:r>
                    </a:p>
                    <a:p>
                      <a:r>
                        <a:rPr lang="pt-BR" sz="700" dirty="0"/>
                        <a:t>59r+8m</a:t>
                      </a:r>
                    </a:p>
                    <a:p>
                      <a:r>
                        <a:rPr lang="pt-BR" sz="700" dirty="0"/>
                        <a:t>60r+2m</a:t>
                      </a:r>
                    </a:p>
                    <a:p>
                      <a:r>
                        <a:rPr lang="pt-BR" sz="700" dirty="0"/>
                        <a:t>60r+8m</a:t>
                      </a:r>
                    </a:p>
                    <a:p>
                      <a:r>
                        <a:rPr lang="pt-BR" sz="700" dirty="0"/>
                        <a:t>61r+2m</a:t>
                      </a:r>
                    </a:p>
                    <a:p>
                      <a:r>
                        <a:rPr lang="pt-BR" sz="700" dirty="0"/>
                        <a:t>61r+8m</a:t>
                      </a:r>
                    </a:p>
                    <a:p>
                      <a:r>
                        <a:rPr lang="pt-BR" sz="700" dirty="0"/>
                        <a:t>62r+2m</a:t>
                      </a:r>
                    </a:p>
                    <a:p>
                      <a:r>
                        <a:rPr lang="pt-BR" sz="700" dirty="0"/>
                        <a:t>62r+8m</a:t>
                      </a:r>
                    </a:p>
                    <a:p>
                      <a:r>
                        <a:rPr lang="pt-BR" sz="700" dirty="0"/>
                        <a:t>63r+2m</a:t>
                      </a:r>
                    </a:p>
                    <a:p>
                      <a:r>
                        <a:rPr lang="pt-BR" sz="700" dirty="0"/>
                        <a:t>63r+8m</a:t>
                      </a:r>
                    </a:p>
                    <a:p>
                      <a:r>
                        <a:rPr lang="pt-BR" sz="700" dirty="0"/>
                        <a:t>64r+2m</a:t>
                      </a:r>
                    </a:p>
                    <a:p>
                      <a:r>
                        <a:rPr lang="pt-BR" sz="700" dirty="0"/>
                        <a:t>64r+8m</a:t>
                      </a:r>
                    </a:p>
                    <a:p>
                      <a:r>
                        <a:rPr lang="pt-BR" sz="700" dirty="0"/>
                        <a:t>65r</a:t>
                      </a:r>
                    </a:p>
                    <a:p>
                      <a:r>
                        <a:rPr lang="pt-BR" sz="700" dirty="0"/>
                        <a:t>65r</a:t>
                      </a:r>
                    </a:p>
                    <a:p>
                      <a:r>
                        <a:rPr lang="pt-BR" sz="700" dirty="0"/>
                        <a:t>65r</a:t>
                      </a:r>
                    </a:p>
                  </a:txBody>
                  <a:tcPr marL="32765" marR="32765" marT="16382" marB="163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700" dirty="0"/>
                        <a:t>   53r</a:t>
                      </a:r>
                    </a:p>
                    <a:p>
                      <a:r>
                        <a:rPr lang="pt-BR" sz="700" dirty="0"/>
                        <a:t>   53r</a:t>
                      </a:r>
                    </a:p>
                    <a:p>
                      <a:r>
                        <a:rPr lang="pt-BR" sz="700" dirty="0"/>
                        <a:t>   53r</a:t>
                      </a:r>
                    </a:p>
                    <a:p>
                      <a:r>
                        <a:rPr lang="pt-BR" sz="700" dirty="0"/>
                        <a:t>   53r</a:t>
                      </a:r>
                    </a:p>
                    <a:p>
                      <a:r>
                        <a:rPr lang="pt-BR" sz="700" dirty="0"/>
                        <a:t>   53r</a:t>
                      </a:r>
                    </a:p>
                    <a:p>
                      <a:r>
                        <a:rPr lang="pt-BR" sz="700" dirty="0"/>
                        <a:t>   53r</a:t>
                      </a:r>
                    </a:p>
                    <a:p>
                      <a:r>
                        <a:rPr lang="pt-BR" sz="700" dirty="0"/>
                        <a:t>   53r</a:t>
                      </a:r>
                    </a:p>
                    <a:p>
                      <a:r>
                        <a:rPr lang="pt-BR" sz="700" dirty="0"/>
                        <a:t>53r+4m</a:t>
                      </a:r>
                    </a:p>
                    <a:p>
                      <a:r>
                        <a:rPr lang="pt-BR" sz="700" dirty="0"/>
                        <a:t>53r+8m</a:t>
                      </a:r>
                    </a:p>
                    <a:p>
                      <a:r>
                        <a:rPr lang="pt-BR" sz="700" dirty="0"/>
                        <a:t>   54r</a:t>
                      </a:r>
                    </a:p>
                    <a:p>
                      <a:r>
                        <a:rPr lang="pt-BR" sz="700" dirty="0"/>
                        <a:t>54r+4m</a:t>
                      </a:r>
                    </a:p>
                    <a:p>
                      <a:r>
                        <a:rPr lang="pt-BR" sz="700" dirty="0"/>
                        <a:t>54r+8m</a:t>
                      </a:r>
                    </a:p>
                    <a:p>
                      <a:r>
                        <a:rPr lang="pt-BR" sz="700" dirty="0"/>
                        <a:t>   55r</a:t>
                      </a:r>
                    </a:p>
                    <a:p>
                      <a:r>
                        <a:rPr lang="pt-BR" sz="700" dirty="0"/>
                        <a:t>55r+4m</a:t>
                      </a:r>
                    </a:p>
                    <a:p>
                      <a:r>
                        <a:rPr lang="pt-BR" sz="700" dirty="0"/>
                        <a:t>55r+8m</a:t>
                      </a:r>
                    </a:p>
                    <a:p>
                      <a:r>
                        <a:rPr lang="pt-BR" sz="700" dirty="0"/>
                        <a:t>   56r</a:t>
                      </a:r>
                    </a:p>
                    <a:p>
                      <a:r>
                        <a:rPr lang="pt-BR" sz="700" dirty="0"/>
                        <a:t>56r+4m</a:t>
                      </a:r>
                    </a:p>
                    <a:p>
                      <a:r>
                        <a:rPr lang="pt-BR" sz="700" dirty="0"/>
                        <a:t>56r+8m</a:t>
                      </a:r>
                    </a:p>
                    <a:p>
                      <a:r>
                        <a:rPr lang="pt-BR" sz="700" dirty="0"/>
                        <a:t>57r</a:t>
                      </a:r>
                    </a:p>
                    <a:p>
                      <a:r>
                        <a:rPr lang="pt-BR" sz="700" dirty="0"/>
                        <a:t>57r+4m</a:t>
                      </a:r>
                    </a:p>
                    <a:p>
                      <a:r>
                        <a:rPr lang="pt-BR" sz="700" dirty="0"/>
                        <a:t>57r+8m</a:t>
                      </a:r>
                    </a:p>
                    <a:p>
                      <a:r>
                        <a:rPr lang="pt-BR" sz="700" dirty="0"/>
                        <a:t>58r</a:t>
                      </a:r>
                    </a:p>
                    <a:p>
                      <a:r>
                        <a:rPr lang="pt-BR" sz="700" dirty="0"/>
                        <a:t>58r+4m</a:t>
                      </a:r>
                    </a:p>
                    <a:p>
                      <a:r>
                        <a:rPr lang="pt-BR" sz="700" dirty="0"/>
                        <a:t>58r+8m</a:t>
                      </a:r>
                    </a:p>
                    <a:p>
                      <a:r>
                        <a:rPr lang="pt-BR" sz="700" dirty="0"/>
                        <a:t>59r+2m</a:t>
                      </a:r>
                    </a:p>
                    <a:p>
                      <a:r>
                        <a:rPr lang="pt-BR" sz="700" dirty="0"/>
                        <a:t>59r+8m</a:t>
                      </a:r>
                    </a:p>
                    <a:p>
                      <a:r>
                        <a:rPr lang="pt-BR" sz="700" dirty="0"/>
                        <a:t>60r+2m</a:t>
                      </a:r>
                    </a:p>
                    <a:p>
                      <a:r>
                        <a:rPr lang="pt-BR" sz="700" dirty="0"/>
                        <a:t>60r+8m</a:t>
                      </a:r>
                    </a:p>
                    <a:p>
                      <a:r>
                        <a:rPr lang="pt-BR" sz="700" dirty="0"/>
                        <a:t>61r+2m</a:t>
                      </a:r>
                    </a:p>
                    <a:p>
                      <a:r>
                        <a:rPr lang="pt-BR" sz="700" dirty="0"/>
                        <a:t>61r+8m</a:t>
                      </a:r>
                    </a:p>
                    <a:p>
                      <a:r>
                        <a:rPr lang="pt-BR" sz="700" dirty="0"/>
                        <a:t>62r+2m</a:t>
                      </a:r>
                    </a:p>
                    <a:p>
                      <a:r>
                        <a:rPr lang="pt-BR" sz="700" dirty="0"/>
                        <a:t>62r+8m</a:t>
                      </a:r>
                    </a:p>
                    <a:p>
                      <a:r>
                        <a:rPr lang="pt-BR" sz="700" dirty="0"/>
                        <a:t>63r+2m</a:t>
                      </a:r>
                    </a:p>
                    <a:p>
                      <a:r>
                        <a:rPr lang="pt-BR" sz="700" dirty="0"/>
                        <a:t>63r+8m</a:t>
                      </a:r>
                    </a:p>
                    <a:p>
                      <a:r>
                        <a:rPr lang="pt-BR" sz="700" dirty="0"/>
                        <a:t>64r+2m</a:t>
                      </a:r>
                    </a:p>
                    <a:p>
                      <a:r>
                        <a:rPr lang="pt-BR" sz="700" dirty="0"/>
                        <a:t>64r+8m</a:t>
                      </a:r>
                    </a:p>
                  </a:txBody>
                  <a:tcPr marL="32765" marR="32765" marT="16382" marB="1638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9326295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 ročníků narozených po roce 1971 činí důchodový věk 65 let.</a:t>
            </a:r>
          </a:p>
        </p:txBody>
      </p:sp>
    </p:spTree>
    <p:extLst>
      <p:ext uri="{BB962C8B-B14F-4D97-AF65-F5344CB8AC3E}">
        <p14:creationId xmlns:p14="http://schemas.microsoft.com/office/powerpoint/2010/main" val="1465389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Redukce 2018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/>
              <a:t>do částky první redukční hranice počítá 100 %, </a:t>
            </a:r>
          </a:p>
          <a:p>
            <a:pPr marL="0" indent="0" algn="just">
              <a:buNone/>
            </a:pPr>
            <a:r>
              <a:rPr lang="cs-CZ" dirty="0"/>
              <a:t>z částky nad první redukční hranici do částky druhé redukční hranice počítá 26 %, a </a:t>
            </a:r>
          </a:p>
          <a:p>
            <a:pPr marL="0" indent="0" algn="just">
              <a:buNone/>
            </a:pPr>
            <a:r>
              <a:rPr lang="cs-CZ" dirty="0"/>
              <a:t>k částce nad druhou redukční hranici nepřihlíží. </a:t>
            </a:r>
            <a:endParaRPr lang="cs-CZ" dirty="0" smtClean="0"/>
          </a:p>
          <a:p>
            <a:pPr algn="just"/>
            <a:endParaRPr lang="cs-CZ" dirty="0"/>
          </a:p>
          <a:p>
            <a:pPr marL="0" indent="0" algn="just">
              <a:buNone/>
            </a:pPr>
            <a:r>
              <a:rPr lang="cs-CZ" dirty="0"/>
              <a:t>první redukční hranice činí 13 191 Kč, </a:t>
            </a:r>
          </a:p>
          <a:p>
            <a:pPr marL="0" indent="0" algn="just">
              <a:buNone/>
            </a:pPr>
            <a:r>
              <a:rPr lang="cs-CZ" dirty="0"/>
              <a:t>druhá redukční hranice činí 119 916 Kč. </a:t>
            </a:r>
            <a:endParaRPr lang="cs-CZ" dirty="0" smtClean="0"/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/>
              <a:t>Základní výměra důchodu se stanoví ve výši 9 % průměrné mzdy - pro rok 2018 </a:t>
            </a:r>
            <a:r>
              <a:rPr lang="cs-CZ" dirty="0" smtClean="0"/>
              <a:t> </a:t>
            </a:r>
            <a:r>
              <a:rPr lang="cs-CZ" dirty="0"/>
              <a:t>2 700 Kč </a:t>
            </a:r>
            <a:r>
              <a:rPr lang="cs-CZ" dirty="0" smtClean="0"/>
              <a:t>měsíčně </a:t>
            </a:r>
            <a:r>
              <a:rPr lang="cs-CZ" dirty="0"/>
              <a:t>nařízení vlády č. 343/2017 </a:t>
            </a:r>
            <a:r>
              <a:rPr lang="cs-CZ" dirty="0" smtClean="0"/>
              <a:t>Sb.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5308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Souběh dávek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Originárních důchodů</a:t>
            </a:r>
          </a:p>
          <a:p>
            <a:pPr lvl="1"/>
            <a:r>
              <a:rPr lang="cs-CZ" dirty="0"/>
              <a:t>n</a:t>
            </a:r>
            <a:r>
              <a:rPr lang="cs-CZ" dirty="0" smtClean="0"/>
              <a:t>áleží jen jeden</a:t>
            </a:r>
          </a:p>
          <a:p>
            <a:pPr lvl="1"/>
            <a:endParaRPr lang="cs-CZ" sz="1400" dirty="0" smtClean="0"/>
          </a:p>
          <a:p>
            <a:r>
              <a:rPr lang="cs-CZ" dirty="0" smtClean="0"/>
              <a:t>Originární a odvozený důchod</a:t>
            </a:r>
          </a:p>
          <a:p>
            <a:pPr lvl="1"/>
            <a:r>
              <a:rPr lang="cs-CZ" dirty="0"/>
              <a:t>n</a:t>
            </a:r>
            <a:r>
              <a:rPr lang="cs-CZ" dirty="0" smtClean="0"/>
              <a:t>áleží oba, ten vyšší v plné výši a z druhého 50 % procentní výměry</a:t>
            </a:r>
          </a:p>
          <a:p>
            <a:pPr lvl="1"/>
            <a:endParaRPr lang="cs-CZ" sz="1400" dirty="0"/>
          </a:p>
          <a:p>
            <a:r>
              <a:rPr lang="cs-CZ" dirty="0" smtClean="0"/>
              <a:t>Odvozených důchodů</a:t>
            </a:r>
          </a:p>
          <a:p>
            <a:pPr lvl="1"/>
            <a:r>
              <a:rPr lang="cs-CZ" dirty="0"/>
              <a:t>s</a:t>
            </a:r>
            <a:r>
              <a:rPr lang="cs-CZ" dirty="0" smtClean="0"/>
              <a:t>irotčí = Základní výměra jedna a obě procentní výběry</a:t>
            </a:r>
          </a:p>
          <a:p>
            <a:pPr lvl="1"/>
            <a:r>
              <a:rPr lang="cs-CZ" dirty="0"/>
              <a:t>v</a:t>
            </a:r>
            <a:r>
              <a:rPr lang="cs-CZ" dirty="0" smtClean="0"/>
              <a:t>dovský a sirotčí = stejně jako originární a odvozený</a:t>
            </a:r>
          </a:p>
          <a:p>
            <a:pPr lvl="1"/>
            <a:endParaRPr lang="cs-CZ" sz="1400" dirty="0" smtClean="0"/>
          </a:p>
          <a:p>
            <a:r>
              <a:rPr lang="cs-CZ" dirty="0" smtClean="0"/>
              <a:t>Tuzemský a cizozemský</a:t>
            </a:r>
          </a:p>
          <a:p>
            <a:pPr lvl="1"/>
            <a:r>
              <a:rPr lang="cs-CZ" dirty="0"/>
              <a:t>d</a:t>
            </a:r>
            <a:r>
              <a:rPr lang="cs-CZ" dirty="0" smtClean="0"/>
              <a:t>ílčí výplata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3245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558[1]">
  <a:themeElements>
    <a:clrScheme name="3558[1]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3558[1]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558[1]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558[1]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558[1]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558[1]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558[1]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442</TotalTime>
  <Words>751</Words>
  <Application>Microsoft Office PowerPoint</Application>
  <PresentationFormat>Předvádění na obrazovce (4:3)</PresentationFormat>
  <Paragraphs>384</Paragraphs>
  <Slides>17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Trebuchet MS</vt:lpstr>
      <vt:lpstr>Wingdings</vt:lpstr>
      <vt:lpstr>3558[1]</vt:lpstr>
      <vt:lpstr>Jakub Halíř</vt:lpstr>
      <vt:lpstr>Pojistné systémy sociálního zabezpečení</vt:lpstr>
      <vt:lpstr>Zákony</vt:lpstr>
      <vt:lpstr>Subjekty – osobní rozsah</vt:lpstr>
      <vt:lpstr>Dávky – věcný rozsah</vt:lpstr>
      <vt:lpstr>Druhy důchodů</vt:lpstr>
      <vt:lpstr>Důchodový věk</vt:lpstr>
      <vt:lpstr>Redukce 2018</vt:lpstr>
      <vt:lpstr>Souběh dávek</vt:lpstr>
      <vt:lpstr>Příklad 10</vt:lpstr>
      <vt:lpstr>Příklad 10</vt:lpstr>
      <vt:lpstr>Příklad 11</vt:lpstr>
      <vt:lpstr>Příklad 11</vt:lpstr>
      <vt:lpstr>Příklad 12</vt:lpstr>
      <vt:lpstr>Příklad 12</vt:lpstr>
      <vt:lpstr>Příklad 14</vt:lpstr>
      <vt:lpstr>Příklad 14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Posluchárna</cp:lastModifiedBy>
  <cp:revision>31</cp:revision>
  <cp:lastPrinted>2018-04-10T12:38:49Z</cp:lastPrinted>
  <dcterms:created xsi:type="dcterms:W3CDTF">1601-01-01T00:00:00Z</dcterms:created>
  <dcterms:modified xsi:type="dcterms:W3CDTF">2018-04-10T15:47:42Z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